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bf04b729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bf04b729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8bf04b729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8bf04b729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8bf04b729c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8bf04b729c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8bf04b729c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8bf04b729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8bf04b729c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8bf04b729c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8bf04b729c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8bf04b729c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8bf04b729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8bf04b729c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8bf04b729c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8bf04b729c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8bf04b729c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8bf04b729c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8bf04b729c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8bf04b729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8bf04b729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8bf04b729c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8bf04b729c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8bf04b729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8bf04b729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8bf04b72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pmi.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asana.com/resources/become-a-project-manage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Project Management 101</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PM for New Product Development (NPI)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7391"/>
              </a:lnSpc>
              <a:spcBef>
                <a:spcPts val="0"/>
              </a:spcBef>
              <a:spcAft>
                <a:spcPts val="0"/>
              </a:spcAft>
              <a:buClr>
                <a:schemeClr val="dk1"/>
              </a:buClr>
              <a:buSzPct val="47826"/>
              <a:buFont typeface="Arial"/>
              <a:buNone/>
            </a:pPr>
            <a:r>
              <a:rPr lang="en" sz="2300">
                <a:highlight>
                  <a:srgbClr val="FFFFFF"/>
                </a:highlight>
              </a:rPr>
              <a:t>Project Management Professional</a:t>
            </a:r>
            <a:endParaRPr sz="2300">
              <a:highlight>
                <a:srgbClr val="FFFFFF"/>
              </a:highlight>
            </a:endParaRPr>
          </a:p>
          <a:p>
            <a:pPr marL="0" lvl="0" indent="0" algn="l" rtl="0">
              <a:spcBef>
                <a:spcPts val="1800"/>
              </a:spcBef>
              <a:spcAft>
                <a:spcPts val="0"/>
              </a:spcAft>
              <a:buNone/>
            </a:pPr>
            <a:endParaRPr/>
          </a:p>
        </p:txBody>
      </p:sp>
      <p:pic>
        <p:nvPicPr>
          <p:cNvPr id="61" name="Google Shape;61;p14"/>
          <p:cNvPicPr preferRelativeResize="0"/>
          <p:nvPr/>
        </p:nvPicPr>
        <p:blipFill>
          <a:blip r:embed="rId3">
            <a:alphaModFix/>
          </a:blip>
          <a:stretch>
            <a:fillRect/>
          </a:stretch>
        </p:blipFill>
        <p:spPr>
          <a:xfrm>
            <a:off x="6835975" y="4233613"/>
            <a:ext cx="1905000" cy="733425"/>
          </a:xfrm>
          <a:prstGeom prst="rect">
            <a:avLst/>
          </a:prstGeom>
          <a:noFill/>
          <a:ln>
            <a:noFill/>
          </a:ln>
        </p:spPr>
      </p:pic>
      <p:sp>
        <p:nvSpPr>
          <p:cNvPr id="62" name="Google Shape;62;p14"/>
          <p:cNvSpPr txBox="1"/>
          <p:nvPr/>
        </p:nvSpPr>
        <p:spPr>
          <a:xfrm>
            <a:off x="4338650" y="4292538"/>
            <a:ext cx="2309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u="sng">
                <a:solidFill>
                  <a:schemeClr val="hlink"/>
                </a:solidFill>
                <a:hlinkClick r:id="rId4"/>
              </a:rPr>
              <a:t>www.pmi.org</a:t>
            </a:r>
            <a:endParaRPr/>
          </a:p>
        </p:txBody>
      </p:sp>
      <p:pic>
        <p:nvPicPr>
          <p:cNvPr id="63" name="Google Shape;63;p14"/>
          <p:cNvPicPr preferRelativeResize="0"/>
          <p:nvPr/>
        </p:nvPicPr>
        <p:blipFill>
          <a:blip r:embed="rId5">
            <a:alphaModFix/>
          </a:blip>
          <a:stretch>
            <a:fillRect/>
          </a:stretch>
        </p:blipFill>
        <p:spPr>
          <a:xfrm>
            <a:off x="1168700" y="1251250"/>
            <a:ext cx="2337134" cy="3028925"/>
          </a:xfrm>
          <a:prstGeom prst="rect">
            <a:avLst/>
          </a:prstGeom>
          <a:noFill/>
          <a:ln>
            <a:noFill/>
          </a:ln>
        </p:spPr>
      </p:pic>
      <p:sp>
        <p:nvSpPr>
          <p:cNvPr id="64" name="Google Shape;64;p14"/>
          <p:cNvSpPr txBox="1"/>
          <p:nvPr/>
        </p:nvSpPr>
        <p:spPr>
          <a:xfrm>
            <a:off x="4157425" y="1730288"/>
            <a:ext cx="4224600" cy="19086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chemeClr val="dk1"/>
              </a:buClr>
              <a:buSzPts val="1600"/>
              <a:buChar char="❏"/>
            </a:pPr>
            <a:r>
              <a:rPr lang="en" sz="1600">
                <a:solidFill>
                  <a:schemeClr val="dk1"/>
                </a:solidFill>
              </a:rPr>
              <a:t>PMI is an aggregation of best practices from thousands of professional project managers</a:t>
            </a:r>
            <a:endParaRPr sz="1600">
              <a:solidFill>
                <a:schemeClr val="dk1"/>
              </a:solidFill>
            </a:endParaRPr>
          </a:p>
          <a:p>
            <a:pPr marL="457200" lvl="0" indent="0" algn="l" rtl="0">
              <a:spcBef>
                <a:spcPts val="0"/>
              </a:spcBef>
              <a:spcAft>
                <a:spcPts val="0"/>
              </a:spcAft>
              <a:buNone/>
            </a:pP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Organizations typically use these as a basis for developing custom project management processes</a:t>
            </a:r>
            <a:endParaRPr sz="16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Definition of a Project</a:t>
            </a:r>
            <a:endParaRPr/>
          </a:p>
        </p:txBody>
      </p:sp>
      <p:sp>
        <p:nvSpPr>
          <p:cNvPr id="70" name="Google Shape;70;p15"/>
          <p:cNvSpPr txBox="1">
            <a:spLocks noGrp="1"/>
          </p:cNvSpPr>
          <p:nvPr>
            <p:ph type="body" idx="1"/>
          </p:nvPr>
        </p:nvSpPr>
        <p:spPr>
          <a:xfrm>
            <a:off x="311700" y="1152475"/>
            <a:ext cx="8520600" cy="48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275"/>
              <a:buFont typeface="Arial"/>
              <a:buNone/>
            </a:pPr>
            <a:r>
              <a:rPr lang="en" sz="1850"/>
              <a:t>A temporary endeavor undertaken to create a unique product, service, or result.</a:t>
            </a:r>
            <a:endParaRPr sz="1850"/>
          </a:p>
          <a:p>
            <a:pPr marL="0" lvl="0" indent="0" algn="l" rtl="0">
              <a:spcBef>
                <a:spcPts val="1200"/>
              </a:spcBef>
              <a:spcAft>
                <a:spcPts val="1200"/>
              </a:spcAft>
              <a:buSzPts val="275"/>
              <a:buNone/>
            </a:pPr>
            <a:endParaRPr sz="450"/>
          </a:p>
        </p:txBody>
      </p:sp>
      <p:sp>
        <p:nvSpPr>
          <p:cNvPr id="71" name="Google Shape;71;p15"/>
          <p:cNvSpPr txBox="1"/>
          <p:nvPr/>
        </p:nvSpPr>
        <p:spPr>
          <a:xfrm>
            <a:off x="762000" y="1822050"/>
            <a:ext cx="5580600" cy="217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50" b="1">
                <a:solidFill>
                  <a:schemeClr val="dk1"/>
                </a:solidFill>
              </a:rPr>
              <a:t>Temporary / Not Ongoing</a:t>
            </a:r>
            <a:endParaRPr sz="1850" b="1">
              <a:solidFill>
                <a:schemeClr val="dk1"/>
              </a:solidFill>
            </a:endParaRPr>
          </a:p>
          <a:p>
            <a:pPr marL="0" lvl="0" indent="0" algn="l" rtl="0">
              <a:spcBef>
                <a:spcPts val="0"/>
              </a:spcBef>
              <a:spcAft>
                <a:spcPts val="0"/>
              </a:spcAft>
              <a:buNone/>
            </a:pPr>
            <a:r>
              <a:rPr lang="en" sz="1850">
                <a:solidFill>
                  <a:schemeClr val="dk1"/>
                </a:solidFill>
              </a:rPr>
              <a:t>- Definite beginning and end</a:t>
            </a:r>
            <a:endParaRPr sz="1850">
              <a:solidFill>
                <a:schemeClr val="dk1"/>
              </a:solidFill>
            </a:endParaRPr>
          </a:p>
          <a:p>
            <a:pPr marL="0" lvl="0" indent="0" algn="l" rtl="0">
              <a:spcBef>
                <a:spcPts val="0"/>
              </a:spcBef>
              <a:spcAft>
                <a:spcPts val="0"/>
              </a:spcAft>
              <a:buNone/>
            </a:pPr>
            <a:r>
              <a:rPr lang="en" sz="1850">
                <a:solidFill>
                  <a:schemeClr val="dk1"/>
                </a:solidFill>
              </a:rPr>
              <a:t>- Does not mean a short duration</a:t>
            </a:r>
            <a:endParaRPr sz="1850">
              <a:solidFill>
                <a:schemeClr val="dk1"/>
              </a:solidFill>
            </a:endParaRPr>
          </a:p>
          <a:p>
            <a:pPr marL="0" lvl="0" indent="0" algn="l" rtl="0">
              <a:spcBef>
                <a:spcPts val="0"/>
              </a:spcBef>
              <a:spcAft>
                <a:spcPts val="0"/>
              </a:spcAft>
              <a:buNone/>
            </a:pPr>
            <a:r>
              <a:rPr lang="en" sz="1850" b="1">
                <a:solidFill>
                  <a:schemeClr val="dk1"/>
                </a:solidFill>
              </a:rPr>
              <a:t>Unique</a:t>
            </a:r>
            <a:endParaRPr sz="1850" b="1">
              <a:solidFill>
                <a:schemeClr val="dk1"/>
              </a:solidFill>
            </a:endParaRPr>
          </a:p>
          <a:p>
            <a:pPr marL="0" lvl="0" indent="0" algn="l" rtl="0">
              <a:spcBef>
                <a:spcPts val="0"/>
              </a:spcBef>
              <a:spcAft>
                <a:spcPts val="0"/>
              </a:spcAft>
              <a:buNone/>
            </a:pPr>
            <a:r>
              <a:rPr lang="en" sz="1850">
                <a:solidFill>
                  <a:schemeClr val="dk1"/>
                </a:solidFill>
              </a:rPr>
              <a:t>- Outcome is a unique deliverable</a:t>
            </a:r>
            <a:endParaRPr sz="1850">
              <a:solidFill>
                <a:schemeClr val="dk1"/>
              </a:solidFill>
            </a:endParaRPr>
          </a:p>
          <a:p>
            <a:pPr marL="0" lvl="0" indent="0" algn="l" rtl="0">
              <a:spcBef>
                <a:spcPts val="0"/>
              </a:spcBef>
              <a:spcAft>
                <a:spcPts val="0"/>
              </a:spcAft>
              <a:buNone/>
            </a:pPr>
            <a:r>
              <a:rPr lang="en" sz="1850">
                <a:solidFill>
                  <a:schemeClr val="dk1"/>
                </a:solidFill>
              </a:rPr>
              <a:t>- Could come in the form of either</a:t>
            </a:r>
            <a:endParaRPr sz="1850">
              <a:solidFill>
                <a:schemeClr val="dk1"/>
              </a:solidFill>
            </a:endParaRPr>
          </a:p>
          <a:p>
            <a:pPr marL="0" lvl="0" indent="0" algn="l" rtl="0">
              <a:spcBef>
                <a:spcPts val="0"/>
              </a:spcBef>
              <a:spcAft>
                <a:spcPts val="0"/>
              </a:spcAft>
              <a:buNone/>
            </a:pPr>
            <a:r>
              <a:rPr lang="en" sz="1850">
                <a:solidFill>
                  <a:schemeClr val="dk1"/>
                </a:solidFill>
              </a:rPr>
              <a:t>products, services or results</a:t>
            </a:r>
            <a:endParaRPr sz="1850">
              <a:solidFill>
                <a:schemeClr val="dk1"/>
              </a:solidFill>
            </a:endParaRPr>
          </a:p>
        </p:txBody>
      </p:sp>
      <p:pic>
        <p:nvPicPr>
          <p:cNvPr id="72" name="Google Shape;72;p15"/>
          <p:cNvPicPr preferRelativeResize="0"/>
          <p:nvPr/>
        </p:nvPicPr>
        <p:blipFill>
          <a:blip r:embed="rId3">
            <a:alphaModFix/>
          </a:blip>
          <a:stretch>
            <a:fillRect/>
          </a:stretch>
        </p:blipFill>
        <p:spPr>
          <a:xfrm>
            <a:off x="4653430" y="1766025"/>
            <a:ext cx="4044400" cy="2106725"/>
          </a:xfrm>
          <a:prstGeom prst="rect">
            <a:avLst/>
          </a:prstGeom>
          <a:noFill/>
          <a:ln>
            <a:noFill/>
          </a:ln>
        </p:spPr>
      </p:pic>
      <p:pic>
        <p:nvPicPr>
          <p:cNvPr id="73" name="Google Shape;73;p15"/>
          <p:cNvPicPr preferRelativeResize="0"/>
          <p:nvPr/>
        </p:nvPicPr>
        <p:blipFill>
          <a:blip r:embed="rId4">
            <a:alphaModFix/>
          </a:blip>
          <a:stretch>
            <a:fillRect/>
          </a:stretch>
        </p:blipFill>
        <p:spPr>
          <a:xfrm>
            <a:off x="6934200" y="-19800"/>
            <a:ext cx="2209800" cy="1104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Definitions</a:t>
            </a:r>
            <a:endParaRPr/>
          </a:p>
        </p:txBody>
      </p:sp>
      <p:sp>
        <p:nvSpPr>
          <p:cNvPr id="79" name="Google Shape;79;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dirty="0"/>
              <a:t>Matrix Organization</a:t>
            </a:r>
            <a:r>
              <a:rPr lang="en" dirty="0"/>
              <a:t> - A matrix organization is a company structure where teams report to multiple leaders. The matrix design keeps open communication between teams and can help companies create more innovative products and services. Using this structure prevents teams from needing to realign every time a new project begins.</a:t>
            </a:r>
            <a:endParaRPr dirty="0"/>
          </a:p>
          <a:p>
            <a:pPr marL="0" lvl="0" indent="0" algn="l" rtl="0">
              <a:spcBef>
                <a:spcPts val="1200"/>
              </a:spcBef>
              <a:spcAft>
                <a:spcPts val="1200"/>
              </a:spcAft>
              <a:buNone/>
            </a:pPr>
            <a:r>
              <a:rPr lang="en-US" b="1" dirty="0"/>
              <a:t>Project Manager</a:t>
            </a:r>
            <a:r>
              <a:rPr lang="en-US" dirty="0"/>
              <a:t> - </a:t>
            </a:r>
            <a:r>
              <a:rPr lang="en-US" b="0" i="0" dirty="0">
                <a:solidFill>
                  <a:srgbClr val="2A2B2C"/>
                </a:solidFill>
                <a:effectLst/>
                <a:latin typeface="gordita"/>
              </a:rPr>
              <a:t>A </a:t>
            </a:r>
            <a:r>
              <a:rPr lang="en-US" b="0" i="0" u="none" strike="noStrike" dirty="0">
                <a:effectLst/>
                <a:latin typeface="gordita"/>
                <a:hlinkClick r:id="rId3"/>
              </a:rPr>
              <a:t>project manager</a:t>
            </a:r>
            <a:r>
              <a:rPr lang="en-US" b="0" i="0" dirty="0">
                <a:solidFill>
                  <a:srgbClr val="2A2B2C"/>
                </a:solidFill>
                <a:effectLst/>
                <a:latin typeface="gordita"/>
              </a:rPr>
              <a:t> is the role a person plays to ensure that a project goes smoothly from beginning to end. A project may have a dedicated project manager, though in some cases the person in the project manager role may have a different title altogether. The project manager is responsible for every step of the project—from ideation to completion—as well as key workflows throughout the entire process.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PM Skills </a:t>
            </a:r>
            <a:endParaRPr/>
          </a:p>
        </p:txBody>
      </p:sp>
      <p:sp>
        <p:nvSpPr>
          <p:cNvPr id="85" name="Google Shape;85;p17"/>
          <p:cNvSpPr txBox="1">
            <a:spLocks noGrp="1"/>
          </p:cNvSpPr>
          <p:nvPr>
            <p:ph type="body" idx="1"/>
          </p:nvPr>
        </p:nvSpPr>
        <p:spPr>
          <a:xfrm>
            <a:off x="311700" y="1152475"/>
            <a:ext cx="3071100" cy="34164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a:t>Leadership</a:t>
            </a:r>
            <a:endParaRPr/>
          </a:p>
          <a:p>
            <a:pPr marL="457200" lvl="0" indent="-342900" algn="l" rtl="0">
              <a:spcBef>
                <a:spcPts val="0"/>
              </a:spcBef>
              <a:spcAft>
                <a:spcPts val="0"/>
              </a:spcAft>
              <a:buSzPts val="1800"/>
              <a:buChar char="●"/>
            </a:pPr>
            <a:r>
              <a:rPr lang="en"/>
              <a:t>Motivation</a:t>
            </a:r>
            <a:endParaRPr/>
          </a:p>
          <a:p>
            <a:pPr marL="457200" lvl="0" indent="-342900" algn="l" rtl="0">
              <a:spcBef>
                <a:spcPts val="0"/>
              </a:spcBef>
              <a:spcAft>
                <a:spcPts val="0"/>
              </a:spcAft>
              <a:buSzPts val="1800"/>
              <a:buChar char="●"/>
            </a:pPr>
            <a:r>
              <a:rPr lang="en">
                <a:highlight>
                  <a:srgbClr val="FFFF00"/>
                </a:highlight>
              </a:rPr>
              <a:t>Verbal Communication</a:t>
            </a:r>
            <a:endParaRPr>
              <a:highlight>
                <a:srgbClr val="FFFF00"/>
              </a:highlight>
            </a:endParaRPr>
          </a:p>
          <a:p>
            <a:pPr marL="457200" lvl="0" indent="-342900" algn="l" rtl="0">
              <a:spcBef>
                <a:spcPts val="0"/>
              </a:spcBef>
              <a:spcAft>
                <a:spcPts val="0"/>
              </a:spcAft>
              <a:buSzPts val="1800"/>
              <a:buChar char="●"/>
            </a:pPr>
            <a:r>
              <a:rPr lang="en"/>
              <a:t>Time Management</a:t>
            </a:r>
            <a:endParaRPr/>
          </a:p>
          <a:p>
            <a:pPr marL="457200" lvl="0" indent="-342900" algn="l" rtl="0">
              <a:spcBef>
                <a:spcPts val="0"/>
              </a:spcBef>
              <a:spcAft>
                <a:spcPts val="0"/>
              </a:spcAft>
              <a:buSzPts val="1800"/>
              <a:buChar char="●"/>
            </a:pPr>
            <a:r>
              <a:rPr lang="en">
                <a:highlight>
                  <a:srgbClr val="FFFF00"/>
                </a:highlight>
              </a:rPr>
              <a:t>Team Management</a:t>
            </a:r>
            <a:endParaRPr>
              <a:highlight>
                <a:srgbClr val="FFFF00"/>
              </a:highlight>
            </a:endParaRPr>
          </a:p>
          <a:p>
            <a:pPr marL="457200" lvl="0" indent="-342900" algn="l" rtl="0">
              <a:spcBef>
                <a:spcPts val="0"/>
              </a:spcBef>
              <a:spcAft>
                <a:spcPts val="0"/>
              </a:spcAft>
              <a:buSzPts val="1800"/>
              <a:buChar char="●"/>
            </a:pPr>
            <a:r>
              <a:rPr lang="en"/>
              <a:t>Organization</a:t>
            </a:r>
            <a:endParaRPr/>
          </a:p>
          <a:p>
            <a:pPr marL="457200" lvl="0" indent="-342900" algn="l" rtl="0">
              <a:spcBef>
                <a:spcPts val="0"/>
              </a:spcBef>
              <a:spcAft>
                <a:spcPts val="0"/>
              </a:spcAft>
              <a:buSzPts val="1800"/>
              <a:buChar char="●"/>
            </a:pPr>
            <a:r>
              <a:rPr lang="en">
                <a:highlight>
                  <a:srgbClr val="FFFF00"/>
                </a:highlight>
              </a:rPr>
              <a:t>Negotiation</a:t>
            </a:r>
            <a:endParaRPr>
              <a:highlight>
                <a:srgbClr val="FFFF00"/>
              </a:highlight>
            </a:endParaRPr>
          </a:p>
          <a:p>
            <a:pPr marL="457200" lvl="0" indent="-342900" algn="l" rtl="0">
              <a:spcBef>
                <a:spcPts val="0"/>
              </a:spcBef>
              <a:spcAft>
                <a:spcPts val="0"/>
              </a:spcAft>
              <a:buSzPts val="1800"/>
              <a:buChar char="●"/>
            </a:pPr>
            <a:r>
              <a:rPr lang="en"/>
              <a:t>Technical Writing</a:t>
            </a:r>
            <a:endParaRPr/>
          </a:p>
          <a:p>
            <a:pPr marL="457200" lvl="0" indent="-342900" algn="l" rtl="0">
              <a:spcBef>
                <a:spcPts val="0"/>
              </a:spcBef>
              <a:spcAft>
                <a:spcPts val="0"/>
              </a:spcAft>
              <a:buSzPts val="1800"/>
              <a:buChar char="●"/>
            </a:pPr>
            <a:r>
              <a:rPr lang="en"/>
              <a:t>Budget Management</a:t>
            </a:r>
            <a:endParaRPr/>
          </a:p>
          <a:p>
            <a:pPr marL="457200" lvl="0" indent="-342900" algn="l" rtl="0">
              <a:spcBef>
                <a:spcPts val="0"/>
              </a:spcBef>
              <a:spcAft>
                <a:spcPts val="0"/>
              </a:spcAft>
              <a:buSzPts val="1800"/>
              <a:buChar char="●"/>
            </a:pPr>
            <a:r>
              <a:rPr lang="en">
                <a:highlight>
                  <a:srgbClr val="FFFF00"/>
                </a:highlight>
              </a:rPr>
              <a:t>Conflict Management</a:t>
            </a:r>
            <a:endParaRPr>
              <a:highlight>
                <a:srgbClr val="FFFF00"/>
              </a:highlight>
            </a:endParaRPr>
          </a:p>
          <a:p>
            <a:pPr marL="457200" lvl="0" indent="-342900" algn="l" rtl="0">
              <a:spcBef>
                <a:spcPts val="0"/>
              </a:spcBef>
              <a:spcAft>
                <a:spcPts val="0"/>
              </a:spcAft>
              <a:buSzPts val="1800"/>
              <a:buChar char="●"/>
            </a:pPr>
            <a:r>
              <a:rPr lang="en">
                <a:highlight>
                  <a:srgbClr val="FFFF00"/>
                </a:highlight>
              </a:rPr>
              <a:t>Risk Management</a:t>
            </a:r>
            <a:endParaRPr>
              <a:highlight>
                <a:srgbClr val="FFFF00"/>
              </a:highlight>
            </a:endParaRPr>
          </a:p>
          <a:p>
            <a:pPr marL="457200" lvl="0" indent="-342900" algn="l" rtl="0">
              <a:spcBef>
                <a:spcPts val="0"/>
              </a:spcBef>
              <a:spcAft>
                <a:spcPts val="0"/>
              </a:spcAft>
              <a:buSzPts val="1800"/>
              <a:buChar char="●"/>
            </a:pPr>
            <a:r>
              <a:rPr lang="en"/>
              <a:t>Problem Solving</a:t>
            </a:r>
            <a:endParaRPr/>
          </a:p>
        </p:txBody>
      </p:sp>
      <p:pic>
        <p:nvPicPr>
          <p:cNvPr id="86" name="Google Shape;86;p17"/>
          <p:cNvPicPr preferRelativeResize="0"/>
          <p:nvPr/>
        </p:nvPicPr>
        <p:blipFill>
          <a:blip r:embed="rId3">
            <a:alphaModFix/>
          </a:blip>
          <a:stretch>
            <a:fillRect/>
          </a:stretch>
        </p:blipFill>
        <p:spPr>
          <a:xfrm>
            <a:off x="4456775" y="0"/>
            <a:ext cx="4687224" cy="2499850"/>
          </a:xfrm>
          <a:prstGeom prst="rect">
            <a:avLst/>
          </a:prstGeom>
          <a:noFill/>
          <a:ln>
            <a:noFill/>
          </a:ln>
        </p:spPr>
      </p:pic>
      <p:sp>
        <p:nvSpPr>
          <p:cNvPr id="87" name="Google Shape;87;p17"/>
          <p:cNvSpPr txBox="1">
            <a:spLocks noGrp="1"/>
          </p:cNvSpPr>
          <p:nvPr>
            <p:ph type="body" idx="1"/>
          </p:nvPr>
        </p:nvSpPr>
        <p:spPr>
          <a:xfrm>
            <a:off x="3617950" y="2595600"/>
            <a:ext cx="2475000" cy="1906200"/>
          </a:xfrm>
          <a:prstGeom prst="rect">
            <a:avLst/>
          </a:prstGeom>
        </p:spPr>
        <p:txBody>
          <a:bodyPr spcFirstLastPara="1" wrap="square" lIns="91425" tIns="91425" rIns="91425" bIns="91425" anchor="t" anchorCtr="0">
            <a:normAutofit fontScale="92500"/>
          </a:bodyPr>
          <a:lstStyle/>
          <a:p>
            <a:pPr marL="457200" lvl="0" indent="-334327" algn="l" rtl="0">
              <a:spcBef>
                <a:spcPts val="0"/>
              </a:spcBef>
              <a:spcAft>
                <a:spcPts val="0"/>
              </a:spcAft>
              <a:buSzPct val="100000"/>
              <a:buChar char="●"/>
            </a:pPr>
            <a:r>
              <a:rPr lang="en"/>
              <a:t>Active Listening</a:t>
            </a:r>
            <a:endParaRPr/>
          </a:p>
          <a:p>
            <a:pPr marL="457200" lvl="0" indent="-334327" algn="l" rtl="0">
              <a:spcBef>
                <a:spcPts val="0"/>
              </a:spcBef>
              <a:spcAft>
                <a:spcPts val="0"/>
              </a:spcAft>
              <a:buSzPct val="100000"/>
              <a:buChar char="●"/>
            </a:pPr>
            <a:r>
              <a:rPr lang="en"/>
              <a:t>Interpersonal Skills</a:t>
            </a:r>
            <a:endParaRPr/>
          </a:p>
          <a:p>
            <a:pPr marL="457200" lvl="0" indent="-334327" algn="l" rtl="0">
              <a:spcBef>
                <a:spcPts val="0"/>
              </a:spcBef>
              <a:spcAft>
                <a:spcPts val="0"/>
              </a:spcAft>
              <a:buSzPct val="100000"/>
              <a:buChar char="●"/>
            </a:pPr>
            <a:r>
              <a:rPr lang="en"/>
              <a:t>Stress Tolerance</a:t>
            </a:r>
            <a:endParaRPr/>
          </a:p>
          <a:p>
            <a:pPr marL="457200" lvl="0" indent="-334327" algn="l" rtl="0">
              <a:spcBef>
                <a:spcPts val="0"/>
              </a:spcBef>
              <a:spcAft>
                <a:spcPts val="0"/>
              </a:spcAft>
              <a:buSzPct val="100000"/>
              <a:buChar char="●"/>
            </a:pPr>
            <a:r>
              <a:rPr lang="en">
                <a:highlight>
                  <a:srgbClr val="FFFF00"/>
                </a:highlight>
              </a:rPr>
              <a:t>Delegation</a:t>
            </a:r>
            <a:endParaRPr>
              <a:highlight>
                <a:srgbClr val="FFFF00"/>
              </a:highlight>
            </a:endParaRPr>
          </a:p>
          <a:p>
            <a:pPr marL="457200" lvl="0" indent="-334327" algn="l" rtl="0">
              <a:spcBef>
                <a:spcPts val="0"/>
              </a:spcBef>
              <a:spcAft>
                <a:spcPts val="0"/>
              </a:spcAft>
              <a:buSzPct val="100000"/>
              <a:buChar char="●"/>
            </a:pPr>
            <a:r>
              <a:rPr lang="en">
                <a:highlight>
                  <a:srgbClr val="FFFF00"/>
                </a:highlight>
              </a:rPr>
              <a:t>Prioritization</a:t>
            </a:r>
            <a:endParaRPr>
              <a:highlight>
                <a:srgbClr val="FFFF00"/>
              </a:highlight>
            </a:endParaRPr>
          </a:p>
          <a:p>
            <a:pPr marL="457200" lvl="0" indent="-334327" algn="l" rtl="0">
              <a:spcBef>
                <a:spcPts val="0"/>
              </a:spcBef>
              <a:spcAft>
                <a:spcPts val="0"/>
              </a:spcAft>
              <a:buSzPct val="100000"/>
              <a:buChar char="●"/>
            </a:pPr>
            <a:r>
              <a:rPr lang="en"/>
              <a:t>Coaching</a:t>
            </a:r>
            <a:endParaRPr/>
          </a:p>
        </p:txBody>
      </p:sp>
      <p:sp>
        <p:nvSpPr>
          <p:cNvPr id="88" name="Google Shape;88;p17"/>
          <p:cNvSpPr txBox="1">
            <a:spLocks noGrp="1"/>
          </p:cNvSpPr>
          <p:nvPr>
            <p:ph type="body" idx="1"/>
          </p:nvPr>
        </p:nvSpPr>
        <p:spPr>
          <a:xfrm>
            <a:off x="6388825" y="2595600"/>
            <a:ext cx="2499900" cy="19062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Critical Thinking</a:t>
            </a:r>
            <a:endParaRPr/>
          </a:p>
          <a:p>
            <a:pPr marL="457200" lvl="0" indent="-342900" algn="l" rtl="0">
              <a:spcBef>
                <a:spcPts val="0"/>
              </a:spcBef>
              <a:spcAft>
                <a:spcPts val="0"/>
              </a:spcAft>
              <a:buSzPts val="1800"/>
              <a:buChar char="●"/>
            </a:pPr>
            <a:r>
              <a:rPr lang="en"/>
              <a:t>Tenacity</a:t>
            </a:r>
            <a:endParaRPr/>
          </a:p>
          <a:p>
            <a:pPr marL="457200" lvl="0" indent="-342900" algn="l" rtl="0">
              <a:spcBef>
                <a:spcPts val="0"/>
              </a:spcBef>
              <a:spcAft>
                <a:spcPts val="0"/>
              </a:spcAft>
              <a:buSzPts val="1800"/>
              <a:buChar char="●"/>
            </a:pPr>
            <a:r>
              <a:rPr lang="en"/>
              <a:t>Detail-oriented</a:t>
            </a:r>
            <a:endParaRPr/>
          </a:p>
          <a:p>
            <a:pPr marL="457200" lvl="0" indent="-342900" algn="l" rtl="0">
              <a:spcBef>
                <a:spcPts val="0"/>
              </a:spcBef>
              <a:spcAft>
                <a:spcPts val="0"/>
              </a:spcAft>
              <a:buSzPts val="1800"/>
              <a:buChar char="●"/>
            </a:pPr>
            <a:r>
              <a:rPr lang="en">
                <a:highlight>
                  <a:srgbClr val="FFFF00"/>
                </a:highlight>
              </a:rPr>
              <a:t>Scheduling</a:t>
            </a:r>
            <a:endParaRPr>
              <a:highlight>
                <a:srgbClr val="FFFF00"/>
              </a:highlight>
            </a:endParaRPr>
          </a:p>
          <a:p>
            <a:pPr marL="457200" lvl="0" indent="-342900" algn="l" rtl="0">
              <a:spcBef>
                <a:spcPts val="0"/>
              </a:spcBef>
              <a:spcAft>
                <a:spcPts val="0"/>
              </a:spcAft>
              <a:buSzPts val="1800"/>
              <a:buChar char="●"/>
            </a:pPr>
            <a:r>
              <a:rPr lang="en"/>
              <a:t>Diplomacy</a:t>
            </a:r>
            <a:endParaRPr/>
          </a:p>
          <a:p>
            <a:pPr marL="457200" lvl="0" indent="-342900" algn="l" rtl="0">
              <a:spcBef>
                <a:spcPts val="0"/>
              </a:spcBef>
              <a:spcAft>
                <a:spcPts val="0"/>
              </a:spcAft>
              <a:buSzPts val="1800"/>
              <a:buChar char="●"/>
            </a:pPr>
            <a:r>
              <a:rPr lang="en"/>
              <a:t>Strategic Planning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8"/>
          <p:cNvPicPr preferRelativeResize="0"/>
          <p:nvPr/>
        </p:nvPicPr>
        <p:blipFill>
          <a:blip r:embed="rId3">
            <a:alphaModFix/>
          </a:blip>
          <a:stretch>
            <a:fillRect/>
          </a:stretch>
        </p:blipFill>
        <p:spPr>
          <a:xfrm>
            <a:off x="358597" y="1141272"/>
            <a:ext cx="5955651" cy="3593550"/>
          </a:xfrm>
          <a:prstGeom prst="rect">
            <a:avLst/>
          </a:prstGeom>
          <a:noFill/>
          <a:ln>
            <a:noFill/>
          </a:ln>
        </p:spPr>
      </p:pic>
      <p:sp>
        <p:nvSpPr>
          <p:cNvPr id="94" name="Google Shape;9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Constraints</a:t>
            </a:r>
            <a:endParaRPr/>
          </a:p>
        </p:txBody>
      </p:sp>
      <p:sp>
        <p:nvSpPr>
          <p:cNvPr id="95" name="Google Shape;95;p18"/>
          <p:cNvSpPr txBox="1">
            <a:spLocks noGrp="1"/>
          </p:cNvSpPr>
          <p:nvPr>
            <p:ph type="body" idx="1"/>
          </p:nvPr>
        </p:nvSpPr>
        <p:spPr>
          <a:xfrm>
            <a:off x="5197425" y="3492900"/>
            <a:ext cx="3722400" cy="16506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000"/>
              <a:t>Managing these are the primary responsibilities of a PM</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Life Cycle</a:t>
            </a:r>
            <a:endParaRPr/>
          </a:p>
        </p:txBody>
      </p:sp>
      <p:sp>
        <p:nvSpPr>
          <p:cNvPr id="108" name="Google Shape;108;p20"/>
          <p:cNvSpPr txBox="1">
            <a:spLocks noGrp="1"/>
          </p:cNvSpPr>
          <p:nvPr>
            <p:ph type="body" idx="1"/>
          </p:nvPr>
        </p:nvSpPr>
        <p:spPr>
          <a:xfrm>
            <a:off x="311700" y="1152475"/>
            <a:ext cx="40362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Five Project Phases</a:t>
            </a:r>
            <a:endParaRPr/>
          </a:p>
          <a:p>
            <a:pPr marL="0" lvl="0" indent="0" algn="l" rtl="0">
              <a:spcBef>
                <a:spcPts val="1200"/>
              </a:spcBef>
              <a:spcAft>
                <a:spcPts val="0"/>
              </a:spcAft>
              <a:buNone/>
            </a:pPr>
            <a:endParaRPr/>
          </a:p>
          <a:p>
            <a:pPr marL="457200" lvl="0" indent="-342900" algn="l" rtl="0">
              <a:spcBef>
                <a:spcPts val="1200"/>
              </a:spcBef>
              <a:spcAft>
                <a:spcPts val="0"/>
              </a:spcAft>
              <a:buSzPts val="1800"/>
              <a:buAutoNum type="arabicPeriod"/>
            </a:pPr>
            <a:r>
              <a:rPr lang="en"/>
              <a:t>Initiating</a:t>
            </a:r>
            <a:endParaRPr/>
          </a:p>
          <a:p>
            <a:pPr marL="457200" lvl="0" indent="-342900" algn="l" rtl="0">
              <a:spcBef>
                <a:spcPts val="0"/>
              </a:spcBef>
              <a:spcAft>
                <a:spcPts val="0"/>
              </a:spcAft>
              <a:buSzPts val="1800"/>
              <a:buAutoNum type="arabicPeriod"/>
            </a:pPr>
            <a:r>
              <a:rPr lang="en"/>
              <a:t>Planning</a:t>
            </a:r>
            <a:endParaRPr/>
          </a:p>
          <a:p>
            <a:pPr marL="457200" lvl="0" indent="-342900" algn="l" rtl="0">
              <a:spcBef>
                <a:spcPts val="0"/>
              </a:spcBef>
              <a:spcAft>
                <a:spcPts val="0"/>
              </a:spcAft>
              <a:buSzPts val="1800"/>
              <a:buAutoNum type="arabicPeriod"/>
            </a:pPr>
            <a:r>
              <a:rPr lang="en"/>
              <a:t>Monitoring</a:t>
            </a:r>
            <a:endParaRPr/>
          </a:p>
          <a:p>
            <a:pPr marL="457200" lvl="0" indent="-342900" algn="l" rtl="0">
              <a:spcBef>
                <a:spcPts val="0"/>
              </a:spcBef>
              <a:spcAft>
                <a:spcPts val="0"/>
              </a:spcAft>
              <a:buSzPts val="1800"/>
              <a:buAutoNum type="arabicPeriod"/>
            </a:pPr>
            <a:r>
              <a:rPr lang="en"/>
              <a:t>Executing</a:t>
            </a:r>
            <a:endParaRPr/>
          </a:p>
          <a:p>
            <a:pPr marL="457200" lvl="0" indent="-342900" algn="l" rtl="0">
              <a:spcBef>
                <a:spcPts val="0"/>
              </a:spcBef>
              <a:spcAft>
                <a:spcPts val="0"/>
              </a:spcAft>
              <a:buSzPts val="1800"/>
              <a:buAutoNum type="arabicPeriod"/>
            </a:pPr>
            <a:r>
              <a:rPr lang="en"/>
              <a:t>Closing</a:t>
            </a:r>
            <a:endParaRPr/>
          </a:p>
        </p:txBody>
      </p:sp>
      <p:pic>
        <p:nvPicPr>
          <p:cNvPr id="109" name="Google Shape;109;p20"/>
          <p:cNvPicPr preferRelativeResize="0"/>
          <p:nvPr/>
        </p:nvPicPr>
        <p:blipFill>
          <a:blip r:embed="rId3">
            <a:alphaModFix/>
          </a:blip>
          <a:stretch>
            <a:fillRect/>
          </a:stretch>
        </p:blipFill>
        <p:spPr>
          <a:xfrm>
            <a:off x="4500300" y="1170125"/>
            <a:ext cx="4491300" cy="340611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Life Cycle: Step 1 - Initiating</a:t>
            </a:r>
            <a:endParaRPr/>
          </a:p>
        </p:txBody>
      </p:sp>
      <p:sp>
        <p:nvSpPr>
          <p:cNvPr id="115" name="Google Shape;115;p21"/>
          <p:cNvSpPr txBox="1">
            <a:spLocks noGrp="1"/>
          </p:cNvSpPr>
          <p:nvPr>
            <p:ph type="body" idx="1"/>
          </p:nvPr>
        </p:nvSpPr>
        <p:spPr>
          <a:xfrm>
            <a:off x="311700" y="1152475"/>
            <a:ext cx="40362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Define the request and objectives</a:t>
            </a:r>
            <a:endParaRPr b="1"/>
          </a:p>
          <a:p>
            <a:pPr marL="0" lvl="0" indent="0" algn="l" rtl="0">
              <a:spcBef>
                <a:spcPts val="1200"/>
              </a:spcBef>
              <a:spcAft>
                <a:spcPts val="0"/>
              </a:spcAft>
              <a:buNone/>
            </a:pPr>
            <a:r>
              <a:rPr lang="en" b="1"/>
              <a:t>Examples</a:t>
            </a:r>
            <a:endParaRPr b="1"/>
          </a:p>
          <a:p>
            <a:pPr marL="457200" lvl="0" indent="-342900" algn="l" rtl="0">
              <a:spcBef>
                <a:spcPts val="1200"/>
              </a:spcBef>
              <a:spcAft>
                <a:spcPts val="0"/>
              </a:spcAft>
              <a:buSzPts val="1800"/>
              <a:buAutoNum type="arabicPeriod"/>
            </a:pPr>
            <a:r>
              <a:rPr lang="en"/>
              <a:t>Statement of Work (SOW)</a:t>
            </a:r>
            <a:endParaRPr/>
          </a:p>
          <a:p>
            <a:pPr marL="457200" lvl="0" indent="-342900" algn="l" rtl="0">
              <a:spcBef>
                <a:spcPts val="0"/>
              </a:spcBef>
              <a:spcAft>
                <a:spcPts val="0"/>
              </a:spcAft>
              <a:buSzPts val="1800"/>
              <a:buAutoNum type="arabicPeriod"/>
            </a:pPr>
            <a:r>
              <a:rPr lang="en"/>
              <a:t>Product Plan</a:t>
            </a:r>
            <a:endParaRPr/>
          </a:p>
          <a:p>
            <a:pPr marL="0" lvl="0" indent="0" algn="l" rtl="0">
              <a:spcBef>
                <a:spcPts val="1200"/>
              </a:spcBef>
              <a:spcAft>
                <a:spcPts val="0"/>
              </a:spcAft>
              <a:buNone/>
            </a:pPr>
            <a:r>
              <a:rPr lang="en" b="1"/>
              <a:t>Risks</a:t>
            </a:r>
            <a:endParaRPr b="1"/>
          </a:p>
          <a:p>
            <a:pPr marL="0" lvl="0" indent="0" algn="l" rtl="0">
              <a:spcBef>
                <a:spcPts val="1200"/>
              </a:spcBef>
              <a:spcAft>
                <a:spcPts val="0"/>
              </a:spcAft>
              <a:buNone/>
            </a:pPr>
            <a:r>
              <a:rPr lang="en"/>
              <a:t>Scope Creep</a:t>
            </a:r>
            <a:endParaRPr/>
          </a:p>
          <a:p>
            <a:pPr marL="457200" lvl="0" indent="0" algn="l" rtl="0">
              <a:spcBef>
                <a:spcPts val="1200"/>
              </a:spcBef>
              <a:spcAft>
                <a:spcPts val="0"/>
              </a:spcAft>
              <a:buNone/>
            </a:pPr>
            <a:endParaRPr/>
          </a:p>
          <a:p>
            <a:pPr marL="0" lvl="0" indent="0" algn="l" rtl="0">
              <a:spcBef>
                <a:spcPts val="1200"/>
              </a:spcBef>
              <a:spcAft>
                <a:spcPts val="0"/>
              </a:spcAft>
              <a:buNone/>
            </a:pPr>
            <a:endParaRPr/>
          </a:p>
          <a:p>
            <a:pPr marL="457200" lvl="0" indent="0" algn="l" rtl="0">
              <a:spcBef>
                <a:spcPts val="1200"/>
              </a:spcBef>
              <a:spcAft>
                <a:spcPts val="1200"/>
              </a:spcAft>
              <a:buNone/>
            </a:pPr>
            <a:endParaRPr/>
          </a:p>
        </p:txBody>
      </p:sp>
      <p:pic>
        <p:nvPicPr>
          <p:cNvPr id="116" name="Google Shape;116;p21"/>
          <p:cNvPicPr preferRelativeResize="0"/>
          <p:nvPr/>
        </p:nvPicPr>
        <p:blipFill>
          <a:blip r:embed="rId3">
            <a:alphaModFix/>
          </a:blip>
          <a:stretch>
            <a:fillRect/>
          </a:stretch>
        </p:blipFill>
        <p:spPr>
          <a:xfrm>
            <a:off x="5030975" y="950188"/>
            <a:ext cx="3801331" cy="38209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Life Cycle: Gate 3  - Product Plan</a:t>
            </a:r>
            <a:endParaRPr/>
          </a:p>
        </p:txBody>
      </p:sp>
      <p:sp>
        <p:nvSpPr>
          <p:cNvPr id="122" name="Google Shape;122;p22"/>
          <p:cNvSpPr txBox="1">
            <a:spLocks noGrp="1"/>
          </p:cNvSpPr>
          <p:nvPr>
            <p:ph type="body" idx="1"/>
          </p:nvPr>
        </p:nvSpPr>
        <p:spPr>
          <a:xfrm>
            <a:off x="311700" y="1152475"/>
            <a:ext cx="4036200" cy="3416400"/>
          </a:xfrm>
          <a:prstGeom prst="rect">
            <a:avLst/>
          </a:prstGeom>
        </p:spPr>
        <p:txBody>
          <a:bodyPr spcFirstLastPara="1" wrap="square" lIns="91425" tIns="91425" rIns="91425" bIns="91425" anchor="t" anchorCtr="0">
            <a:normAutofit fontScale="32500" lnSpcReduction="20000"/>
          </a:bodyPr>
          <a:lstStyle/>
          <a:p>
            <a:pPr marL="0" lvl="0" indent="0" algn="l" rtl="0">
              <a:spcBef>
                <a:spcPts val="0"/>
              </a:spcBef>
              <a:spcAft>
                <a:spcPts val="0"/>
              </a:spcAft>
              <a:buNone/>
            </a:pPr>
            <a:r>
              <a:rPr lang="en" sz="5568" b="1"/>
              <a:t>Develop the Product Plan</a:t>
            </a:r>
            <a:endParaRPr sz="5568" b="1"/>
          </a:p>
          <a:p>
            <a:pPr marL="457200" lvl="0" indent="-343514" algn="l" rtl="0">
              <a:spcBef>
                <a:spcPts val="1200"/>
              </a:spcBef>
              <a:spcAft>
                <a:spcPts val="0"/>
              </a:spcAft>
              <a:buSzPct val="100000"/>
              <a:buAutoNum type="arabicPeriod"/>
            </a:pPr>
            <a:r>
              <a:rPr lang="en" sz="5568"/>
              <a:t>Costing: Product &amp; R&amp;D</a:t>
            </a:r>
            <a:endParaRPr sz="5568"/>
          </a:p>
          <a:p>
            <a:pPr marL="457200" lvl="0" indent="-343514" algn="l" rtl="0">
              <a:spcBef>
                <a:spcPts val="0"/>
              </a:spcBef>
              <a:spcAft>
                <a:spcPts val="0"/>
              </a:spcAft>
              <a:buSzPct val="100000"/>
              <a:buAutoNum type="arabicPeriod"/>
            </a:pPr>
            <a:r>
              <a:rPr lang="en" sz="5568"/>
              <a:t>Engineering Specifications</a:t>
            </a:r>
            <a:endParaRPr sz="5568"/>
          </a:p>
          <a:p>
            <a:pPr marL="457200" lvl="0" indent="-343514" algn="l" rtl="0">
              <a:spcBef>
                <a:spcPts val="0"/>
              </a:spcBef>
              <a:spcAft>
                <a:spcPts val="0"/>
              </a:spcAft>
              <a:buSzPct val="100000"/>
              <a:buAutoNum type="arabicPeriod"/>
            </a:pPr>
            <a:r>
              <a:rPr lang="en" sz="5568"/>
              <a:t>Risk Analysis</a:t>
            </a:r>
            <a:endParaRPr sz="5568"/>
          </a:p>
          <a:p>
            <a:pPr marL="914400" lvl="1" indent="-335259" algn="l" rtl="0">
              <a:spcBef>
                <a:spcPts val="0"/>
              </a:spcBef>
              <a:spcAft>
                <a:spcPts val="0"/>
              </a:spcAft>
              <a:buSzPct val="100000"/>
              <a:buAutoNum type="alphaLcPeriod"/>
            </a:pPr>
            <a:r>
              <a:rPr lang="en" sz="5168"/>
              <a:t>Research &amp; Testing may be required</a:t>
            </a:r>
            <a:endParaRPr sz="5168"/>
          </a:p>
          <a:p>
            <a:pPr marL="457200" lvl="0" indent="-343514" algn="l" rtl="0">
              <a:spcBef>
                <a:spcPts val="0"/>
              </a:spcBef>
              <a:spcAft>
                <a:spcPts val="0"/>
              </a:spcAft>
              <a:buSzPct val="100000"/>
              <a:buAutoNum type="arabicPeriod"/>
            </a:pPr>
            <a:r>
              <a:rPr lang="en" sz="5568"/>
              <a:t>Product Pricing</a:t>
            </a:r>
            <a:endParaRPr sz="5568"/>
          </a:p>
          <a:p>
            <a:pPr marL="457200" lvl="0" indent="-343514" algn="l" rtl="0">
              <a:spcBef>
                <a:spcPts val="0"/>
              </a:spcBef>
              <a:spcAft>
                <a:spcPts val="0"/>
              </a:spcAft>
              <a:buSzPct val="100000"/>
              <a:buAutoNum type="arabicPeriod"/>
            </a:pPr>
            <a:r>
              <a:rPr lang="en" sz="5568"/>
              <a:t>Sales Forecast</a:t>
            </a:r>
            <a:endParaRPr sz="5568"/>
          </a:p>
          <a:p>
            <a:pPr marL="457200" lvl="0" indent="-343514" algn="l" rtl="0">
              <a:spcBef>
                <a:spcPts val="0"/>
              </a:spcBef>
              <a:spcAft>
                <a:spcPts val="0"/>
              </a:spcAft>
              <a:buSzPct val="100000"/>
              <a:buAutoNum type="arabicPeriod"/>
            </a:pPr>
            <a:r>
              <a:rPr lang="en" sz="5568"/>
              <a:t>Return on Investment (ROI)</a:t>
            </a:r>
            <a:endParaRPr sz="5568"/>
          </a:p>
          <a:p>
            <a:pPr marL="457200" lvl="0" indent="0" algn="l" rtl="0">
              <a:spcBef>
                <a:spcPts val="1200"/>
              </a:spcBef>
              <a:spcAft>
                <a:spcPts val="0"/>
              </a:spcAft>
              <a:buNone/>
            </a:pPr>
            <a:endParaRPr/>
          </a:p>
          <a:p>
            <a:pPr marL="0" lvl="0" indent="0" algn="l" rtl="0">
              <a:spcBef>
                <a:spcPts val="1200"/>
              </a:spcBef>
              <a:spcAft>
                <a:spcPts val="0"/>
              </a:spcAft>
              <a:buNone/>
            </a:pPr>
            <a:endParaRPr/>
          </a:p>
          <a:p>
            <a:pPr marL="457200" lvl="0" indent="0" algn="l" rtl="0">
              <a:spcBef>
                <a:spcPts val="1200"/>
              </a:spcBef>
              <a:spcAft>
                <a:spcPts val="1200"/>
              </a:spcAft>
              <a:buNone/>
            </a:pPr>
            <a:endParaRPr/>
          </a:p>
        </p:txBody>
      </p:sp>
      <p:pic>
        <p:nvPicPr>
          <p:cNvPr id="123" name="Google Shape;123;p22"/>
          <p:cNvPicPr preferRelativeResize="0"/>
          <p:nvPr/>
        </p:nvPicPr>
        <p:blipFill>
          <a:blip r:embed="rId3">
            <a:alphaModFix/>
          </a:blip>
          <a:stretch>
            <a:fillRect/>
          </a:stretch>
        </p:blipFill>
        <p:spPr>
          <a:xfrm>
            <a:off x="4500300" y="1170125"/>
            <a:ext cx="4491300" cy="2994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Gate 4: Development Objectives</a:t>
            </a:r>
            <a:endParaRPr/>
          </a:p>
        </p:txBody>
      </p:sp>
      <p:sp>
        <p:nvSpPr>
          <p:cNvPr id="129" name="Google Shape;129;p23"/>
          <p:cNvSpPr txBox="1">
            <a:spLocks noGrp="1"/>
          </p:cNvSpPr>
          <p:nvPr>
            <p:ph type="body" idx="1"/>
          </p:nvPr>
        </p:nvSpPr>
        <p:spPr>
          <a:xfrm>
            <a:off x="266875" y="121972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One Time</a:t>
            </a:r>
            <a:endParaRPr/>
          </a:p>
          <a:p>
            <a:pPr marL="0" lvl="0" indent="0" algn="l" rtl="0">
              <a:spcBef>
                <a:spcPts val="1200"/>
              </a:spcBef>
              <a:spcAft>
                <a:spcPts val="0"/>
              </a:spcAft>
              <a:buNone/>
            </a:pPr>
            <a:r>
              <a:rPr lang="en"/>
              <a:t>To Specification</a:t>
            </a:r>
            <a:endParaRPr/>
          </a:p>
          <a:p>
            <a:pPr marL="0" lvl="0" indent="0" algn="l" rtl="0">
              <a:spcBef>
                <a:spcPts val="1200"/>
              </a:spcBef>
              <a:spcAft>
                <a:spcPts val="1200"/>
              </a:spcAft>
              <a:buClr>
                <a:schemeClr val="dk1"/>
              </a:buClr>
              <a:buSzPts val="1100"/>
              <a:buFont typeface="Arial"/>
              <a:buNone/>
            </a:pPr>
            <a:r>
              <a:rPr lang="en"/>
              <a:t>To Budget</a:t>
            </a:r>
            <a:endParaRPr/>
          </a:p>
        </p:txBody>
      </p:sp>
      <p:pic>
        <p:nvPicPr>
          <p:cNvPr id="130" name="Google Shape;130;p23"/>
          <p:cNvPicPr preferRelativeResize="0"/>
          <p:nvPr/>
        </p:nvPicPr>
        <p:blipFill>
          <a:blip r:embed="rId3">
            <a:alphaModFix/>
          </a:blip>
          <a:stretch>
            <a:fillRect/>
          </a:stretch>
        </p:blipFill>
        <p:spPr>
          <a:xfrm>
            <a:off x="5113659" y="917484"/>
            <a:ext cx="3718650" cy="3718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4"/>
          <p:cNvPicPr preferRelativeResize="0"/>
          <p:nvPr/>
        </p:nvPicPr>
        <p:blipFill rotWithShape="1">
          <a:blip r:embed="rId3">
            <a:alphaModFix/>
          </a:blip>
          <a:srcRect l="29691" t="5846"/>
          <a:stretch/>
        </p:blipFill>
        <p:spPr>
          <a:xfrm>
            <a:off x="95775" y="889000"/>
            <a:ext cx="9048227" cy="4254500"/>
          </a:xfrm>
          <a:prstGeom prst="rect">
            <a:avLst/>
          </a:prstGeom>
          <a:noFill/>
          <a:ln>
            <a:noFill/>
          </a:ln>
        </p:spPr>
      </p:pic>
      <p:sp>
        <p:nvSpPr>
          <p:cNvPr id="136" name="Google Shape;13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Risk Management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Scheduling - Gantt Charts</a:t>
            </a:r>
            <a:endParaRPr/>
          </a:p>
        </p:txBody>
      </p:sp>
      <p:sp>
        <p:nvSpPr>
          <p:cNvPr id="142" name="Google Shape;142;p25"/>
          <p:cNvSpPr txBox="1">
            <a:spLocks noGrp="1"/>
          </p:cNvSpPr>
          <p:nvPr>
            <p:ph type="body" idx="1"/>
          </p:nvPr>
        </p:nvSpPr>
        <p:spPr>
          <a:xfrm>
            <a:off x="244900" y="1343325"/>
            <a:ext cx="8276700" cy="3423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Named after Henry L. Gantt (1861–1919),  American management consultant.</a:t>
            </a:r>
            <a:endParaRPr/>
          </a:p>
          <a:p>
            <a:pPr marL="0" lvl="0" indent="0" algn="l" rtl="0">
              <a:spcBef>
                <a:spcPts val="1200"/>
              </a:spcBef>
              <a:spcAft>
                <a:spcPts val="1200"/>
              </a:spcAft>
              <a:buNone/>
            </a:pPr>
            <a:r>
              <a:rPr lang="en"/>
              <a:t>A Gantt chart is a project management tool assisting in the planning and scheduling of projects of all sizes; they are particularly useful for visualising projects. A Gantt chart is defined as a graphical representation of activity against time; it helps project professionals monitor progress.</a:t>
            </a:r>
            <a:endParaRPr/>
          </a:p>
        </p:txBody>
      </p:sp>
      <p:pic>
        <p:nvPicPr>
          <p:cNvPr id="143" name="Google Shape;143;p25"/>
          <p:cNvPicPr preferRelativeResize="0"/>
          <p:nvPr/>
        </p:nvPicPr>
        <p:blipFill>
          <a:blip r:embed="rId3">
            <a:alphaModFix/>
          </a:blip>
          <a:stretch>
            <a:fillRect/>
          </a:stretch>
        </p:blipFill>
        <p:spPr>
          <a:xfrm>
            <a:off x="7884947" y="-3"/>
            <a:ext cx="1259050" cy="1401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Scheduling - Gantt Charts</a:t>
            </a:r>
            <a:endParaRPr/>
          </a:p>
        </p:txBody>
      </p:sp>
      <p:sp>
        <p:nvSpPr>
          <p:cNvPr id="149" name="Google Shape;149;p26"/>
          <p:cNvSpPr txBox="1">
            <a:spLocks noGrp="1"/>
          </p:cNvSpPr>
          <p:nvPr>
            <p:ph type="body" idx="1"/>
          </p:nvPr>
        </p:nvSpPr>
        <p:spPr>
          <a:xfrm>
            <a:off x="244900" y="1343325"/>
            <a:ext cx="8276700" cy="34233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Clr>
                <a:schemeClr val="dk1"/>
              </a:buClr>
              <a:buSzPct val="61111"/>
              <a:buFont typeface="Arial"/>
              <a:buNone/>
            </a:pPr>
            <a:r>
              <a:rPr lang="en" dirty="0"/>
              <a:t>Step 1: Set up your project details. ...</a:t>
            </a:r>
            <a:endParaRPr dirty="0"/>
          </a:p>
          <a:p>
            <a:pPr marL="0" lvl="0" indent="0" algn="l" rtl="0">
              <a:spcBef>
                <a:spcPts val="1200"/>
              </a:spcBef>
              <a:spcAft>
                <a:spcPts val="0"/>
              </a:spcAft>
              <a:buClr>
                <a:schemeClr val="dk1"/>
              </a:buClr>
              <a:buSzPct val="61111"/>
              <a:buFont typeface="Arial"/>
              <a:buNone/>
            </a:pPr>
            <a:r>
              <a:rPr lang="en" dirty="0"/>
              <a:t>Step 2: Add tasks to your project. ...</a:t>
            </a:r>
            <a:endParaRPr dirty="0"/>
          </a:p>
          <a:p>
            <a:pPr marL="0" lvl="0" indent="0" algn="l" rtl="0">
              <a:spcBef>
                <a:spcPts val="1200"/>
              </a:spcBef>
              <a:spcAft>
                <a:spcPts val="0"/>
              </a:spcAft>
              <a:buClr>
                <a:schemeClr val="dk1"/>
              </a:buClr>
              <a:buSzPct val="61111"/>
              <a:buFont typeface="Arial"/>
              <a:buNone/>
            </a:pPr>
            <a:r>
              <a:rPr lang="en" dirty="0"/>
              <a:t>Step 3: Schedule your tasks. ...</a:t>
            </a:r>
            <a:endParaRPr dirty="0"/>
          </a:p>
          <a:p>
            <a:pPr marL="0" lvl="0" indent="0" algn="l" rtl="0">
              <a:spcBef>
                <a:spcPts val="1200"/>
              </a:spcBef>
              <a:spcAft>
                <a:spcPts val="0"/>
              </a:spcAft>
              <a:buNone/>
            </a:pPr>
            <a:r>
              <a:rPr lang="en" dirty="0"/>
              <a:t>Step 4: Assign Resources</a:t>
            </a:r>
            <a:endParaRPr dirty="0"/>
          </a:p>
          <a:p>
            <a:pPr marL="0" lvl="0" indent="0" algn="l" rtl="0">
              <a:spcBef>
                <a:spcPts val="1200"/>
              </a:spcBef>
              <a:spcAft>
                <a:spcPts val="0"/>
              </a:spcAft>
              <a:buClr>
                <a:schemeClr val="dk1"/>
              </a:buClr>
              <a:buSzPct val="61111"/>
              <a:buFont typeface="Arial"/>
              <a:buNone/>
            </a:pPr>
            <a:r>
              <a:rPr lang="en" dirty="0"/>
              <a:t>Step 5: Add important project milestones. ...</a:t>
            </a:r>
            <a:endParaRPr dirty="0"/>
          </a:p>
          <a:p>
            <a:pPr marL="0" lvl="0" indent="0" algn="l" rtl="0">
              <a:spcBef>
                <a:spcPts val="1200"/>
              </a:spcBef>
              <a:spcAft>
                <a:spcPts val="0"/>
              </a:spcAft>
              <a:buNone/>
            </a:pPr>
            <a:r>
              <a:rPr lang="en" dirty="0"/>
              <a:t>Step 6: Add dependencies to the tasks that need them.</a:t>
            </a:r>
            <a:endParaRPr dirty="0"/>
          </a:p>
          <a:p>
            <a:pPr marL="0" lvl="0" indent="0" algn="l" rtl="0">
              <a:spcBef>
                <a:spcPts val="1200"/>
              </a:spcBef>
              <a:spcAft>
                <a:spcPts val="0"/>
              </a:spcAft>
              <a:buNone/>
            </a:pPr>
            <a:r>
              <a:rPr lang="en" dirty="0"/>
              <a:t>Step 7: Create a baseline for your project</a:t>
            </a:r>
            <a:endParaRPr dirty="0"/>
          </a:p>
          <a:p>
            <a:pPr marL="0" lvl="0" indent="0" algn="l" rtl="0">
              <a:spcBef>
                <a:spcPts val="1200"/>
              </a:spcBef>
              <a:spcAft>
                <a:spcPts val="0"/>
              </a:spcAft>
              <a:buNone/>
            </a:pPr>
            <a:r>
              <a:rPr lang="en" dirty="0"/>
              <a:t>Step 8: Map critical (Path) dependencies and optimize the dependencies</a:t>
            </a:r>
            <a:endParaRPr dirty="0"/>
          </a:p>
          <a:p>
            <a:pPr marL="0" lvl="0" indent="0" algn="l" rtl="0">
              <a:spcBef>
                <a:spcPts val="1200"/>
              </a:spcBef>
              <a:spcAft>
                <a:spcPts val="0"/>
              </a:spcAft>
              <a:buClr>
                <a:schemeClr val="dk1"/>
              </a:buClr>
              <a:buSzPct val="61111"/>
              <a:buFont typeface="Arial"/>
              <a:buNone/>
            </a:pPr>
            <a:r>
              <a:rPr lang="en" dirty="0"/>
              <a:t>Step 9: Resource Management</a:t>
            </a:r>
          </a:p>
          <a:p>
            <a:pPr marL="0" lvl="0" indent="0" algn="l" rtl="0">
              <a:spcBef>
                <a:spcPts val="1200"/>
              </a:spcBef>
              <a:spcAft>
                <a:spcPts val="0"/>
              </a:spcAft>
              <a:buClr>
                <a:schemeClr val="dk1"/>
              </a:buClr>
              <a:buSzPct val="61111"/>
              <a:buFont typeface="Arial"/>
              <a:buNone/>
            </a:pPr>
            <a:r>
              <a:rPr lang="en" dirty="0"/>
              <a:t>S</a:t>
            </a:r>
            <a:r>
              <a:rPr lang="en-US" dirty="0"/>
              <a:t>t</a:t>
            </a:r>
            <a:r>
              <a:rPr lang="en" dirty="0"/>
              <a:t>ep 10: Only add margin at the end of the schedule</a:t>
            </a:r>
            <a:endParaRPr dirty="0"/>
          </a:p>
          <a:p>
            <a:pPr marL="0" lvl="0" indent="0" algn="l" rtl="0">
              <a:spcBef>
                <a:spcPts val="1200"/>
              </a:spcBef>
              <a:spcAft>
                <a:spcPts val="1200"/>
              </a:spcAft>
              <a:buNone/>
            </a:pPr>
            <a:endParaRPr dirty="0"/>
          </a:p>
        </p:txBody>
      </p:sp>
      <p:pic>
        <p:nvPicPr>
          <p:cNvPr id="150" name="Google Shape;150;p26"/>
          <p:cNvPicPr preferRelativeResize="0"/>
          <p:nvPr/>
        </p:nvPicPr>
        <p:blipFill>
          <a:blip r:embed="rId3">
            <a:alphaModFix/>
          </a:blip>
          <a:stretch>
            <a:fillRect/>
          </a:stretch>
        </p:blipFill>
        <p:spPr>
          <a:xfrm>
            <a:off x="5133801" y="792048"/>
            <a:ext cx="3742724" cy="16809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Agile</a:t>
            </a:r>
            <a:endParaRPr/>
          </a:p>
        </p:txBody>
      </p:sp>
      <p:sp>
        <p:nvSpPr>
          <p:cNvPr id="156" name="Google Shape;15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950">
                <a:solidFill>
                  <a:srgbClr val="575757"/>
                </a:solidFill>
                <a:highlight>
                  <a:srgbClr val="ECECEC"/>
                </a:highlight>
              </a:rPr>
              <a:t>Agile approaches to project management aim for early, measurable ROI through defined, iterative delivery of product increments. They feature continuous involvement of the customer throughout the product development cycle. Although agile has its roots in software and IT, agile adoption is growing and expanding in a wide range of industries.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593</Words>
  <Application>Microsoft Office PowerPoint</Application>
  <PresentationFormat>On-screen Show (16:9)</PresentationFormat>
  <Paragraphs>93</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gordita</vt:lpstr>
      <vt:lpstr>Simple Light</vt:lpstr>
      <vt:lpstr>Project Management 101</vt:lpstr>
      <vt:lpstr>Project Management Professional </vt:lpstr>
      <vt:lpstr>Definition of a Project</vt:lpstr>
      <vt:lpstr>Definitions</vt:lpstr>
      <vt:lpstr>PM Skills </vt:lpstr>
      <vt:lpstr>Project Constraints</vt:lpstr>
      <vt:lpstr>Project Life Cycle</vt:lpstr>
      <vt:lpstr>Project Life Cycle: Step 1 - Initiating</vt:lpstr>
      <vt:lpstr>Project Life Cycle: Gate 3  - Product Plan</vt:lpstr>
      <vt:lpstr>Gate 4: Development Objectives</vt:lpstr>
      <vt:lpstr>Risk Management</vt:lpstr>
      <vt:lpstr>Scheduling - Gantt Charts</vt:lpstr>
      <vt:lpstr>Scheduling - Gantt Charts</vt:lpstr>
      <vt:lpstr>Agile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101</dc:title>
  <cp:lastModifiedBy>Jason Yager</cp:lastModifiedBy>
  <cp:revision>1</cp:revision>
  <dcterms:modified xsi:type="dcterms:W3CDTF">2023-10-13T22:35:45Z</dcterms:modified>
</cp:coreProperties>
</file>