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72" r:id="rId2"/>
  </p:sldMasterIdLst>
  <p:notesMasterIdLst>
    <p:notesMasterId r:id="rId121"/>
  </p:notesMasterIdLst>
  <p:handoutMasterIdLst>
    <p:handoutMasterId r:id="rId122"/>
  </p:handoutMasterIdLst>
  <p:sldIdLst>
    <p:sldId id="257" r:id="rId3"/>
    <p:sldId id="397" r:id="rId4"/>
    <p:sldId id="412" r:id="rId5"/>
    <p:sldId id="271" r:id="rId6"/>
    <p:sldId id="282" r:id="rId7"/>
    <p:sldId id="413" r:id="rId8"/>
    <p:sldId id="274" r:id="rId9"/>
    <p:sldId id="281" r:id="rId10"/>
    <p:sldId id="316" r:id="rId11"/>
    <p:sldId id="296" r:id="rId12"/>
    <p:sldId id="388" r:id="rId13"/>
    <p:sldId id="462" r:id="rId14"/>
    <p:sldId id="453" r:id="rId15"/>
    <p:sldId id="454" r:id="rId16"/>
    <p:sldId id="258" r:id="rId17"/>
    <p:sldId id="455" r:id="rId18"/>
    <p:sldId id="456" r:id="rId19"/>
    <p:sldId id="263" r:id="rId20"/>
    <p:sldId id="457" r:id="rId21"/>
    <p:sldId id="260" r:id="rId22"/>
    <p:sldId id="458" r:id="rId23"/>
    <p:sldId id="409" r:id="rId24"/>
    <p:sldId id="398" r:id="rId25"/>
    <p:sldId id="460" r:id="rId26"/>
    <p:sldId id="444" r:id="rId27"/>
    <p:sldId id="445" r:id="rId28"/>
    <p:sldId id="446" r:id="rId29"/>
    <p:sldId id="447" r:id="rId30"/>
    <p:sldId id="399" r:id="rId31"/>
    <p:sldId id="389" r:id="rId32"/>
    <p:sldId id="390" r:id="rId33"/>
    <p:sldId id="391" r:id="rId34"/>
    <p:sldId id="265" r:id="rId35"/>
    <p:sldId id="393" r:id="rId36"/>
    <p:sldId id="392" r:id="rId37"/>
    <p:sldId id="427" r:id="rId38"/>
    <p:sldId id="394" r:id="rId39"/>
    <p:sldId id="400" r:id="rId40"/>
    <p:sldId id="383" r:id="rId41"/>
    <p:sldId id="428" r:id="rId42"/>
    <p:sldId id="429" r:id="rId43"/>
    <p:sldId id="259" r:id="rId44"/>
    <p:sldId id="430" r:id="rId45"/>
    <p:sldId id="261" r:id="rId46"/>
    <p:sldId id="461" r:id="rId47"/>
    <p:sldId id="401" r:id="rId48"/>
    <p:sldId id="379" r:id="rId49"/>
    <p:sldId id="451" r:id="rId50"/>
    <p:sldId id="264" r:id="rId51"/>
    <p:sldId id="322" r:id="rId52"/>
    <p:sldId id="415" r:id="rId53"/>
    <p:sldId id="321" r:id="rId54"/>
    <p:sldId id="414" r:id="rId55"/>
    <p:sldId id="323" r:id="rId56"/>
    <p:sldId id="320" r:id="rId57"/>
    <p:sldId id="332" r:id="rId58"/>
    <p:sldId id="402" r:id="rId59"/>
    <p:sldId id="360" r:id="rId60"/>
    <p:sldId id="361" r:id="rId61"/>
    <p:sldId id="362" r:id="rId62"/>
    <p:sldId id="275" r:id="rId63"/>
    <p:sldId id="363" r:id="rId64"/>
    <p:sldId id="364" r:id="rId65"/>
    <p:sldId id="365" r:id="rId66"/>
    <p:sldId id="403" r:id="rId67"/>
    <p:sldId id="378" r:id="rId68"/>
    <p:sldId id="435" r:id="rId69"/>
    <p:sldId id="436" r:id="rId70"/>
    <p:sldId id="437" r:id="rId71"/>
    <p:sldId id="267" r:id="rId72"/>
    <p:sldId id="438" r:id="rId73"/>
    <p:sldId id="439" r:id="rId74"/>
    <p:sldId id="440" r:id="rId75"/>
    <p:sldId id="441" r:id="rId76"/>
    <p:sldId id="272" r:id="rId77"/>
    <p:sldId id="344" r:id="rId78"/>
    <p:sldId id="404" r:id="rId79"/>
    <p:sldId id="416" r:id="rId80"/>
    <p:sldId id="417" r:id="rId81"/>
    <p:sldId id="418" r:id="rId82"/>
    <p:sldId id="419" r:id="rId83"/>
    <p:sldId id="420" r:id="rId84"/>
    <p:sldId id="421" r:id="rId85"/>
    <p:sldId id="422" r:id="rId86"/>
    <p:sldId id="266" r:id="rId87"/>
    <p:sldId id="423" r:id="rId88"/>
    <p:sldId id="424" r:id="rId89"/>
    <p:sldId id="269" r:id="rId90"/>
    <p:sldId id="464" r:id="rId91"/>
    <p:sldId id="425" r:id="rId92"/>
    <p:sldId id="377" r:id="rId93"/>
    <p:sldId id="405" r:id="rId94"/>
    <p:sldId id="384" r:id="rId95"/>
    <p:sldId id="459" r:id="rId96"/>
    <p:sldId id="284" r:id="rId97"/>
    <p:sldId id="328" r:id="rId98"/>
    <p:sldId id="329" r:id="rId99"/>
    <p:sldId id="330" r:id="rId100"/>
    <p:sldId id="331" r:id="rId101"/>
    <p:sldId id="406" r:id="rId102"/>
    <p:sldId id="410" r:id="rId103"/>
    <p:sldId id="411" r:id="rId104"/>
    <p:sldId id="449" r:id="rId105"/>
    <p:sldId id="311" r:id="rId106"/>
    <p:sldId id="268" r:id="rId107"/>
    <p:sldId id="318" r:id="rId108"/>
    <p:sldId id="385" r:id="rId109"/>
    <p:sldId id="450" r:id="rId110"/>
    <p:sldId id="317" r:id="rId111"/>
    <p:sldId id="426" r:id="rId112"/>
    <p:sldId id="292" r:id="rId113"/>
    <p:sldId id="319" r:id="rId114"/>
    <p:sldId id="442" r:id="rId115"/>
    <p:sldId id="448" r:id="rId116"/>
    <p:sldId id="270" r:id="rId117"/>
    <p:sldId id="315" r:id="rId118"/>
    <p:sldId id="293" r:id="rId119"/>
    <p:sldId id="396" r:id="rId12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5">
          <p15:clr>
            <a:srgbClr val="A4A3A4"/>
          </p15:clr>
        </p15:guide>
        <p15:guide id="2" pos="473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4CC"/>
    <a:srgbClr val="0D50BD"/>
    <a:srgbClr val="FFF100"/>
    <a:srgbClr val="FFFF00"/>
    <a:srgbClr val="73B3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99" autoAdjust="0"/>
    <p:restoredTop sz="69634" autoAdjust="0"/>
  </p:normalViewPr>
  <p:slideViewPr>
    <p:cSldViewPr snapToGrid="0" snapToObjects="1" showGuides="1">
      <p:cViewPr varScale="1">
        <p:scale>
          <a:sx n="45" d="100"/>
          <a:sy n="45" d="100"/>
        </p:scale>
        <p:origin x="1984" y="28"/>
      </p:cViewPr>
      <p:guideLst>
        <p:guide orient="horz" pos="2385"/>
        <p:guide pos="4730"/>
      </p:guideLst>
    </p:cSldViewPr>
  </p:slideViewPr>
  <p:notesTextViewPr>
    <p:cViewPr>
      <p:scale>
        <a:sx n="100" d="100"/>
        <a:sy n="100" d="100"/>
      </p:scale>
      <p:origin x="0" y="0"/>
    </p:cViewPr>
  </p:notesTextViewPr>
  <p:sorterViewPr>
    <p:cViewPr>
      <p:scale>
        <a:sx n="100" d="100"/>
        <a:sy n="100" d="100"/>
      </p:scale>
      <p:origin x="0" y="-612"/>
    </p:cViewPr>
  </p:sorterViewPr>
  <p:notesViewPr>
    <p:cSldViewPr snapToGrid="0" snapToObjects="1">
      <p:cViewPr varScale="1">
        <p:scale>
          <a:sx n="85" d="100"/>
          <a:sy n="85" d="100"/>
        </p:scale>
        <p:origin x="3804"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E3FC29-BEE4-4158-B670-1FB8502C364F}"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US"/>
        </a:p>
      </dgm:t>
    </dgm:pt>
    <dgm:pt modelId="{950AAF1C-7792-4237-BDA3-FC0D4630824F}">
      <dgm:prSet phldrT="[Text]"/>
      <dgm:spPr/>
      <dgm:t>
        <a:bodyPr/>
        <a:lstStyle/>
        <a:p>
          <a:r>
            <a:rPr lang="en-US" dirty="0"/>
            <a:t>Research &amp; Development</a:t>
          </a:r>
        </a:p>
      </dgm:t>
    </dgm:pt>
    <dgm:pt modelId="{5E3567B1-4C0A-4C92-A424-C93CDBCB8C11}" type="parTrans" cxnId="{8490CC12-E8E9-44F6-BBF8-8359096773C4}">
      <dgm:prSet/>
      <dgm:spPr/>
      <dgm:t>
        <a:bodyPr/>
        <a:lstStyle/>
        <a:p>
          <a:endParaRPr lang="en-US"/>
        </a:p>
      </dgm:t>
    </dgm:pt>
    <dgm:pt modelId="{661B6043-80A6-42CB-AEAC-D6DF4EF832CF}" type="sibTrans" cxnId="{8490CC12-E8E9-44F6-BBF8-8359096773C4}">
      <dgm:prSet/>
      <dgm:spPr/>
      <dgm:t>
        <a:bodyPr/>
        <a:lstStyle/>
        <a:p>
          <a:endParaRPr lang="en-US"/>
        </a:p>
      </dgm:t>
    </dgm:pt>
    <dgm:pt modelId="{E2B12DED-13A8-4B6F-9CC3-A480009F99E3}">
      <dgm:prSet phldrT="[Text]" custT="1"/>
      <dgm:spPr/>
      <dgm:t>
        <a:bodyPr/>
        <a:lstStyle/>
        <a:p>
          <a:r>
            <a:rPr lang="en-US" sz="1300" dirty="0"/>
            <a:t>Develop technical understanding to support a robust design with performance &amp; production margins.</a:t>
          </a:r>
        </a:p>
      </dgm:t>
    </dgm:pt>
    <dgm:pt modelId="{FB316C6D-8A05-489C-8CBD-62E68931D402}" type="parTrans" cxnId="{EEB75A99-46D4-4281-BB74-DEF38CC3DB5F}">
      <dgm:prSet/>
      <dgm:spPr/>
      <dgm:t>
        <a:bodyPr/>
        <a:lstStyle/>
        <a:p>
          <a:endParaRPr lang="en-US"/>
        </a:p>
      </dgm:t>
    </dgm:pt>
    <dgm:pt modelId="{2D07549C-C759-419A-A79D-09B4A84782C0}" type="sibTrans" cxnId="{EEB75A99-46D4-4281-BB74-DEF38CC3DB5F}">
      <dgm:prSet/>
      <dgm:spPr/>
      <dgm:t>
        <a:bodyPr/>
        <a:lstStyle/>
        <a:p>
          <a:endParaRPr lang="en-US"/>
        </a:p>
      </dgm:t>
    </dgm:pt>
    <dgm:pt modelId="{5AC115DC-BA1B-4DE5-9874-008DFB929619}">
      <dgm:prSet phldrT="[Text]"/>
      <dgm:spPr/>
      <dgm:t>
        <a:bodyPr/>
        <a:lstStyle/>
        <a:p>
          <a:r>
            <a:rPr lang="en-US" dirty="0"/>
            <a:t>Design for Production</a:t>
          </a:r>
        </a:p>
      </dgm:t>
    </dgm:pt>
    <dgm:pt modelId="{88F482DE-CFD0-44D3-B20E-3759D2E85475}" type="parTrans" cxnId="{6499D9C5-88FF-47D7-B352-EFFDE0AE981C}">
      <dgm:prSet/>
      <dgm:spPr/>
      <dgm:t>
        <a:bodyPr/>
        <a:lstStyle/>
        <a:p>
          <a:endParaRPr lang="en-US"/>
        </a:p>
      </dgm:t>
    </dgm:pt>
    <dgm:pt modelId="{0248007B-7303-4701-9313-8876EAAE1D57}" type="sibTrans" cxnId="{6499D9C5-88FF-47D7-B352-EFFDE0AE981C}">
      <dgm:prSet/>
      <dgm:spPr/>
      <dgm:t>
        <a:bodyPr/>
        <a:lstStyle/>
        <a:p>
          <a:endParaRPr lang="en-US"/>
        </a:p>
      </dgm:t>
    </dgm:pt>
    <dgm:pt modelId="{4B5DBB00-C798-4853-8734-666A3B941DF4}">
      <dgm:prSet phldrT="[Text]" custT="1"/>
      <dgm:spPr/>
      <dgm:t>
        <a:bodyPr/>
        <a:lstStyle/>
        <a:p>
          <a:r>
            <a:rPr lang="en-US" sz="1300" dirty="0"/>
            <a:t>Know your resources (labor, test &amp; measurement, processes)</a:t>
          </a:r>
        </a:p>
      </dgm:t>
    </dgm:pt>
    <dgm:pt modelId="{5C14C22C-4361-4068-926F-DE76421AE78A}" type="parTrans" cxnId="{E31B77F9-778F-49D2-A105-26C167FF0E77}">
      <dgm:prSet/>
      <dgm:spPr/>
      <dgm:t>
        <a:bodyPr/>
        <a:lstStyle/>
        <a:p>
          <a:endParaRPr lang="en-US"/>
        </a:p>
      </dgm:t>
    </dgm:pt>
    <dgm:pt modelId="{2CC3BECD-6510-416E-9417-33876B8DB438}" type="sibTrans" cxnId="{E31B77F9-778F-49D2-A105-26C167FF0E77}">
      <dgm:prSet/>
      <dgm:spPr/>
      <dgm:t>
        <a:bodyPr/>
        <a:lstStyle/>
        <a:p>
          <a:endParaRPr lang="en-US"/>
        </a:p>
      </dgm:t>
    </dgm:pt>
    <dgm:pt modelId="{4D8EF7D3-A43F-427A-A35A-D5113B915825}">
      <dgm:prSet phldrT="[Text]"/>
      <dgm:spPr/>
      <dgm:t>
        <a:bodyPr/>
        <a:lstStyle/>
        <a:p>
          <a:r>
            <a:rPr lang="en-US" dirty="0"/>
            <a:t>Transition to Production</a:t>
          </a:r>
        </a:p>
      </dgm:t>
    </dgm:pt>
    <dgm:pt modelId="{FEEB5F14-B5A8-44AE-9B03-FCF4A5838570}" type="parTrans" cxnId="{8B68209E-2A74-4D55-A300-450796F10C65}">
      <dgm:prSet/>
      <dgm:spPr/>
      <dgm:t>
        <a:bodyPr/>
        <a:lstStyle/>
        <a:p>
          <a:endParaRPr lang="en-US"/>
        </a:p>
      </dgm:t>
    </dgm:pt>
    <dgm:pt modelId="{5DC336C3-4AA2-4B97-8CEC-822B32249825}" type="sibTrans" cxnId="{8B68209E-2A74-4D55-A300-450796F10C65}">
      <dgm:prSet/>
      <dgm:spPr/>
      <dgm:t>
        <a:bodyPr/>
        <a:lstStyle/>
        <a:p>
          <a:endParaRPr lang="en-US"/>
        </a:p>
      </dgm:t>
    </dgm:pt>
    <dgm:pt modelId="{721543D5-676E-4555-9D66-4B34113D80A1}">
      <dgm:prSet phldrT="[Text]" custT="1"/>
      <dgm:spPr>
        <a:solidFill>
          <a:srgbClr val="FFFFFF">
            <a:hueOff val="0"/>
            <a:satOff val="0"/>
            <a:lumOff val="0"/>
            <a:alphaOff val="0"/>
          </a:srgbClr>
        </a:solidFill>
        <a:ln w="26425" cap="flat" cmpd="sng" algn="ctr">
          <a:solidFill>
            <a:srgbClr val="93A299">
              <a:hueOff val="0"/>
              <a:satOff val="0"/>
              <a:lumOff val="0"/>
              <a:alphaOff val="0"/>
            </a:srgbClr>
          </a:solidFill>
          <a:prstDash val="solid"/>
        </a:ln>
        <a:effectLst/>
      </dgm:spPr>
      <dgm:t>
        <a:bodyPr spcFirstLastPara="0" vert="horz" wrap="square" lIns="45720" tIns="45720" rIns="45720" bIns="45720" numCol="1" spcCol="1270" anchor="t" anchorCtr="0"/>
        <a:lstStyle/>
        <a:p>
          <a:pPr marL="0" lvl="0" indent="0" algn="l" defTabSz="533400">
            <a:lnSpc>
              <a:spcPct val="90000"/>
            </a:lnSpc>
            <a:spcBef>
              <a:spcPct val="0"/>
            </a:spcBef>
            <a:spcAft>
              <a:spcPct val="35000"/>
            </a:spcAft>
            <a:buNone/>
          </a:pPr>
          <a:r>
            <a:rPr lang="en-US" sz="1300" kern="1200" dirty="0">
              <a:solidFill>
                <a:srgbClr val="292934">
                  <a:hueOff val="0"/>
                  <a:satOff val="0"/>
                  <a:lumOff val="0"/>
                  <a:alphaOff val="0"/>
                </a:srgbClr>
              </a:solidFill>
              <a:latin typeface="Arial"/>
              <a:ea typeface="+mn-ea"/>
              <a:cs typeface="+mn-cs"/>
            </a:rPr>
            <a:t>Document design, assembly procedures &amp; test procedures.  Insure manufacturing is properly trained</a:t>
          </a:r>
          <a:r>
            <a:rPr lang="en-US" sz="1400" kern="1200" dirty="0">
              <a:solidFill>
                <a:srgbClr val="292934">
                  <a:hueOff val="0"/>
                  <a:satOff val="0"/>
                  <a:lumOff val="0"/>
                  <a:alphaOff val="0"/>
                </a:srgbClr>
              </a:solidFill>
              <a:latin typeface="Arial"/>
              <a:ea typeface="+mn-ea"/>
              <a:cs typeface="+mn-cs"/>
            </a:rPr>
            <a:t>.</a:t>
          </a:r>
        </a:p>
      </dgm:t>
    </dgm:pt>
    <dgm:pt modelId="{82390021-A3D6-4FA2-A7EF-29BE70ACF707}" type="parTrans" cxnId="{54DAEFA8-D3E3-45D3-B546-1FA7353568D0}">
      <dgm:prSet/>
      <dgm:spPr/>
      <dgm:t>
        <a:bodyPr/>
        <a:lstStyle/>
        <a:p>
          <a:endParaRPr lang="en-US"/>
        </a:p>
      </dgm:t>
    </dgm:pt>
    <dgm:pt modelId="{6FA0B9E4-5896-45E8-BBD0-A2B65218D3D3}" type="sibTrans" cxnId="{54DAEFA8-D3E3-45D3-B546-1FA7353568D0}">
      <dgm:prSet/>
      <dgm:spPr/>
      <dgm:t>
        <a:bodyPr/>
        <a:lstStyle/>
        <a:p>
          <a:endParaRPr lang="en-US"/>
        </a:p>
      </dgm:t>
    </dgm:pt>
    <dgm:pt modelId="{06FF8FDB-DE93-4159-826F-F08C12B246F5}">
      <dgm:prSet phldrT="[Text]"/>
      <dgm:spPr/>
      <dgm:t>
        <a:bodyPr/>
        <a:lstStyle/>
        <a:p>
          <a:r>
            <a:rPr lang="en-US" dirty="0"/>
            <a:t>Production</a:t>
          </a:r>
        </a:p>
      </dgm:t>
    </dgm:pt>
    <dgm:pt modelId="{72E5758E-15B8-4D3B-AD5C-D8047AFCADA5}" type="parTrans" cxnId="{24B70482-BDD4-4330-AC96-DF07AB3CF243}">
      <dgm:prSet/>
      <dgm:spPr/>
      <dgm:t>
        <a:bodyPr/>
        <a:lstStyle/>
        <a:p>
          <a:endParaRPr lang="en-US"/>
        </a:p>
      </dgm:t>
    </dgm:pt>
    <dgm:pt modelId="{64F7DA11-0A59-410F-9F32-FDEB95FC91E4}" type="sibTrans" cxnId="{24B70482-BDD4-4330-AC96-DF07AB3CF243}">
      <dgm:prSet/>
      <dgm:spPr/>
      <dgm:t>
        <a:bodyPr/>
        <a:lstStyle/>
        <a:p>
          <a:endParaRPr lang="en-US"/>
        </a:p>
      </dgm:t>
    </dgm:pt>
    <dgm:pt modelId="{4D1AEDEB-A50D-412A-96D2-FF23EE06E4AD}">
      <dgm:prSet phldrT="[Text]"/>
      <dgm:spPr/>
      <dgm:t>
        <a:bodyPr/>
        <a:lstStyle/>
        <a:p>
          <a:r>
            <a:rPr lang="en-US" dirty="0"/>
            <a:t>Support</a:t>
          </a:r>
        </a:p>
      </dgm:t>
    </dgm:pt>
    <dgm:pt modelId="{DD0C37FC-1C7A-4B26-B285-2ADEDA76078A}" type="parTrans" cxnId="{8452EF21-9253-4318-8108-628381E1906D}">
      <dgm:prSet/>
      <dgm:spPr/>
      <dgm:t>
        <a:bodyPr/>
        <a:lstStyle/>
        <a:p>
          <a:endParaRPr lang="en-US"/>
        </a:p>
      </dgm:t>
    </dgm:pt>
    <dgm:pt modelId="{BF53CC6E-0DE8-437E-907B-92441A90E94A}" type="sibTrans" cxnId="{8452EF21-9253-4318-8108-628381E1906D}">
      <dgm:prSet/>
      <dgm:spPr/>
      <dgm:t>
        <a:bodyPr/>
        <a:lstStyle/>
        <a:p>
          <a:endParaRPr lang="en-US"/>
        </a:p>
      </dgm:t>
    </dgm:pt>
    <dgm:pt modelId="{A2A9D45A-7CC0-493E-8287-BDDCF2D82C52}">
      <dgm:prSet phldrT="[Text]" custT="1"/>
      <dgm:spPr>
        <a:solidFill>
          <a:srgbClr val="FFFFFF">
            <a:hueOff val="0"/>
            <a:satOff val="0"/>
            <a:lumOff val="0"/>
            <a:alphaOff val="0"/>
          </a:srgbClr>
        </a:solidFill>
        <a:ln w="26425" cap="flat" cmpd="sng" algn="ctr">
          <a:solidFill>
            <a:srgbClr val="93A299">
              <a:hueOff val="0"/>
              <a:satOff val="0"/>
              <a:lumOff val="0"/>
              <a:alphaOff val="0"/>
            </a:srgbClr>
          </a:solidFill>
          <a:prstDash val="solid"/>
        </a:ln>
        <a:effectLst/>
      </dgm:spPr>
      <dgm:t>
        <a:bodyPr spcFirstLastPara="0" vert="horz" wrap="square" lIns="45720" tIns="45720" rIns="45720" bIns="45720" numCol="1" spcCol="1270" anchor="t" anchorCtr="0"/>
        <a:lstStyle/>
        <a:p>
          <a:pPr marL="0" lvl="0" indent="0" algn="l" defTabSz="533400">
            <a:lnSpc>
              <a:spcPct val="90000"/>
            </a:lnSpc>
            <a:spcBef>
              <a:spcPct val="0"/>
            </a:spcBef>
            <a:spcAft>
              <a:spcPct val="35000"/>
            </a:spcAft>
            <a:buNone/>
          </a:pPr>
          <a:r>
            <a:rPr lang="en-US" sz="1300" kern="1200" dirty="0">
              <a:solidFill>
                <a:srgbClr val="292934">
                  <a:hueOff val="0"/>
                  <a:satOff val="0"/>
                  <a:lumOff val="0"/>
                  <a:alphaOff val="0"/>
                </a:srgbClr>
              </a:solidFill>
              <a:latin typeface="Arial"/>
              <a:ea typeface="+mn-ea"/>
              <a:cs typeface="+mn-cs"/>
            </a:rPr>
            <a:t>Monitor production for producibility:  ease of assembly, test margins, failure analysis.  Focus on root causes</a:t>
          </a:r>
          <a:r>
            <a:rPr lang="en-US" sz="1400" kern="1200" dirty="0">
              <a:solidFill>
                <a:srgbClr val="292934">
                  <a:hueOff val="0"/>
                  <a:satOff val="0"/>
                  <a:lumOff val="0"/>
                  <a:alphaOff val="0"/>
                </a:srgbClr>
              </a:solidFill>
              <a:latin typeface="Arial"/>
              <a:ea typeface="+mn-ea"/>
              <a:cs typeface="+mn-cs"/>
            </a:rPr>
            <a:t>.</a:t>
          </a:r>
        </a:p>
      </dgm:t>
    </dgm:pt>
    <dgm:pt modelId="{F86531A0-7DE9-48E7-951C-66B04860FFD9}" type="parTrans" cxnId="{C3A63134-8E61-4D1D-AB5F-92448AC73385}">
      <dgm:prSet/>
      <dgm:spPr/>
      <dgm:t>
        <a:bodyPr/>
        <a:lstStyle/>
        <a:p>
          <a:endParaRPr lang="en-US"/>
        </a:p>
      </dgm:t>
    </dgm:pt>
    <dgm:pt modelId="{53660E60-7B96-493E-9D52-6973C52E7823}" type="sibTrans" cxnId="{C3A63134-8E61-4D1D-AB5F-92448AC73385}">
      <dgm:prSet/>
      <dgm:spPr/>
      <dgm:t>
        <a:bodyPr/>
        <a:lstStyle/>
        <a:p>
          <a:endParaRPr lang="en-US"/>
        </a:p>
      </dgm:t>
    </dgm:pt>
    <dgm:pt modelId="{FB0D3116-8427-4B32-BF7D-76AAC184538F}">
      <dgm:prSet phldrT="[Text]" custT="1"/>
      <dgm:spPr>
        <a:solidFill>
          <a:srgbClr val="FFFFFF">
            <a:hueOff val="0"/>
            <a:satOff val="0"/>
            <a:lumOff val="0"/>
            <a:alphaOff val="0"/>
          </a:srgbClr>
        </a:solidFill>
        <a:ln w="26425" cap="flat" cmpd="sng" algn="ctr">
          <a:solidFill>
            <a:srgbClr val="93A299">
              <a:hueOff val="0"/>
              <a:satOff val="0"/>
              <a:lumOff val="0"/>
              <a:alphaOff val="0"/>
            </a:srgbClr>
          </a:solidFill>
          <a:prstDash val="solid"/>
        </a:ln>
        <a:effectLst/>
      </dgm:spPr>
      <dgm:t>
        <a:bodyPr spcFirstLastPara="0" vert="horz" wrap="square" lIns="45720" tIns="45720" rIns="45720" bIns="45720" numCol="1" spcCol="1270" anchor="t" anchorCtr="0"/>
        <a:lstStyle/>
        <a:p>
          <a:pPr marL="0" lvl="0" indent="0" algn="l" defTabSz="533400">
            <a:lnSpc>
              <a:spcPct val="90000"/>
            </a:lnSpc>
            <a:spcBef>
              <a:spcPct val="0"/>
            </a:spcBef>
            <a:spcAft>
              <a:spcPct val="35000"/>
            </a:spcAft>
            <a:buNone/>
          </a:pPr>
          <a:r>
            <a:rPr lang="en-US" sz="1300" kern="1200" dirty="0">
              <a:solidFill>
                <a:srgbClr val="292934">
                  <a:hueOff val="0"/>
                  <a:satOff val="0"/>
                  <a:lumOff val="0"/>
                  <a:alphaOff val="0"/>
                </a:srgbClr>
              </a:solidFill>
              <a:latin typeface="Arial"/>
              <a:ea typeface="+mn-ea"/>
              <a:cs typeface="+mn-cs"/>
            </a:rPr>
            <a:t>Continue to aggressively support product </a:t>
          </a:r>
          <a:r>
            <a:rPr lang="en-US" sz="1300" kern="1200" dirty="0" err="1">
              <a:solidFill>
                <a:srgbClr val="292934">
                  <a:hueOff val="0"/>
                  <a:satOff val="0"/>
                  <a:lumOff val="0"/>
                  <a:alphaOff val="0"/>
                </a:srgbClr>
              </a:solidFill>
              <a:latin typeface="Arial"/>
              <a:ea typeface="+mn-ea"/>
              <a:cs typeface="+mn-cs"/>
            </a:rPr>
            <a:t>service,root</a:t>
          </a:r>
          <a:r>
            <a:rPr lang="en-US" sz="1300" kern="1200" dirty="0">
              <a:solidFill>
                <a:srgbClr val="292934">
                  <a:hueOff val="0"/>
                  <a:satOff val="0"/>
                  <a:lumOff val="0"/>
                  <a:alphaOff val="0"/>
                </a:srgbClr>
              </a:solidFill>
              <a:latin typeface="Arial"/>
              <a:ea typeface="+mn-ea"/>
              <a:cs typeface="+mn-cs"/>
            </a:rPr>
            <a:t> causes, resolving issues, no </a:t>
          </a:r>
          <a:r>
            <a:rPr lang="en-US" sz="1300" kern="1200" dirty="0" err="1">
              <a:solidFill>
                <a:srgbClr val="292934">
                  <a:hueOff val="0"/>
                  <a:satOff val="0"/>
                  <a:lumOff val="0"/>
                  <a:alphaOff val="0"/>
                </a:srgbClr>
              </a:solidFill>
              <a:latin typeface="Arial"/>
              <a:ea typeface="+mn-ea"/>
              <a:cs typeface="+mn-cs"/>
            </a:rPr>
            <a:t>bandaids</a:t>
          </a:r>
          <a:r>
            <a:rPr lang="en-US" sz="1300" kern="1200" dirty="0">
              <a:solidFill>
                <a:srgbClr val="292934">
                  <a:hueOff val="0"/>
                  <a:satOff val="0"/>
                  <a:lumOff val="0"/>
                  <a:alphaOff val="0"/>
                </a:srgbClr>
              </a:solidFill>
              <a:latin typeface="Arial"/>
              <a:ea typeface="+mn-ea"/>
              <a:cs typeface="+mn-cs"/>
            </a:rPr>
            <a:t>.</a:t>
          </a:r>
        </a:p>
      </dgm:t>
    </dgm:pt>
    <dgm:pt modelId="{DEC0021E-EA49-46AB-9AF7-5F926E738D37}" type="parTrans" cxnId="{73015D97-9B91-4D49-A551-63F48CC39DAD}">
      <dgm:prSet/>
      <dgm:spPr/>
      <dgm:t>
        <a:bodyPr/>
        <a:lstStyle/>
        <a:p>
          <a:endParaRPr lang="en-US"/>
        </a:p>
      </dgm:t>
    </dgm:pt>
    <dgm:pt modelId="{0E01E6EC-919F-49E7-A4CA-347BF7257BFC}" type="sibTrans" cxnId="{73015D97-9B91-4D49-A551-63F48CC39DAD}">
      <dgm:prSet/>
      <dgm:spPr/>
      <dgm:t>
        <a:bodyPr/>
        <a:lstStyle/>
        <a:p>
          <a:endParaRPr lang="en-US"/>
        </a:p>
      </dgm:t>
    </dgm:pt>
    <dgm:pt modelId="{98ED6CDE-F884-4E2F-A35C-5ED044AB539B}" type="pres">
      <dgm:prSet presAssocID="{97E3FC29-BEE4-4158-B670-1FB8502C364F}" presName="Name0" presStyleCnt="0">
        <dgm:presLayoutVars>
          <dgm:chMax val="5"/>
          <dgm:chPref val="5"/>
          <dgm:dir/>
          <dgm:animLvl val="lvl"/>
        </dgm:presLayoutVars>
      </dgm:prSet>
      <dgm:spPr/>
      <dgm:t>
        <a:bodyPr/>
        <a:lstStyle/>
        <a:p>
          <a:endParaRPr lang="en-US"/>
        </a:p>
      </dgm:t>
    </dgm:pt>
    <dgm:pt modelId="{299636EC-E1F7-40B9-A871-41820B009ED9}" type="pres">
      <dgm:prSet presAssocID="{950AAF1C-7792-4237-BDA3-FC0D4630824F}" presName="parentText1" presStyleLbl="node1" presStyleIdx="0" presStyleCnt="5" custScaleX="100811" custLinFactNeighborX="-3575" custLinFactNeighborY="1355">
        <dgm:presLayoutVars>
          <dgm:chMax/>
          <dgm:chPref val="3"/>
          <dgm:bulletEnabled val="1"/>
        </dgm:presLayoutVars>
      </dgm:prSet>
      <dgm:spPr/>
      <dgm:t>
        <a:bodyPr/>
        <a:lstStyle/>
        <a:p>
          <a:endParaRPr lang="en-US"/>
        </a:p>
      </dgm:t>
    </dgm:pt>
    <dgm:pt modelId="{61B8223F-1BC7-43BF-A897-6CFD1F828015}" type="pres">
      <dgm:prSet presAssocID="{950AAF1C-7792-4237-BDA3-FC0D4630824F}" presName="childText1" presStyleLbl="solidAlignAcc1" presStyleIdx="0" presStyleCnt="5" custScaleX="114514" custScaleY="74306" custLinFactNeighborX="-11977" custLinFactNeighborY="-13433">
        <dgm:presLayoutVars>
          <dgm:chMax val="0"/>
          <dgm:chPref val="0"/>
          <dgm:bulletEnabled val="1"/>
        </dgm:presLayoutVars>
      </dgm:prSet>
      <dgm:spPr/>
      <dgm:t>
        <a:bodyPr/>
        <a:lstStyle/>
        <a:p>
          <a:endParaRPr lang="en-US"/>
        </a:p>
      </dgm:t>
    </dgm:pt>
    <dgm:pt modelId="{DC0F4686-0E9A-4E19-A37B-E89AD408C84A}" type="pres">
      <dgm:prSet presAssocID="{5AC115DC-BA1B-4DE5-9874-008DFB929619}" presName="parentText2" presStyleLbl="node1" presStyleIdx="1" presStyleCnt="5" custScaleX="102105" custLinFactNeighborX="-1319" custLinFactNeighborY="5331">
        <dgm:presLayoutVars>
          <dgm:chMax/>
          <dgm:chPref val="3"/>
          <dgm:bulletEnabled val="1"/>
        </dgm:presLayoutVars>
      </dgm:prSet>
      <dgm:spPr/>
      <dgm:t>
        <a:bodyPr/>
        <a:lstStyle/>
        <a:p>
          <a:endParaRPr lang="en-US"/>
        </a:p>
      </dgm:t>
    </dgm:pt>
    <dgm:pt modelId="{461AF8FD-2B09-40F7-855C-EF83E2ABB037}" type="pres">
      <dgm:prSet presAssocID="{5AC115DC-BA1B-4DE5-9874-008DFB929619}" presName="childText2" presStyleLbl="solidAlignAcc1" presStyleIdx="1" presStyleCnt="5" custScaleX="114514" custScaleY="74306" custLinFactNeighborX="-1718" custLinFactNeighborY="-12339">
        <dgm:presLayoutVars>
          <dgm:chMax val="0"/>
          <dgm:chPref val="0"/>
          <dgm:bulletEnabled val="1"/>
        </dgm:presLayoutVars>
      </dgm:prSet>
      <dgm:spPr/>
      <dgm:t>
        <a:bodyPr/>
        <a:lstStyle/>
        <a:p>
          <a:endParaRPr lang="en-US"/>
        </a:p>
      </dgm:t>
    </dgm:pt>
    <dgm:pt modelId="{23CF385C-90F2-4F2B-9F5D-69484E66386F}" type="pres">
      <dgm:prSet presAssocID="{4D8EF7D3-A43F-427A-A35A-D5113B915825}" presName="parentText3" presStyleLbl="node1" presStyleIdx="2" presStyleCnt="5" custScaleX="101375" custLinFactNeighborX="711" custLinFactNeighborY="6996">
        <dgm:presLayoutVars>
          <dgm:chMax/>
          <dgm:chPref val="3"/>
          <dgm:bulletEnabled val="1"/>
        </dgm:presLayoutVars>
      </dgm:prSet>
      <dgm:spPr/>
      <dgm:t>
        <a:bodyPr/>
        <a:lstStyle/>
        <a:p>
          <a:endParaRPr lang="en-US"/>
        </a:p>
      </dgm:t>
    </dgm:pt>
    <dgm:pt modelId="{3F403A6B-1BC4-45F7-8DEE-82583B1383DF}" type="pres">
      <dgm:prSet presAssocID="{4D8EF7D3-A43F-427A-A35A-D5113B915825}" presName="childText3" presStyleLbl="solidAlignAcc1" presStyleIdx="2" presStyleCnt="5" custScaleX="114514" custScaleY="74306" custLinFactNeighborX="9720" custLinFactNeighborY="-15141">
        <dgm:presLayoutVars>
          <dgm:chMax val="0"/>
          <dgm:chPref val="0"/>
          <dgm:bulletEnabled val="1"/>
        </dgm:presLayoutVars>
      </dgm:prSet>
      <dgm:spPr>
        <a:xfrm>
          <a:off x="2918219" y="1574546"/>
          <a:ext cx="1463042" cy="1371604"/>
        </a:xfrm>
        <a:prstGeom prst="rect">
          <a:avLst/>
        </a:prstGeom>
      </dgm:spPr>
      <dgm:t>
        <a:bodyPr/>
        <a:lstStyle/>
        <a:p>
          <a:endParaRPr lang="en-US"/>
        </a:p>
      </dgm:t>
    </dgm:pt>
    <dgm:pt modelId="{EE3A6DD8-D537-4690-81B4-F6CD6F1B618A}" type="pres">
      <dgm:prSet presAssocID="{06FF8FDB-DE93-4159-826F-F08C12B246F5}" presName="parentText4" presStyleLbl="node1" presStyleIdx="3" presStyleCnt="5" custScaleX="100453" custLinFactNeighborX="5001" custLinFactNeighborY="9328">
        <dgm:presLayoutVars>
          <dgm:chMax/>
          <dgm:chPref val="3"/>
          <dgm:bulletEnabled val="1"/>
        </dgm:presLayoutVars>
      </dgm:prSet>
      <dgm:spPr/>
      <dgm:t>
        <a:bodyPr/>
        <a:lstStyle/>
        <a:p>
          <a:endParaRPr lang="en-US"/>
        </a:p>
      </dgm:t>
    </dgm:pt>
    <dgm:pt modelId="{867FC563-DE3D-4249-BD50-E01288DD0746}" type="pres">
      <dgm:prSet presAssocID="{06FF8FDB-DE93-4159-826F-F08C12B246F5}" presName="childText4" presStyleLbl="solidAlignAcc1" presStyleIdx="3" presStyleCnt="5" custScaleX="114514" custScaleY="74306" custLinFactNeighborX="21206" custLinFactNeighborY="-15674">
        <dgm:presLayoutVars>
          <dgm:chMax val="0"/>
          <dgm:chPref val="0"/>
          <dgm:bulletEnabled val="1"/>
        </dgm:presLayoutVars>
      </dgm:prSet>
      <dgm:spPr>
        <a:xfrm>
          <a:off x="4348876" y="1901251"/>
          <a:ext cx="1463042" cy="1371604"/>
        </a:xfrm>
        <a:prstGeom prst="rect">
          <a:avLst/>
        </a:prstGeom>
      </dgm:spPr>
      <dgm:t>
        <a:bodyPr/>
        <a:lstStyle/>
        <a:p>
          <a:endParaRPr lang="en-US"/>
        </a:p>
      </dgm:t>
    </dgm:pt>
    <dgm:pt modelId="{C7345E92-0E29-4E41-9439-5F1C1606EF97}" type="pres">
      <dgm:prSet presAssocID="{4D1AEDEB-A50D-412A-96D2-FF23EE06E4AD}" presName="parentText5" presStyleLbl="node1" presStyleIdx="4" presStyleCnt="5" custScaleX="97308" custLinFactNeighborX="15355" custLinFactNeighborY="11660">
        <dgm:presLayoutVars>
          <dgm:chMax/>
          <dgm:chPref val="3"/>
          <dgm:bulletEnabled val="1"/>
        </dgm:presLayoutVars>
      </dgm:prSet>
      <dgm:spPr/>
      <dgm:t>
        <a:bodyPr/>
        <a:lstStyle/>
        <a:p>
          <a:endParaRPr lang="en-US"/>
        </a:p>
      </dgm:t>
    </dgm:pt>
    <dgm:pt modelId="{454ADD5D-C85F-4960-A2F7-A10F632CC0E1}" type="pres">
      <dgm:prSet presAssocID="{4D1AEDEB-A50D-412A-96D2-FF23EE06E4AD}" presName="childText5" presStyleLbl="solidAlignAcc1" presStyleIdx="4" presStyleCnt="5" custScaleX="114514" custScaleY="74306" custLinFactNeighborX="32550" custLinFactNeighborY="-15145">
        <dgm:presLayoutVars>
          <dgm:chMax val="0"/>
          <dgm:chPref val="0"/>
          <dgm:bulletEnabled val="1"/>
        </dgm:presLayoutVars>
      </dgm:prSet>
      <dgm:spPr>
        <a:xfrm>
          <a:off x="5777017" y="2247638"/>
          <a:ext cx="1463042" cy="1371604"/>
        </a:xfrm>
        <a:prstGeom prst="rect">
          <a:avLst/>
        </a:prstGeom>
      </dgm:spPr>
      <dgm:t>
        <a:bodyPr/>
        <a:lstStyle/>
        <a:p>
          <a:endParaRPr lang="en-US"/>
        </a:p>
      </dgm:t>
    </dgm:pt>
  </dgm:ptLst>
  <dgm:cxnLst>
    <dgm:cxn modelId="{2C852E5D-51A0-4579-87E7-D32ACBD140E8}" type="presOf" srcId="{4D1AEDEB-A50D-412A-96D2-FF23EE06E4AD}" destId="{C7345E92-0E29-4E41-9439-5F1C1606EF97}" srcOrd="0" destOrd="0" presId="urn:microsoft.com/office/officeart/2009/3/layout/IncreasingArrowsProcess"/>
    <dgm:cxn modelId="{42391684-A68D-460F-8C87-3721BB755CE9}" type="presOf" srcId="{5AC115DC-BA1B-4DE5-9874-008DFB929619}" destId="{DC0F4686-0E9A-4E19-A37B-E89AD408C84A}" srcOrd="0" destOrd="0" presId="urn:microsoft.com/office/officeart/2009/3/layout/IncreasingArrowsProcess"/>
    <dgm:cxn modelId="{9C3DDA1F-93C2-4A1B-9027-31D38A95303D}" type="presOf" srcId="{FB0D3116-8427-4B32-BF7D-76AAC184538F}" destId="{454ADD5D-C85F-4960-A2F7-A10F632CC0E1}" srcOrd="0" destOrd="0" presId="urn:microsoft.com/office/officeart/2009/3/layout/IncreasingArrowsProcess"/>
    <dgm:cxn modelId="{066B9831-927B-40C0-98FB-F91753A6C1C2}" type="presOf" srcId="{950AAF1C-7792-4237-BDA3-FC0D4630824F}" destId="{299636EC-E1F7-40B9-A871-41820B009ED9}" srcOrd="0" destOrd="0" presId="urn:microsoft.com/office/officeart/2009/3/layout/IncreasingArrowsProcess"/>
    <dgm:cxn modelId="{8490CC12-E8E9-44F6-BBF8-8359096773C4}" srcId="{97E3FC29-BEE4-4158-B670-1FB8502C364F}" destId="{950AAF1C-7792-4237-BDA3-FC0D4630824F}" srcOrd="0" destOrd="0" parTransId="{5E3567B1-4C0A-4C92-A424-C93CDBCB8C11}" sibTransId="{661B6043-80A6-42CB-AEAC-D6DF4EF832CF}"/>
    <dgm:cxn modelId="{82B15CE9-3215-47F7-A464-E2DE658C900D}" type="presOf" srcId="{06FF8FDB-DE93-4159-826F-F08C12B246F5}" destId="{EE3A6DD8-D537-4690-81B4-F6CD6F1B618A}" srcOrd="0" destOrd="0" presId="urn:microsoft.com/office/officeart/2009/3/layout/IncreasingArrowsProcess"/>
    <dgm:cxn modelId="{C3A63134-8E61-4D1D-AB5F-92448AC73385}" srcId="{06FF8FDB-DE93-4159-826F-F08C12B246F5}" destId="{A2A9D45A-7CC0-493E-8287-BDDCF2D82C52}" srcOrd="0" destOrd="0" parTransId="{F86531A0-7DE9-48E7-951C-66B04860FFD9}" sibTransId="{53660E60-7B96-493E-9D52-6973C52E7823}"/>
    <dgm:cxn modelId="{6499D9C5-88FF-47D7-B352-EFFDE0AE981C}" srcId="{97E3FC29-BEE4-4158-B670-1FB8502C364F}" destId="{5AC115DC-BA1B-4DE5-9874-008DFB929619}" srcOrd="1" destOrd="0" parTransId="{88F482DE-CFD0-44D3-B20E-3759D2E85475}" sibTransId="{0248007B-7303-4701-9313-8876EAAE1D57}"/>
    <dgm:cxn modelId="{24B70482-BDD4-4330-AC96-DF07AB3CF243}" srcId="{97E3FC29-BEE4-4158-B670-1FB8502C364F}" destId="{06FF8FDB-DE93-4159-826F-F08C12B246F5}" srcOrd="3" destOrd="0" parTransId="{72E5758E-15B8-4D3B-AD5C-D8047AFCADA5}" sibTransId="{64F7DA11-0A59-410F-9F32-FDEB95FC91E4}"/>
    <dgm:cxn modelId="{999E8492-3743-4E68-8782-886E0D2ADB6A}" type="presOf" srcId="{4D8EF7D3-A43F-427A-A35A-D5113B915825}" destId="{23CF385C-90F2-4F2B-9F5D-69484E66386F}" srcOrd="0" destOrd="0" presId="urn:microsoft.com/office/officeart/2009/3/layout/IncreasingArrowsProcess"/>
    <dgm:cxn modelId="{54DAEFA8-D3E3-45D3-B546-1FA7353568D0}" srcId="{4D8EF7D3-A43F-427A-A35A-D5113B915825}" destId="{721543D5-676E-4555-9D66-4B34113D80A1}" srcOrd="0" destOrd="0" parTransId="{82390021-A3D6-4FA2-A7EF-29BE70ACF707}" sibTransId="{6FA0B9E4-5896-45E8-BBD0-A2B65218D3D3}"/>
    <dgm:cxn modelId="{E31B77F9-778F-49D2-A105-26C167FF0E77}" srcId="{5AC115DC-BA1B-4DE5-9874-008DFB929619}" destId="{4B5DBB00-C798-4853-8734-666A3B941DF4}" srcOrd="0" destOrd="0" parTransId="{5C14C22C-4361-4068-926F-DE76421AE78A}" sibTransId="{2CC3BECD-6510-416E-9417-33876B8DB438}"/>
    <dgm:cxn modelId="{5074347F-1BA0-49AE-8B60-2A2FDCBB706D}" type="presOf" srcId="{721543D5-676E-4555-9D66-4B34113D80A1}" destId="{3F403A6B-1BC4-45F7-8DEE-82583B1383DF}" srcOrd="0" destOrd="0" presId="urn:microsoft.com/office/officeart/2009/3/layout/IncreasingArrowsProcess"/>
    <dgm:cxn modelId="{D327B06C-829F-4522-8974-524D1E1AEAAE}" type="presOf" srcId="{A2A9D45A-7CC0-493E-8287-BDDCF2D82C52}" destId="{867FC563-DE3D-4249-BD50-E01288DD0746}" srcOrd="0" destOrd="0" presId="urn:microsoft.com/office/officeart/2009/3/layout/IncreasingArrowsProcess"/>
    <dgm:cxn modelId="{8B68209E-2A74-4D55-A300-450796F10C65}" srcId="{97E3FC29-BEE4-4158-B670-1FB8502C364F}" destId="{4D8EF7D3-A43F-427A-A35A-D5113B915825}" srcOrd="2" destOrd="0" parTransId="{FEEB5F14-B5A8-44AE-9B03-FCF4A5838570}" sibTransId="{5DC336C3-4AA2-4B97-8CEC-822B32249825}"/>
    <dgm:cxn modelId="{B4DE90F8-F072-4B6B-8E39-F8ECD7BEFD9D}" type="presOf" srcId="{97E3FC29-BEE4-4158-B670-1FB8502C364F}" destId="{98ED6CDE-F884-4E2F-A35C-5ED044AB539B}" srcOrd="0" destOrd="0" presId="urn:microsoft.com/office/officeart/2009/3/layout/IncreasingArrowsProcess"/>
    <dgm:cxn modelId="{EEB75A99-46D4-4281-BB74-DEF38CC3DB5F}" srcId="{950AAF1C-7792-4237-BDA3-FC0D4630824F}" destId="{E2B12DED-13A8-4B6F-9CC3-A480009F99E3}" srcOrd="0" destOrd="0" parTransId="{FB316C6D-8A05-489C-8CBD-62E68931D402}" sibTransId="{2D07549C-C759-419A-A79D-09B4A84782C0}"/>
    <dgm:cxn modelId="{C87F7F05-6AA7-4519-B976-75EA9FFC3ECA}" type="presOf" srcId="{4B5DBB00-C798-4853-8734-666A3B941DF4}" destId="{461AF8FD-2B09-40F7-855C-EF83E2ABB037}" srcOrd="0" destOrd="0" presId="urn:microsoft.com/office/officeart/2009/3/layout/IncreasingArrowsProcess"/>
    <dgm:cxn modelId="{97219F0C-9885-40AF-AA14-8A8C78CAE9D6}" type="presOf" srcId="{E2B12DED-13A8-4B6F-9CC3-A480009F99E3}" destId="{61B8223F-1BC7-43BF-A897-6CFD1F828015}" srcOrd="0" destOrd="0" presId="urn:microsoft.com/office/officeart/2009/3/layout/IncreasingArrowsProcess"/>
    <dgm:cxn modelId="{8452EF21-9253-4318-8108-628381E1906D}" srcId="{97E3FC29-BEE4-4158-B670-1FB8502C364F}" destId="{4D1AEDEB-A50D-412A-96D2-FF23EE06E4AD}" srcOrd="4" destOrd="0" parTransId="{DD0C37FC-1C7A-4B26-B285-2ADEDA76078A}" sibTransId="{BF53CC6E-0DE8-437E-907B-92441A90E94A}"/>
    <dgm:cxn modelId="{73015D97-9B91-4D49-A551-63F48CC39DAD}" srcId="{4D1AEDEB-A50D-412A-96D2-FF23EE06E4AD}" destId="{FB0D3116-8427-4B32-BF7D-76AAC184538F}" srcOrd="0" destOrd="0" parTransId="{DEC0021E-EA49-46AB-9AF7-5F926E738D37}" sibTransId="{0E01E6EC-919F-49E7-A4CA-347BF7257BFC}"/>
    <dgm:cxn modelId="{C489E05E-814A-4DE8-BCDF-5CB7E65F17E6}" type="presParOf" srcId="{98ED6CDE-F884-4E2F-A35C-5ED044AB539B}" destId="{299636EC-E1F7-40B9-A871-41820B009ED9}" srcOrd="0" destOrd="0" presId="urn:microsoft.com/office/officeart/2009/3/layout/IncreasingArrowsProcess"/>
    <dgm:cxn modelId="{EDEC59D7-CD4A-4256-9650-68629B2AE0DE}" type="presParOf" srcId="{98ED6CDE-F884-4E2F-A35C-5ED044AB539B}" destId="{61B8223F-1BC7-43BF-A897-6CFD1F828015}" srcOrd="1" destOrd="0" presId="urn:microsoft.com/office/officeart/2009/3/layout/IncreasingArrowsProcess"/>
    <dgm:cxn modelId="{EF2AF5E8-034E-44C7-9509-2E3917A0194D}" type="presParOf" srcId="{98ED6CDE-F884-4E2F-A35C-5ED044AB539B}" destId="{DC0F4686-0E9A-4E19-A37B-E89AD408C84A}" srcOrd="2" destOrd="0" presId="urn:microsoft.com/office/officeart/2009/3/layout/IncreasingArrowsProcess"/>
    <dgm:cxn modelId="{72F8F4F8-8186-4C0A-B022-3C524C8E913E}" type="presParOf" srcId="{98ED6CDE-F884-4E2F-A35C-5ED044AB539B}" destId="{461AF8FD-2B09-40F7-855C-EF83E2ABB037}" srcOrd="3" destOrd="0" presId="urn:microsoft.com/office/officeart/2009/3/layout/IncreasingArrowsProcess"/>
    <dgm:cxn modelId="{6A7F0BC4-7B35-40FC-A1C8-4630C5A09EF3}" type="presParOf" srcId="{98ED6CDE-F884-4E2F-A35C-5ED044AB539B}" destId="{23CF385C-90F2-4F2B-9F5D-69484E66386F}" srcOrd="4" destOrd="0" presId="urn:microsoft.com/office/officeart/2009/3/layout/IncreasingArrowsProcess"/>
    <dgm:cxn modelId="{10245AF2-2E0A-42A7-9D8E-CFCF3B1381C1}" type="presParOf" srcId="{98ED6CDE-F884-4E2F-A35C-5ED044AB539B}" destId="{3F403A6B-1BC4-45F7-8DEE-82583B1383DF}" srcOrd="5" destOrd="0" presId="urn:microsoft.com/office/officeart/2009/3/layout/IncreasingArrowsProcess"/>
    <dgm:cxn modelId="{D0B82FDA-9815-4D5F-9781-82C3868AF617}" type="presParOf" srcId="{98ED6CDE-F884-4E2F-A35C-5ED044AB539B}" destId="{EE3A6DD8-D537-4690-81B4-F6CD6F1B618A}" srcOrd="6" destOrd="0" presId="urn:microsoft.com/office/officeart/2009/3/layout/IncreasingArrowsProcess"/>
    <dgm:cxn modelId="{D54DA647-E2DD-4517-BFC9-87159905B501}" type="presParOf" srcId="{98ED6CDE-F884-4E2F-A35C-5ED044AB539B}" destId="{867FC563-DE3D-4249-BD50-E01288DD0746}" srcOrd="7" destOrd="0" presId="urn:microsoft.com/office/officeart/2009/3/layout/IncreasingArrowsProcess"/>
    <dgm:cxn modelId="{150A8148-797B-412A-AED3-26EFA63593BC}" type="presParOf" srcId="{98ED6CDE-F884-4E2F-A35C-5ED044AB539B}" destId="{C7345E92-0E29-4E41-9439-5F1C1606EF97}" srcOrd="8" destOrd="0" presId="urn:microsoft.com/office/officeart/2009/3/layout/IncreasingArrowsProcess"/>
    <dgm:cxn modelId="{6AA09A60-4D48-4CC5-9D64-95881ABD53F8}" type="presParOf" srcId="{98ED6CDE-F884-4E2F-A35C-5ED044AB539B}" destId="{454ADD5D-C85F-4960-A2F7-A10F632CC0E1}" srcOrd="9"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DE41318-D3DB-465C-B8A2-6277BDA6F8B3}"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n-US"/>
        </a:p>
      </dgm:t>
    </dgm:pt>
    <dgm:pt modelId="{9DE0C38A-5668-4C1D-95CF-845A3B6BCE8A}">
      <dgm:prSet phldrT="[Text]" custT="1"/>
      <dgm:spPr/>
      <dgm:t>
        <a:bodyPr/>
        <a:lstStyle/>
        <a:p>
          <a:r>
            <a:rPr lang="en-US" sz="2400" dirty="0"/>
            <a:t>Manufacturing Flow </a:t>
          </a:r>
        </a:p>
      </dgm:t>
    </dgm:pt>
    <dgm:pt modelId="{C4FDDE23-E45A-4CA0-981A-CAAF07DCBFCD}" type="parTrans" cxnId="{AB834562-C0D0-4018-BAA5-2FF7A57A04BA}">
      <dgm:prSet/>
      <dgm:spPr/>
      <dgm:t>
        <a:bodyPr/>
        <a:lstStyle/>
        <a:p>
          <a:endParaRPr lang="en-US" sz="1200"/>
        </a:p>
      </dgm:t>
    </dgm:pt>
    <dgm:pt modelId="{7462F638-FB42-4473-9408-F89EF7400375}" type="sibTrans" cxnId="{AB834562-C0D0-4018-BAA5-2FF7A57A04BA}">
      <dgm:prSet/>
      <dgm:spPr/>
      <dgm:t>
        <a:bodyPr/>
        <a:lstStyle/>
        <a:p>
          <a:endParaRPr lang="en-US" sz="1200"/>
        </a:p>
      </dgm:t>
    </dgm:pt>
    <dgm:pt modelId="{00687249-730C-4BA9-8876-AD47DECAC65C}">
      <dgm:prSet phldrT="[Text]" custT="1"/>
      <dgm:spPr/>
      <dgm:t>
        <a:bodyPr/>
        <a:lstStyle/>
        <a:p>
          <a:r>
            <a:rPr lang="en-US" sz="1200" dirty="0"/>
            <a:t>Design and NPI Processes</a:t>
          </a:r>
        </a:p>
      </dgm:t>
    </dgm:pt>
    <dgm:pt modelId="{C2EFCB8A-17DF-4678-9FCB-832B98A90E96}" type="parTrans" cxnId="{986B9CD8-06FE-4A2A-B9E3-F8803CB6E947}">
      <dgm:prSet/>
      <dgm:spPr/>
      <dgm:t>
        <a:bodyPr/>
        <a:lstStyle/>
        <a:p>
          <a:endParaRPr lang="en-US" sz="1200"/>
        </a:p>
      </dgm:t>
    </dgm:pt>
    <dgm:pt modelId="{FB2592F3-76EC-4592-A4F9-0917C45F9BFB}" type="sibTrans" cxnId="{986B9CD8-06FE-4A2A-B9E3-F8803CB6E947}">
      <dgm:prSet/>
      <dgm:spPr/>
      <dgm:t>
        <a:bodyPr/>
        <a:lstStyle/>
        <a:p>
          <a:endParaRPr lang="en-US" sz="1200"/>
        </a:p>
      </dgm:t>
    </dgm:pt>
    <dgm:pt modelId="{816E86AE-CDFC-4DB9-860F-AE0AD928FCA9}">
      <dgm:prSet phldrT="[Text]" custT="1"/>
      <dgm:spPr/>
      <dgm:t>
        <a:bodyPr/>
        <a:lstStyle/>
        <a:p>
          <a:r>
            <a:rPr lang="en-US" sz="1200" dirty="0"/>
            <a:t>Engineering Change Control</a:t>
          </a:r>
        </a:p>
      </dgm:t>
    </dgm:pt>
    <dgm:pt modelId="{39B8D2E1-D2F9-439C-961A-BD43CB7566E7}" type="parTrans" cxnId="{173C8CC9-5A6C-465C-8BF1-16F4ED182DA9}">
      <dgm:prSet/>
      <dgm:spPr/>
      <dgm:t>
        <a:bodyPr/>
        <a:lstStyle/>
        <a:p>
          <a:endParaRPr lang="en-US" sz="1200"/>
        </a:p>
      </dgm:t>
    </dgm:pt>
    <dgm:pt modelId="{619CFE8F-150C-4501-80B8-89C4863259D4}" type="sibTrans" cxnId="{173C8CC9-5A6C-465C-8BF1-16F4ED182DA9}">
      <dgm:prSet/>
      <dgm:spPr/>
      <dgm:t>
        <a:bodyPr/>
        <a:lstStyle/>
        <a:p>
          <a:endParaRPr lang="en-US" sz="1200"/>
        </a:p>
      </dgm:t>
    </dgm:pt>
    <dgm:pt modelId="{CA2AD5BA-45C5-49CA-A30A-08900BF723E7}">
      <dgm:prSet phldrT="[Text]" custT="1"/>
      <dgm:spPr/>
      <dgm:t>
        <a:bodyPr/>
        <a:lstStyle/>
        <a:p>
          <a:r>
            <a:rPr lang="en-US" sz="1200" dirty="0"/>
            <a:t>Document Management</a:t>
          </a:r>
        </a:p>
      </dgm:t>
    </dgm:pt>
    <dgm:pt modelId="{0F67E785-21F4-4379-A6DC-4EA15FEBAD7E}" type="parTrans" cxnId="{6E67DC49-8CAF-48D8-B8FE-DE1C06F0D748}">
      <dgm:prSet/>
      <dgm:spPr/>
      <dgm:t>
        <a:bodyPr/>
        <a:lstStyle/>
        <a:p>
          <a:endParaRPr lang="en-US" sz="1200"/>
        </a:p>
      </dgm:t>
    </dgm:pt>
    <dgm:pt modelId="{E8795004-3F12-4949-AB27-5F11DE9C1657}" type="sibTrans" cxnId="{6E67DC49-8CAF-48D8-B8FE-DE1C06F0D748}">
      <dgm:prSet/>
      <dgm:spPr/>
      <dgm:t>
        <a:bodyPr/>
        <a:lstStyle/>
        <a:p>
          <a:endParaRPr lang="en-US" sz="1200"/>
        </a:p>
      </dgm:t>
    </dgm:pt>
    <dgm:pt modelId="{32E7C824-6E64-4FE1-A227-EF1BAC44DDEF}">
      <dgm:prSet phldrT="[Text]" custT="1"/>
      <dgm:spPr/>
      <dgm:t>
        <a:bodyPr/>
        <a:lstStyle/>
        <a:p>
          <a:r>
            <a:rPr lang="en-US" sz="1200" dirty="0"/>
            <a:t>Equipment Management Process</a:t>
          </a:r>
        </a:p>
      </dgm:t>
    </dgm:pt>
    <dgm:pt modelId="{85FA31FB-8D10-4616-8000-16EE22A7D339}" type="parTrans" cxnId="{EF084303-609C-4AB9-A952-E3A658D7A174}">
      <dgm:prSet/>
      <dgm:spPr/>
      <dgm:t>
        <a:bodyPr/>
        <a:lstStyle/>
        <a:p>
          <a:endParaRPr lang="en-US" sz="1200"/>
        </a:p>
      </dgm:t>
    </dgm:pt>
    <dgm:pt modelId="{C3D27AB6-F899-4D93-9DC2-A22440108570}" type="sibTrans" cxnId="{EF084303-609C-4AB9-A952-E3A658D7A174}">
      <dgm:prSet/>
      <dgm:spPr/>
      <dgm:t>
        <a:bodyPr/>
        <a:lstStyle/>
        <a:p>
          <a:endParaRPr lang="en-US" sz="1200"/>
        </a:p>
      </dgm:t>
    </dgm:pt>
    <dgm:pt modelId="{435E4A80-40DA-4575-8CC6-77F51E62A6B6}">
      <dgm:prSet phldrT="[Text]" custT="1"/>
      <dgm:spPr/>
      <dgm:t>
        <a:bodyPr/>
        <a:lstStyle/>
        <a:p>
          <a:r>
            <a:rPr lang="en-US" sz="1200" dirty="0"/>
            <a:t>Discrepant Material Service Return Process</a:t>
          </a:r>
        </a:p>
      </dgm:t>
    </dgm:pt>
    <dgm:pt modelId="{C22F5F3D-3DBF-4B68-8373-7D9211FF3F29}" type="parTrans" cxnId="{EA41F113-410B-4DCA-A040-762B8ABEE250}">
      <dgm:prSet/>
      <dgm:spPr/>
      <dgm:t>
        <a:bodyPr/>
        <a:lstStyle/>
        <a:p>
          <a:endParaRPr lang="en-US" sz="1200"/>
        </a:p>
      </dgm:t>
    </dgm:pt>
    <dgm:pt modelId="{7BC31689-C0FA-4F98-BCFC-9A6B24B932FB}" type="sibTrans" cxnId="{EA41F113-410B-4DCA-A040-762B8ABEE250}">
      <dgm:prSet/>
      <dgm:spPr/>
      <dgm:t>
        <a:bodyPr/>
        <a:lstStyle/>
        <a:p>
          <a:endParaRPr lang="en-US" sz="1200"/>
        </a:p>
      </dgm:t>
    </dgm:pt>
    <dgm:pt modelId="{A602A235-C0EB-4D36-9FB7-8895E86A8D3D}">
      <dgm:prSet phldrT="[Text]" custT="1"/>
      <dgm:spPr/>
      <dgm:t>
        <a:bodyPr/>
        <a:lstStyle/>
        <a:p>
          <a:r>
            <a:rPr lang="en-US" sz="1200" dirty="0"/>
            <a:t>Training Process</a:t>
          </a:r>
        </a:p>
      </dgm:t>
    </dgm:pt>
    <dgm:pt modelId="{9AE74E9A-F92F-4E9A-817A-6B90E7F0B74F}" type="parTrans" cxnId="{4F86F190-89B1-4402-B67D-E42C0AAE83DD}">
      <dgm:prSet/>
      <dgm:spPr/>
      <dgm:t>
        <a:bodyPr/>
        <a:lstStyle/>
        <a:p>
          <a:endParaRPr lang="en-US" sz="1200"/>
        </a:p>
      </dgm:t>
    </dgm:pt>
    <dgm:pt modelId="{16A8C753-6EAD-45D3-B629-74AC06AC642D}" type="sibTrans" cxnId="{4F86F190-89B1-4402-B67D-E42C0AAE83DD}">
      <dgm:prSet/>
      <dgm:spPr/>
      <dgm:t>
        <a:bodyPr/>
        <a:lstStyle/>
        <a:p>
          <a:endParaRPr lang="en-US" sz="1200"/>
        </a:p>
      </dgm:t>
    </dgm:pt>
    <dgm:pt modelId="{429ECCB7-7C71-48CD-90EF-85C7CE8F3820}">
      <dgm:prSet phldrT="[Text]" custT="1"/>
      <dgm:spPr/>
      <dgm:t>
        <a:bodyPr/>
        <a:lstStyle/>
        <a:p>
          <a:r>
            <a:rPr lang="en-US" sz="1200" dirty="0"/>
            <a:t>RCCA Problem Solving Process</a:t>
          </a:r>
        </a:p>
      </dgm:t>
    </dgm:pt>
    <dgm:pt modelId="{187C0E7C-5B78-4DBC-9532-BF657FB51C03}" type="parTrans" cxnId="{4644BC55-F34C-40E4-90A9-852FA9AC8D5E}">
      <dgm:prSet/>
      <dgm:spPr/>
      <dgm:t>
        <a:bodyPr/>
        <a:lstStyle/>
        <a:p>
          <a:endParaRPr lang="en-US" sz="1200"/>
        </a:p>
      </dgm:t>
    </dgm:pt>
    <dgm:pt modelId="{0E626866-28FB-4624-8FB4-891E829B7F66}" type="sibTrans" cxnId="{4644BC55-F34C-40E4-90A9-852FA9AC8D5E}">
      <dgm:prSet/>
      <dgm:spPr/>
      <dgm:t>
        <a:bodyPr/>
        <a:lstStyle/>
        <a:p>
          <a:endParaRPr lang="en-US" sz="1200"/>
        </a:p>
      </dgm:t>
    </dgm:pt>
    <dgm:pt modelId="{654CCFEA-CDE0-4F17-8DA9-69FA4D53888D}">
      <dgm:prSet phldrT="[Text]" custT="1"/>
      <dgm:spPr/>
      <dgm:t>
        <a:bodyPr/>
        <a:lstStyle/>
        <a:p>
          <a:r>
            <a:rPr lang="en-US" sz="1200" dirty="0"/>
            <a:t>System Monitoring Process</a:t>
          </a:r>
        </a:p>
      </dgm:t>
    </dgm:pt>
    <dgm:pt modelId="{5190300A-40B9-40BA-9370-8587BD3DA0B7}" type="parTrans" cxnId="{5C7AC3C5-7AC1-4388-9DD5-882E910BA663}">
      <dgm:prSet/>
      <dgm:spPr/>
      <dgm:t>
        <a:bodyPr/>
        <a:lstStyle/>
        <a:p>
          <a:endParaRPr lang="en-US" sz="1200"/>
        </a:p>
      </dgm:t>
    </dgm:pt>
    <dgm:pt modelId="{CCF99E93-2DAE-4C53-A1FF-10D12EB0A78F}" type="sibTrans" cxnId="{5C7AC3C5-7AC1-4388-9DD5-882E910BA663}">
      <dgm:prSet/>
      <dgm:spPr/>
      <dgm:t>
        <a:bodyPr/>
        <a:lstStyle/>
        <a:p>
          <a:endParaRPr lang="en-US" sz="1200"/>
        </a:p>
      </dgm:t>
    </dgm:pt>
    <dgm:pt modelId="{D56DB4B0-3F94-499D-9595-7654E19EC4E5}">
      <dgm:prSet phldrT="[Text]" custT="1"/>
      <dgm:spPr/>
      <dgm:t>
        <a:bodyPr/>
        <a:lstStyle/>
        <a:p>
          <a:r>
            <a:rPr lang="en-US" sz="1200" dirty="0"/>
            <a:t>Supplier Management Process</a:t>
          </a:r>
        </a:p>
      </dgm:t>
    </dgm:pt>
    <dgm:pt modelId="{D0D53096-60E6-4D3F-9355-7A8E1B099B11}" type="parTrans" cxnId="{9844DB8F-A23B-40E7-AE08-B940128AE44A}">
      <dgm:prSet/>
      <dgm:spPr/>
      <dgm:t>
        <a:bodyPr/>
        <a:lstStyle/>
        <a:p>
          <a:endParaRPr lang="en-US" sz="1200"/>
        </a:p>
      </dgm:t>
    </dgm:pt>
    <dgm:pt modelId="{C2664ABF-8912-40C3-97A7-F0485FAB88D1}" type="sibTrans" cxnId="{9844DB8F-A23B-40E7-AE08-B940128AE44A}">
      <dgm:prSet/>
      <dgm:spPr/>
      <dgm:t>
        <a:bodyPr/>
        <a:lstStyle/>
        <a:p>
          <a:endParaRPr lang="en-US" sz="1200"/>
        </a:p>
      </dgm:t>
    </dgm:pt>
    <dgm:pt modelId="{FEA064AE-1EBE-493C-9FDB-6B9BB4E877DA}" type="pres">
      <dgm:prSet presAssocID="{9DE41318-D3DB-465C-B8A2-6277BDA6F8B3}" presName="Name0" presStyleCnt="0">
        <dgm:presLayoutVars>
          <dgm:chMax val="1"/>
          <dgm:dir/>
          <dgm:animLvl val="ctr"/>
          <dgm:resizeHandles val="exact"/>
        </dgm:presLayoutVars>
      </dgm:prSet>
      <dgm:spPr/>
      <dgm:t>
        <a:bodyPr/>
        <a:lstStyle/>
        <a:p>
          <a:endParaRPr lang="en-US"/>
        </a:p>
      </dgm:t>
    </dgm:pt>
    <dgm:pt modelId="{05E914AC-39F3-4C6B-9AD1-C4381C58406D}" type="pres">
      <dgm:prSet presAssocID="{9DE0C38A-5668-4C1D-95CF-845A3B6BCE8A}" presName="centerShape" presStyleLbl="node0" presStyleIdx="0" presStyleCnt="1" custScaleX="201975" custScaleY="174301"/>
      <dgm:spPr/>
      <dgm:t>
        <a:bodyPr/>
        <a:lstStyle/>
        <a:p>
          <a:endParaRPr lang="en-US"/>
        </a:p>
      </dgm:t>
    </dgm:pt>
    <dgm:pt modelId="{98045345-9203-46BC-8615-029BBD273E15}" type="pres">
      <dgm:prSet presAssocID="{00687249-730C-4BA9-8876-AD47DECAC65C}" presName="node" presStyleLbl="node1" presStyleIdx="0" presStyleCnt="9" custScaleX="129275">
        <dgm:presLayoutVars>
          <dgm:bulletEnabled val="1"/>
        </dgm:presLayoutVars>
      </dgm:prSet>
      <dgm:spPr/>
      <dgm:t>
        <a:bodyPr/>
        <a:lstStyle/>
        <a:p>
          <a:endParaRPr lang="en-US"/>
        </a:p>
      </dgm:t>
    </dgm:pt>
    <dgm:pt modelId="{93E4FB96-6588-4AF5-BA63-02B79E4D77E4}" type="pres">
      <dgm:prSet presAssocID="{00687249-730C-4BA9-8876-AD47DECAC65C}" presName="dummy" presStyleCnt="0"/>
      <dgm:spPr/>
    </dgm:pt>
    <dgm:pt modelId="{AD7C3EAC-04C3-4F02-B34B-1D9E9A7EFD69}" type="pres">
      <dgm:prSet presAssocID="{FB2592F3-76EC-4592-A4F9-0917C45F9BFB}" presName="sibTrans" presStyleLbl="sibTrans2D1" presStyleIdx="0" presStyleCnt="9"/>
      <dgm:spPr/>
      <dgm:t>
        <a:bodyPr/>
        <a:lstStyle/>
        <a:p>
          <a:endParaRPr lang="en-US"/>
        </a:p>
      </dgm:t>
    </dgm:pt>
    <dgm:pt modelId="{B9FE4BEC-83E1-4A2C-9B3B-E0C1E18045A8}" type="pres">
      <dgm:prSet presAssocID="{816E86AE-CDFC-4DB9-860F-AE0AD928FCA9}" presName="node" presStyleLbl="node1" presStyleIdx="1" presStyleCnt="9" custScaleX="150111">
        <dgm:presLayoutVars>
          <dgm:bulletEnabled val="1"/>
        </dgm:presLayoutVars>
      </dgm:prSet>
      <dgm:spPr/>
      <dgm:t>
        <a:bodyPr/>
        <a:lstStyle/>
        <a:p>
          <a:endParaRPr lang="en-US"/>
        </a:p>
      </dgm:t>
    </dgm:pt>
    <dgm:pt modelId="{F0AD7403-5D3A-4D77-BB89-672A14F3B4B2}" type="pres">
      <dgm:prSet presAssocID="{816E86AE-CDFC-4DB9-860F-AE0AD928FCA9}" presName="dummy" presStyleCnt="0"/>
      <dgm:spPr/>
    </dgm:pt>
    <dgm:pt modelId="{36185EAD-DBAF-46E0-91DD-3C46BCD960F7}" type="pres">
      <dgm:prSet presAssocID="{619CFE8F-150C-4501-80B8-89C4863259D4}" presName="sibTrans" presStyleLbl="sibTrans2D1" presStyleIdx="1" presStyleCnt="9"/>
      <dgm:spPr/>
      <dgm:t>
        <a:bodyPr/>
        <a:lstStyle/>
        <a:p>
          <a:endParaRPr lang="en-US"/>
        </a:p>
      </dgm:t>
    </dgm:pt>
    <dgm:pt modelId="{DCB1BC24-E6C9-4D3B-8D3F-462C0AB7146E}" type="pres">
      <dgm:prSet presAssocID="{CA2AD5BA-45C5-49CA-A30A-08900BF723E7}" presName="node" presStyleLbl="node1" presStyleIdx="2" presStyleCnt="9" custScaleX="154873">
        <dgm:presLayoutVars>
          <dgm:bulletEnabled val="1"/>
        </dgm:presLayoutVars>
      </dgm:prSet>
      <dgm:spPr/>
      <dgm:t>
        <a:bodyPr/>
        <a:lstStyle/>
        <a:p>
          <a:endParaRPr lang="en-US"/>
        </a:p>
      </dgm:t>
    </dgm:pt>
    <dgm:pt modelId="{5CA95721-C1A4-4EF9-8744-B9A413D2785E}" type="pres">
      <dgm:prSet presAssocID="{CA2AD5BA-45C5-49CA-A30A-08900BF723E7}" presName="dummy" presStyleCnt="0"/>
      <dgm:spPr/>
    </dgm:pt>
    <dgm:pt modelId="{FBC2F2F0-B544-4938-BA66-A84E67ADFA07}" type="pres">
      <dgm:prSet presAssocID="{E8795004-3F12-4949-AB27-5F11DE9C1657}" presName="sibTrans" presStyleLbl="sibTrans2D1" presStyleIdx="2" presStyleCnt="9"/>
      <dgm:spPr/>
      <dgm:t>
        <a:bodyPr/>
        <a:lstStyle/>
        <a:p>
          <a:endParaRPr lang="en-US"/>
        </a:p>
      </dgm:t>
    </dgm:pt>
    <dgm:pt modelId="{38B41F26-6816-4291-9951-EC24283F5F77}" type="pres">
      <dgm:prSet presAssocID="{32E7C824-6E64-4FE1-A227-EF1BAC44DDEF}" presName="node" presStyleLbl="node1" presStyleIdx="3" presStyleCnt="9" custScaleX="150415">
        <dgm:presLayoutVars>
          <dgm:bulletEnabled val="1"/>
        </dgm:presLayoutVars>
      </dgm:prSet>
      <dgm:spPr/>
      <dgm:t>
        <a:bodyPr/>
        <a:lstStyle/>
        <a:p>
          <a:endParaRPr lang="en-US"/>
        </a:p>
      </dgm:t>
    </dgm:pt>
    <dgm:pt modelId="{299807CC-E8EE-4FAB-B1BF-4F4466DBB3E1}" type="pres">
      <dgm:prSet presAssocID="{32E7C824-6E64-4FE1-A227-EF1BAC44DDEF}" presName="dummy" presStyleCnt="0"/>
      <dgm:spPr/>
    </dgm:pt>
    <dgm:pt modelId="{72E3DCF8-A753-458E-BC96-10AF698269EC}" type="pres">
      <dgm:prSet presAssocID="{C3D27AB6-F899-4D93-9DC2-A22440108570}" presName="sibTrans" presStyleLbl="sibTrans2D1" presStyleIdx="3" presStyleCnt="9"/>
      <dgm:spPr/>
      <dgm:t>
        <a:bodyPr/>
        <a:lstStyle/>
        <a:p>
          <a:endParaRPr lang="en-US"/>
        </a:p>
      </dgm:t>
    </dgm:pt>
    <dgm:pt modelId="{E3E7A801-77C7-49D2-9F2D-923077A29D4E}" type="pres">
      <dgm:prSet presAssocID="{435E4A80-40DA-4575-8CC6-77F51E62A6B6}" presName="node" presStyleLbl="node1" presStyleIdx="4" presStyleCnt="9" custScaleX="140869">
        <dgm:presLayoutVars>
          <dgm:bulletEnabled val="1"/>
        </dgm:presLayoutVars>
      </dgm:prSet>
      <dgm:spPr/>
      <dgm:t>
        <a:bodyPr/>
        <a:lstStyle/>
        <a:p>
          <a:endParaRPr lang="en-US"/>
        </a:p>
      </dgm:t>
    </dgm:pt>
    <dgm:pt modelId="{E03CE43E-B4B1-4AA4-9F5E-3FF7ED8AECE1}" type="pres">
      <dgm:prSet presAssocID="{435E4A80-40DA-4575-8CC6-77F51E62A6B6}" presName="dummy" presStyleCnt="0"/>
      <dgm:spPr/>
    </dgm:pt>
    <dgm:pt modelId="{86A5C5BE-5A19-46F3-9818-DED49CA1BE4E}" type="pres">
      <dgm:prSet presAssocID="{7BC31689-C0FA-4F98-BCFC-9A6B24B932FB}" presName="sibTrans" presStyleLbl="sibTrans2D1" presStyleIdx="4" presStyleCnt="9"/>
      <dgm:spPr/>
      <dgm:t>
        <a:bodyPr/>
        <a:lstStyle/>
        <a:p>
          <a:endParaRPr lang="en-US"/>
        </a:p>
      </dgm:t>
    </dgm:pt>
    <dgm:pt modelId="{AE97FB8D-3C2B-4C76-A8B9-33AB9FEE2B13}" type="pres">
      <dgm:prSet presAssocID="{D56DB4B0-3F94-499D-9595-7654E19EC4E5}" presName="node" presStyleLbl="node1" presStyleIdx="5" presStyleCnt="9" custScaleX="147421">
        <dgm:presLayoutVars>
          <dgm:bulletEnabled val="1"/>
        </dgm:presLayoutVars>
      </dgm:prSet>
      <dgm:spPr/>
      <dgm:t>
        <a:bodyPr/>
        <a:lstStyle/>
        <a:p>
          <a:endParaRPr lang="en-US"/>
        </a:p>
      </dgm:t>
    </dgm:pt>
    <dgm:pt modelId="{234CE67A-17AE-4519-B734-756706E398ED}" type="pres">
      <dgm:prSet presAssocID="{D56DB4B0-3F94-499D-9595-7654E19EC4E5}" presName="dummy" presStyleCnt="0"/>
      <dgm:spPr/>
    </dgm:pt>
    <dgm:pt modelId="{C6825703-B2CD-4162-8345-33F7D07632DB}" type="pres">
      <dgm:prSet presAssocID="{C2664ABF-8912-40C3-97A7-F0485FAB88D1}" presName="sibTrans" presStyleLbl="sibTrans2D1" presStyleIdx="5" presStyleCnt="9"/>
      <dgm:spPr/>
      <dgm:t>
        <a:bodyPr/>
        <a:lstStyle/>
        <a:p>
          <a:endParaRPr lang="en-US"/>
        </a:p>
      </dgm:t>
    </dgm:pt>
    <dgm:pt modelId="{22E784B1-09CE-4F58-9128-0651D3E21B18}" type="pres">
      <dgm:prSet presAssocID="{A602A235-C0EB-4D36-9FB7-8895E86A8D3D}" presName="node" presStyleLbl="node1" presStyleIdx="6" presStyleCnt="9" custScaleX="150681">
        <dgm:presLayoutVars>
          <dgm:bulletEnabled val="1"/>
        </dgm:presLayoutVars>
      </dgm:prSet>
      <dgm:spPr/>
      <dgm:t>
        <a:bodyPr/>
        <a:lstStyle/>
        <a:p>
          <a:endParaRPr lang="en-US"/>
        </a:p>
      </dgm:t>
    </dgm:pt>
    <dgm:pt modelId="{56F88E44-C181-4128-98F5-AFDAF17A7FD2}" type="pres">
      <dgm:prSet presAssocID="{A602A235-C0EB-4D36-9FB7-8895E86A8D3D}" presName="dummy" presStyleCnt="0"/>
      <dgm:spPr/>
    </dgm:pt>
    <dgm:pt modelId="{915CDEB6-E3EB-4FAB-9705-5729F6DD960A}" type="pres">
      <dgm:prSet presAssocID="{16A8C753-6EAD-45D3-B629-74AC06AC642D}" presName="sibTrans" presStyleLbl="sibTrans2D1" presStyleIdx="6" presStyleCnt="9"/>
      <dgm:spPr/>
      <dgm:t>
        <a:bodyPr/>
        <a:lstStyle/>
        <a:p>
          <a:endParaRPr lang="en-US"/>
        </a:p>
      </dgm:t>
    </dgm:pt>
    <dgm:pt modelId="{B5C32D3D-C04D-4987-B66E-22AB80F61E68}" type="pres">
      <dgm:prSet presAssocID="{429ECCB7-7C71-48CD-90EF-85C7CE8F3820}" presName="node" presStyleLbl="node1" presStyleIdx="7" presStyleCnt="9" custScaleX="148634">
        <dgm:presLayoutVars>
          <dgm:bulletEnabled val="1"/>
        </dgm:presLayoutVars>
      </dgm:prSet>
      <dgm:spPr/>
      <dgm:t>
        <a:bodyPr/>
        <a:lstStyle/>
        <a:p>
          <a:endParaRPr lang="en-US"/>
        </a:p>
      </dgm:t>
    </dgm:pt>
    <dgm:pt modelId="{A5C8B160-2EF7-4650-8AB9-9F22BD0856DC}" type="pres">
      <dgm:prSet presAssocID="{429ECCB7-7C71-48CD-90EF-85C7CE8F3820}" presName="dummy" presStyleCnt="0"/>
      <dgm:spPr/>
    </dgm:pt>
    <dgm:pt modelId="{6A27C4C1-C1E8-463F-BAA4-5C4BA349ED99}" type="pres">
      <dgm:prSet presAssocID="{0E626866-28FB-4624-8FB4-891E829B7F66}" presName="sibTrans" presStyleLbl="sibTrans2D1" presStyleIdx="7" presStyleCnt="9"/>
      <dgm:spPr/>
      <dgm:t>
        <a:bodyPr/>
        <a:lstStyle/>
        <a:p>
          <a:endParaRPr lang="en-US"/>
        </a:p>
      </dgm:t>
    </dgm:pt>
    <dgm:pt modelId="{66938D8E-DA9B-437F-A98A-42B7A6333283}" type="pres">
      <dgm:prSet presAssocID="{654CCFEA-CDE0-4F17-8DA9-69FA4D53888D}" presName="node" presStyleLbl="node1" presStyleIdx="8" presStyleCnt="9" custScaleX="157697">
        <dgm:presLayoutVars>
          <dgm:bulletEnabled val="1"/>
        </dgm:presLayoutVars>
      </dgm:prSet>
      <dgm:spPr/>
      <dgm:t>
        <a:bodyPr/>
        <a:lstStyle/>
        <a:p>
          <a:endParaRPr lang="en-US"/>
        </a:p>
      </dgm:t>
    </dgm:pt>
    <dgm:pt modelId="{C099384E-47FD-4249-AC0F-8F7461D1066D}" type="pres">
      <dgm:prSet presAssocID="{654CCFEA-CDE0-4F17-8DA9-69FA4D53888D}" presName="dummy" presStyleCnt="0"/>
      <dgm:spPr/>
    </dgm:pt>
    <dgm:pt modelId="{2C079C28-1C8C-482C-A566-21A9CF47D35A}" type="pres">
      <dgm:prSet presAssocID="{CCF99E93-2DAE-4C53-A1FF-10D12EB0A78F}" presName="sibTrans" presStyleLbl="sibTrans2D1" presStyleIdx="8" presStyleCnt="9"/>
      <dgm:spPr/>
      <dgm:t>
        <a:bodyPr/>
        <a:lstStyle/>
        <a:p>
          <a:endParaRPr lang="en-US"/>
        </a:p>
      </dgm:t>
    </dgm:pt>
  </dgm:ptLst>
  <dgm:cxnLst>
    <dgm:cxn modelId="{1AB31407-507E-4DE1-89AF-637BE01D6443}" type="presOf" srcId="{CA2AD5BA-45C5-49CA-A30A-08900BF723E7}" destId="{DCB1BC24-E6C9-4D3B-8D3F-462C0AB7146E}" srcOrd="0" destOrd="0" presId="urn:microsoft.com/office/officeart/2005/8/layout/radial6"/>
    <dgm:cxn modelId="{C9CC1ED9-6593-435B-B67B-07701C2112CB}" type="presOf" srcId="{816E86AE-CDFC-4DB9-860F-AE0AD928FCA9}" destId="{B9FE4BEC-83E1-4A2C-9B3B-E0C1E18045A8}" srcOrd="0" destOrd="0" presId="urn:microsoft.com/office/officeart/2005/8/layout/radial6"/>
    <dgm:cxn modelId="{CF06982E-E191-464C-949D-ACA87242D9EC}" type="presOf" srcId="{429ECCB7-7C71-48CD-90EF-85C7CE8F3820}" destId="{B5C32D3D-C04D-4987-B66E-22AB80F61E68}" srcOrd="0" destOrd="0" presId="urn:microsoft.com/office/officeart/2005/8/layout/radial6"/>
    <dgm:cxn modelId="{4644BC55-F34C-40E4-90A9-852FA9AC8D5E}" srcId="{9DE0C38A-5668-4C1D-95CF-845A3B6BCE8A}" destId="{429ECCB7-7C71-48CD-90EF-85C7CE8F3820}" srcOrd="7" destOrd="0" parTransId="{187C0E7C-5B78-4DBC-9532-BF657FB51C03}" sibTransId="{0E626866-28FB-4624-8FB4-891E829B7F66}"/>
    <dgm:cxn modelId="{EA41F113-410B-4DCA-A040-762B8ABEE250}" srcId="{9DE0C38A-5668-4C1D-95CF-845A3B6BCE8A}" destId="{435E4A80-40DA-4575-8CC6-77F51E62A6B6}" srcOrd="4" destOrd="0" parTransId="{C22F5F3D-3DBF-4B68-8373-7D9211FF3F29}" sibTransId="{7BC31689-C0FA-4F98-BCFC-9A6B24B932FB}"/>
    <dgm:cxn modelId="{A7424DE9-F560-480A-BFE7-9A4D467CDCB1}" type="presOf" srcId="{16A8C753-6EAD-45D3-B629-74AC06AC642D}" destId="{915CDEB6-E3EB-4FAB-9705-5729F6DD960A}" srcOrd="0" destOrd="0" presId="urn:microsoft.com/office/officeart/2005/8/layout/radial6"/>
    <dgm:cxn modelId="{D53B83EB-5676-40F0-9F1A-DFAD6B8B2604}" type="presOf" srcId="{CCF99E93-2DAE-4C53-A1FF-10D12EB0A78F}" destId="{2C079C28-1C8C-482C-A566-21A9CF47D35A}" srcOrd="0" destOrd="0" presId="urn:microsoft.com/office/officeart/2005/8/layout/radial6"/>
    <dgm:cxn modelId="{14268384-4BAF-4E59-801F-DDCF3DD1D68F}" type="presOf" srcId="{7BC31689-C0FA-4F98-BCFC-9A6B24B932FB}" destId="{86A5C5BE-5A19-46F3-9818-DED49CA1BE4E}" srcOrd="0" destOrd="0" presId="urn:microsoft.com/office/officeart/2005/8/layout/radial6"/>
    <dgm:cxn modelId="{5C7AC3C5-7AC1-4388-9DD5-882E910BA663}" srcId="{9DE0C38A-5668-4C1D-95CF-845A3B6BCE8A}" destId="{654CCFEA-CDE0-4F17-8DA9-69FA4D53888D}" srcOrd="8" destOrd="0" parTransId="{5190300A-40B9-40BA-9370-8587BD3DA0B7}" sibTransId="{CCF99E93-2DAE-4C53-A1FF-10D12EB0A78F}"/>
    <dgm:cxn modelId="{4F86F190-89B1-4402-B67D-E42C0AAE83DD}" srcId="{9DE0C38A-5668-4C1D-95CF-845A3B6BCE8A}" destId="{A602A235-C0EB-4D36-9FB7-8895E86A8D3D}" srcOrd="6" destOrd="0" parTransId="{9AE74E9A-F92F-4E9A-817A-6B90E7F0B74F}" sibTransId="{16A8C753-6EAD-45D3-B629-74AC06AC642D}"/>
    <dgm:cxn modelId="{BDB575A3-3B02-4DB0-8947-6B81CB970A10}" type="presOf" srcId="{C3D27AB6-F899-4D93-9DC2-A22440108570}" destId="{72E3DCF8-A753-458E-BC96-10AF698269EC}" srcOrd="0" destOrd="0" presId="urn:microsoft.com/office/officeart/2005/8/layout/radial6"/>
    <dgm:cxn modelId="{EF084303-609C-4AB9-A952-E3A658D7A174}" srcId="{9DE0C38A-5668-4C1D-95CF-845A3B6BCE8A}" destId="{32E7C824-6E64-4FE1-A227-EF1BAC44DDEF}" srcOrd="3" destOrd="0" parTransId="{85FA31FB-8D10-4616-8000-16EE22A7D339}" sibTransId="{C3D27AB6-F899-4D93-9DC2-A22440108570}"/>
    <dgm:cxn modelId="{986B9CD8-06FE-4A2A-B9E3-F8803CB6E947}" srcId="{9DE0C38A-5668-4C1D-95CF-845A3B6BCE8A}" destId="{00687249-730C-4BA9-8876-AD47DECAC65C}" srcOrd="0" destOrd="0" parTransId="{C2EFCB8A-17DF-4678-9FCB-832B98A90E96}" sibTransId="{FB2592F3-76EC-4592-A4F9-0917C45F9BFB}"/>
    <dgm:cxn modelId="{C7FC80FC-E033-4107-B76A-AEA2A954E665}" type="presOf" srcId="{9DE41318-D3DB-465C-B8A2-6277BDA6F8B3}" destId="{FEA064AE-1EBE-493C-9FDB-6B9BB4E877DA}" srcOrd="0" destOrd="0" presId="urn:microsoft.com/office/officeart/2005/8/layout/radial6"/>
    <dgm:cxn modelId="{40D6BBC5-9C43-4FD9-BAF2-48033CB60FAF}" type="presOf" srcId="{FB2592F3-76EC-4592-A4F9-0917C45F9BFB}" destId="{AD7C3EAC-04C3-4F02-B34B-1D9E9A7EFD69}" srcOrd="0" destOrd="0" presId="urn:microsoft.com/office/officeart/2005/8/layout/radial6"/>
    <dgm:cxn modelId="{A056ABAF-8F11-45CF-B1FF-9F84865A6629}" type="presOf" srcId="{00687249-730C-4BA9-8876-AD47DECAC65C}" destId="{98045345-9203-46BC-8615-029BBD273E15}" srcOrd="0" destOrd="0" presId="urn:microsoft.com/office/officeart/2005/8/layout/radial6"/>
    <dgm:cxn modelId="{38C0BBE8-C687-41FF-8AFA-BBA3E66F09ED}" type="presOf" srcId="{435E4A80-40DA-4575-8CC6-77F51E62A6B6}" destId="{E3E7A801-77C7-49D2-9F2D-923077A29D4E}" srcOrd="0" destOrd="0" presId="urn:microsoft.com/office/officeart/2005/8/layout/radial6"/>
    <dgm:cxn modelId="{AB834562-C0D0-4018-BAA5-2FF7A57A04BA}" srcId="{9DE41318-D3DB-465C-B8A2-6277BDA6F8B3}" destId="{9DE0C38A-5668-4C1D-95CF-845A3B6BCE8A}" srcOrd="0" destOrd="0" parTransId="{C4FDDE23-E45A-4CA0-981A-CAAF07DCBFCD}" sibTransId="{7462F638-FB42-4473-9408-F89EF7400375}"/>
    <dgm:cxn modelId="{AE6A878F-3354-4FB7-AC09-85655AE7E9F8}" type="presOf" srcId="{0E626866-28FB-4624-8FB4-891E829B7F66}" destId="{6A27C4C1-C1E8-463F-BAA4-5C4BA349ED99}" srcOrd="0" destOrd="0" presId="urn:microsoft.com/office/officeart/2005/8/layout/radial6"/>
    <dgm:cxn modelId="{6E67DC49-8CAF-48D8-B8FE-DE1C06F0D748}" srcId="{9DE0C38A-5668-4C1D-95CF-845A3B6BCE8A}" destId="{CA2AD5BA-45C5-49CA-A30A-08900BF723E7}" srcOrd="2" destOrd="0" parTransId="{0F67E785-21F4-4379-A6DC-4EA15FEBAD7E}" sibTransId="{E8795004-3F12-4949-AB27-5F11DE9C1657}"/>
    <dgm:cxn modelId="{B2B6AC57-7DB6-4486-9B36-DB344CED22FC}" type="presOf" srcId="{E8795004-3F12-4949-AB27-5F11DE9C1657}" destId="{FBC2F2F0-B544-4938-BA66-A84E67ADFA07}" srcOrd="0" destOrd="0" presId="urn:microsoft.com/office/officeart/2005/8/layout/radial6"/>
    <dgm:cxn modelId="{011EEA3B-1B0E-4FF9-8A9A-28B731E41B80}" type="presOf" srcId="{654CCFEA-CDE0-4F17-8DA9-69FA4D53888D}" destId="{66938D8E-DA9B-437F-A98A-42B7A6333283}" srcOrd="0" destOrd="0" presId="urn:microsoft.com/office/officeart/2005/8/layout/radial6"/>
    <dgm:cxn modelId="{2C3116ED-0E19-4F44-9AF9-CD9C43AAAEDD}" type="presOf" srcId="{9DE0C38A-5668-4C1D-95CF-845A3B6BCE8A}" destId="{05E914AC-39F3-4C6B-9AD1-C4381C58406D}" srcOrd="0" destOrd="0" presId="urn:microsoft.com/office/officeart/2005/8/layout/radial6"/>
    <dgm:cxn modelId="{9844DB8F-A23B-40E7-AE08-B940128AE44A}" srcId="{9DE0C38A-5668-4C1D-95CF-845A3B6BCE8A}" destId="{D56DB4B0-3F94-499D-9595-7654E19EC4E5}" srcOrd="5" destOrd="0" parTransId="{D0D53096-60E6-4D3F-9355-7A8E1B099B11}" sibTransId="{C2664ABF-8912-40C3-97A7-F0485FAB88D1}"/>
    <dgm:cxn modelId="{DEC11991-0A6D-418B-B5E8-48770F9B2C17}" type="presOf" srcId="{619CFE8F-150C-4501-80B8-89C4863259D4}" destId="{36185EAD-DBAF-46E0-91DD-3C46BCD960F7}" srcOrd="0" destOrd="0" presId="urn:microsoft.com/office/officeart/2005/8/layout/radial6"/>
    <dgm:cxn modelId="{4CAF24AB-A5AF-4CBE-A817-8E45A5D24AFA}" type="presOf" srcId="{D56DB4B0-3F94-499D-9595-7654E19EC4E5}" destId="{AE97FB8D-3C2B-4C76-A8B9-33AB9FEE2B13}" srcOrd="0" destOrd="0" presId="urn:microsoft.com/office/officeart/2005/8/layout/radial6"/>
    <dgm:cxn modelId="{146ACAFF-9CB8-43A8-BF5B-51D558C45D2B}" type="presOf" srcId="{A602A235-C0EB-4D36-9FB7-8895E86A8D3D}" destId="{22E784B1-09CE-4F58-9128-0651D3E21B18}" srcOrd="0" destOrd="0" presId="urn:microsoft.com/office/officeart/2005/8/layout/radial6"/>
    <dgm:cxn modelId="{157B9C46-2D12-4340-A028-EBDF124EC49F}" type="presOf" srcId="{32E7C824-6E64-4FE1-A227-EF1BAC44DDEF}" destId="{38B41F26-6816-4291-9951-EC24283F5F77}" srcOrd="0" destOrd="0" presId="urn:microsoft.com/office/officeart/2005/8/layout/radial6"/>
    <dgm:cxn modelId="{F64D79F3-733C-457E-B150-883450D2EB62}" type="presOf" srcId="{C2664ABF-8912-40C3-97A7-F0485FAB88D1}" destId="{C6825703-B2CD-4162-8345-33F7D07632DB}" srcOrd="0" destOrd="0" presId="urn:microsoft.com/office/officeart/2005/8/layout/radial6"/>
    <dgm:cxn modelId="{173C8CC9-5A6C-465C-8BF1-16F4ED182DA9}" srcId="{9DE0C38A-5668-4C1D-95CF-845A3B6BCE8A}" destId="{816E86AE-CDFC-4DB9-860F-AE0AD928FCA9}" srcOrd="1" destOrd="0" parTransId="{39B8D2E1-D2F9-439C-961A-BD43CB7566E7}" sibTransId="{619CFE8F-150C-4501-80B8-89C4863259D4}"/>
    <dgm:cxn modelId="{30A90604-ACD5-4765-86DC-B62A3EA56E48}" type="presParOf" srcId="{FEA064AE-1EBE-493C-9FDB-6B9BB4E877DA}" destId="{05E914AC-39F3-4C6B-9AD1-C4381C58406D}" srcOrd="0" destOrd="0" presId="urn:microsoft.com/office/officeart/2005/8/layout/radial6"/>
    <dgm:cxn modelId="{E6AD712F-8605-420F-B55A-D4A0BDC7F902}" type="presParOf" srcId="{FEA064AE-1EBE-493C-9FDB-6B9BB4E877DA}" destId="{98045345-9203-46BC-8615-029BBD273E15}" srcOrd="1" destOrd="0" presId="urn:microsoft.com/office/officeart/2005/8/layout/radial6"/>
    <dgm:cxn modelId="{AE9DF312-5360-4E78-9B4B-8E61B8D74997}" type="presParOf" srcId="{FEA064AE-1EBE-493C-9FDB-6B9BB4E877DA}" destId="{93E4FB96-6588-4AF5-BA63-02B79E4D77E4}" srcOrd="2" destOrd="0" presId="urn:microsoft.com/office/officeart/2005/8/layout/radial6"/>
    <dgm:cxn modelId="{39B1B7FB-506D-4D1A-8EBE-A8E529604917}" type="presParOf" srcId="{FEA064AE-1EBE-493C-9FDB-6B9BB4E877DA}" destId="{AD7C3EAC-04C3-4F02-B34B-1D9E9A7EFD69}" srcOrd="3" destOrd="0" presId="urn:microsoft.com/office/officeart/2005/8/layout/radial6"/>
    <dgm:cxn modelId="{A34B51CB-CB2D-4389-AAF0-E0BD45F329A4}" type="presParOf" srcId="{FEA064AE-1EBE-493C-9FDB-6B9BB4E877DA}" destId="{B9FE4BEC-83E1-4A2C-9B3B-E0C1E18045A8}" srcOrd="4" destOrd="0" presId="urn:microsoft.com/office/officeart/2005/8/layout/radial6"/>
    <dgm:cxn modelId="{C7E939E1-53B7-4C26-8346-C187B6D08DEB}" type="presParOf" srcId="{FEA064AE-1EBE-493C-9FDB-6B9BB4E877DA}" destId="{F0AD7403-5D3A-4D77-BB89-672A14F3B4B2}" srcOrd="5" destOrd="0" presId="urn:microsoft.com/office/officeart/2005/8/layout/radial6"/>
    <dgm:cxn modelId="{F3CE4E77-222A-413D-B4BF-A73C06CC2A2F}" type="presParOf" srcId="{FEA064AE-1EBE-493C-9FDB-6B9BB4E877DA}" destId="{36185EAD-DBAF-46E0-91DD-3C46BCD960F7}" srcOrd="6" destOrd="0" presId="urn:microsoft.com/office/officeart/2005/8/layout/radial6"/>
    <dgm:cxn modelId="{0F825DC0-2F89-4D3B-A974-9A6C3E7A6F28}" type="presParOf" srcId="{FEA064AE-1EBE-493C-9FDB-6B9BB4E877DA}" destId="{DCB1BC24-E6C9-4D3B-8D3F-462C0AB7146E}" srcOrd="7" destOrd="0" presId="urn:microsoft.com/office/officeart/2005/8/layout/radial6"/>
    <dgm:cxn modelId="{143DE656-DCAE-48DF-ABBD-C1CB1E58BE89}" type="presParOf" srcId="{FEA064AE-1EBE-493C-9FDB-6B9BB4E877DA}" destId="{5CA95721-C1A4-4EF9-8744-B9A413D2785E}" srcOrd="8" destOrd="0" presId="urn:microsoft.com/office/officeart/2005/8/layout/radial6"/>
    <dgm:cxn modelId="{D58C1F26-7CDE-4166-956A-B2BF29A22387}" type="presParOf" srcId="{FEA064AE-1EBE-493C-9FDB-6B9BB4E877DA}" destId="{FBC2F2F0-B544-4938-BA66-A84E67ADFA07}" srcOrd="9" destOrd="0" presId="urn:microsoft.com/office/officeart/2005/8/layout/radial6"/>
    <dgm:cxn modelId="{0B5A836F-8482-4FA0-A120-CE42F93C81F5}" type="presParOf" srcId="{FEA064AE-1EBE-493C-9FDB-6B9BB4E877DA}" destId="{38B41F26-6816-4291-9951-EC24283F5F77}" srcOrd="10" destOrd="0" presId="urn:microsoft.com/office/officeart/2005/8/layout/radial6"/>
    <dgm:cxn modelId="{6F8FB32C-038F-4096-8AB7-50DB4D32624E}" type="presParOf" srcId="{FEA064AE-1EBE-493C-9FDB-6B9BB4E877DA}" destId="{299807CC-E8EE-4FAB-B1BF-4F4466DBB3E1}" srcOrd="11" destOrd="0" presId="urn:microsoft.com/office/officeart/2005/8/layout/radial6"/>
    <dgm:cxn modelId="{58852080-4DD5-4B0B-B9E3-14FB576B6999}" type="presParOf" srcId="{FEA064AE-1EBE-493C-9FDB-6B9BB4E877DA}" destId="{72E3DCF8-A753-458E-BC96-10AF698269EC}" srcOrd="12" destOrd="0" presId="urn:microsoft.com/office/officeart/2005/8/layout/radial6"/>
    <dgm:cxn modelId="{CD847B5E-0CD7-420A-A560-32D159AAB0A8}" type="presParOf" srcId="{FEA064AE-1EBE-493C-9FDB-6B9BB4E877DA}" destId="{E3E7A801-77C7-49D2-9F2D-923077A29D4E}" srcOrd="13" destOrd="0" presId="urn:microsoft.com/office/officeart/2005/8/layout/radial6"/>
    <dgm:cxn modelId="{06487028-633D-4EED-B411-3F4E065143EC}" type="presParOf" srcId="{FEA064AE-1EBE-493C-9FDB-6B9BB4E877DA}" destId="{E03CE43E-B4B1-4AA4-9F5E-3FF7ED8AECE1}" srcOrd="14" destOrd="0" presId="urn:microsoft.com/office/officeart/2005/8/layout/radial6"/>
    <dgm:cxn modelId="{207F832E-6B27-48D9-9ADC-EA0128C0FF6D}" type="presParOf" srcId="{FEA064AE-1EBE-493C-9FDB-6B9BB4E877DA}" destId="{86A5C5BE-5A19-46F3-9818-DED49CA1BE4E}" srcOrd="15" destOrd="0" presId="urn:microsoft.com/office/officeart/2005/8/layout/radial6"/>
    <dgm:cxn modelId="{990204EF-E1F6-476C-BB41-09DAF5D69218}" type="presParOf" srcId="{FEA064AE-1EBE-493C-9FDB-6B9BB4E877DA}" destId="{AE97FB8D-3C2B-4C76-A8B9-33AB9FEE2B13}" srcOrd="16" destOrd="0" presId="urn:microsoft.com/office/officeart/2005/8/layout/radial6"/>
    <dgm:cxn modelId="{FECC7632-F81B-4C4E-8B0D-CE1DB11D2EC6}" type="presParOf" srcId="{FEA064AE-1EBE-493C-9FDB-6B9BB4E877DA}" destId="{234CE67A-17AE-4519-B734-756706E398ED}" srcOrd="17" destOrd="0" presId="urn:microsoft.com/office/officeart/2005/8/layout/radial6"/>
    <dgm:cxn modelId="{9BC84BA3-0FEC-4A16-9460-A93DF3DC41EC}" type="presParOf" srcId="{FEA064AE-1EBE-493C-9FDB-6B9BB4E877DA}" destId="{C6825703-B2CD-4162-8345-33F7D07632DB}" srcOrd="18" destOrd="0" presId="urn:microsoft.com/office/officeart/2005/8/layout/radial6"/>
    <dgm:cxn modelId="{37D58C5D-2A3B-497A-B7E8-FBFC74C0E7B1}" type="presParOf" srcId="{FEA064AE-1EBE-493C-9FDB-6B9BB4E877DA}" destId="{22E784B1-09CE-4F58-9128-0651D3E21B18}" srcOrd="19" destOrd="0" presId="urn:microsoft.com/office/officeart/2005/8/layout/radial6"/>
    <dgm:cxn modelId="{BD22A426-84E8-4903-AB3B-26BCF276A56E}" type="presParOf" srcId="{FEA064AE-1EBE-493C-9FDB-6B9BB4E877DA}" destId="{56F88E44-C181-4128-98F5-AFDAF17A7FD2}" srcOrd="20" destOrd="0" presId="urn:microsoft.com/office/officeart/2005/8/layout/radial6"/>
    <dgm:cxn modelId="{3A87A4FA-E6CD-4022-B6F4-C8D8F203CF4E}" type="presParOf" srcId="{FEA064AE-1EBE-493C-9FDB-6B9BB4E877DA}" destId="{915CDEB6-E3EB-4FAB-9705-5729F6DD960A}" srcOrd="21" destOrd="0" presId="urn:microsoft.com/office/officeart/2005/8/layout/radial6"/>
    <dgm:cxn modelId="{B921E6B2-338B-4463-9F85-AD75D8625589}" type="presParOf" srcId="{FEA064AE-1EBE-493C-9FDB-6B9BB4E877DA}" destId="{B5C32D3D-C04D-4987-B66E-22AB80F61E68}" srcOrd="22" destOrd="0" presId="urn:microsoft.com/office/officeart/2005/8/layout/radial6"/>
    <dgm:cxn modelId="{C0E3942B-37D6-4162-842B-A12ED00655D7}" type="presParOf" srcId="{FEA064AE-1EBE-493C-9FDB-6B9BB4E877DA}" destId="{A5C8B160-2EF7-4650-8AB9-9F22BD0856DC}" srcOrd="23" destOrd="0" presId="urn:microsoft.com/office/officeart/2005/8/layout/radial6"/>
    <dgm:cxn modelId="{08F26898-65D1-45F5-BC13-266FC6A9D4CF}" type="presParOf" srcId="{FEA064AE-1EBE-493C-9FDB-6B9BB4E877DA}" destId="{6A27C4C1-C1E8-463F-BAA4-5C4BA349ED99}" srcOrd="24" destOrd="0" presId="urn:microsoft.com/office/officeart/2005/8/layout/radial6"/>
    <dgm:cxn modelId="{5563EBBA-4896-4281-A73E-8EBE61A1861D}" type="presParOf" srcId="{FEA064AE-1EBE-493C-9FDB-6B9BB4E877DA}" destId="{66938D8E-DA9B-437F-A98A-42B7A6333283}" srcOrd="25" destOrd="0" presId="urn:microsoft.com/office/officeart/2005/8/layout/radial6"/>
    <dgm:cxn modelId="{334E96A6-F146-4D5A-ABEB-7CBD44DE6CF7}" type="presParOf" srcId="{FEA064AE-1EBE-493C-9FDB-6B9BB4E877DA}" destId="{C099384E-47FD-4249-AC0F-8F7461D1066D}" srcOrd="26" destOrd="0" presId="urn:microsoft.com/office/officeart/2005/8/layout/radial6"/>
    <dgm:cxn modelId="{43C49CC1-FD74-4DDC-9A1B-3503F6383697}" type="presParOf" srcId="{FEA064AE-1EBE-493C-9FDB-6B9BB4E877DA}" destId="{2C079C28-1C8C-482C-A566-21A9CF47D35A}" srcOrd="27"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9636EC-E1F7-40B9-A871-41820B009ED9}">
      <dsp:nvSpPr>
        <dsp:cNvPr id="0" name=""/>
        <dsp:cNvSpPr/>
      </dsp:nvSpPr>
      <dsp:spPr>
        <a:xfrm>
          <a:off x="694440" y="183824"/>
          <a:ext cx="6968747" cy="1005298"/>
        </a:xfrm>
        <a:prstGeom prst="rightArrow">
          <a:avLst>
            <a:gd name="adj1" fmla="val 50000"/>
            <a:gd name="adj2" fmla="val 5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159591" numCol="1" spcCol="1270" anchor="ctr" anchorCtr="0">
          <a:noAutofit/>
        </a:bodyPr>
        <a:lstStyle/>
        <a:p>
          <a:pPr lvl="0" algn="l" defTabSz="889000">
            <a:lnSpc>
              <a:spcPct val="90000"/>
            </a:lnSpc>
            <a:spcBef>
              <a:spcPct val="0"/>
            </a:spcBef>
            <a:spcAft>
              <a:spcPct val="35000"/>
            </a:spcAft>
          </a:pPr>
          <a:r>
            <a:rPr lang="en-US" sz="2000" kern="1200" dirty="0"/>
            <a:t>Research &amp; Development</a:t>
          </a:r>
        </a:p>
      </dsp:txBody>
      <dsp:txXfrm>
        <a:off x="694440" y="435149"/>
        <a:ext cx="6717423" cy="502649"/>
      </dsp:txXfrm>
    </dsp:sp>
    <dsp:sp modelId="{61B8223F-1BC7-43BF-A897-6CFD1F828015}">
      <dsp:nvSpPr>
        <dsp:cNvPr id="0" name=""/>
        <dsp:cNvSpPr/>
      </dsp:nvSpPr>
      <dsp:spPr>
        <a:xfrm>
          <a:off x="723866" y="933318"/>
          <a:ext cx="1463033" cy="1371606"/>
        </a:xfrm>
        <a:prstGeom prst="rect">
          <a:avLst/>
        </a:prstGeom>
        <a:solidFill>
          <a:schemeClr val="lt1">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en-US" sz="1300" kern="1200" dirty="0"/>
            <a:t>Develop technical understanding to support a robust design with performance &amp; production margins.</a:t>
          </a:r>
        </a:p>
      </dsp:txBody>
      <dsp:txXfrm>
        <a:off x="723866" y="933318"/>
        <a:ext cx="1463033" cy="1371606"/>
      </dsp:txXfrm>
    </dsp:sp>
    <dsp:sp modelId="{DC0F4686-0E9A-4E19-A37B-E89AD408C84A}">
      <dsp:nvSpPr>
        <dsp:cNvPr id="0" name=""/>
        <dsp:cNvSpPr/>
      </dsp:nvSpPr>
      <dsp:spPr>
        <a:xfrm>
          <a:off x="2113425" y="559023"/>
          <a:ext cx="5753842" cy="1005298"/>
        </a:xfrm>
        <a:prstGeom prst="rightArrow">
          <a:avLst>
            <a:gd name="adj1" fmla="val 50000"/>
            <a:gd name="adj2" fmla="val 5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159591" numCol="1" spcCol="1270" anchor="ctr" anchorCtr="0">
          <a:noAutofit/>
        </a:bodyPr>
        <a:lstStyle/>
        <a:p>
          <a:pPr lvl="0" algn="l" defTabSz="889000">
            <a:lnSpc>
              <a:spcPct val="90000"/>
            </a:lnSpc>
            <a:spcBef>
              <a:spcPct val="0"/>
            </a:spcBef>
            <a:spcAft>
              <a:spcPct val="35000"/>
            </a:spcAft>
          </a:pPr>
          <a:r>
            <a:rPr lang="en-US" sz="2000" kern="1200" dirty="0"/>
            <a:t>Design for Production</a:t>
          </a:r>
        </a:p>
      </dsp:txBody>
      <dsp:txXfrm>
        <a:off x="2113425" y="810348"/>
        <a:ext cx="5502518" cy="502649"/>
      </dsp:txXfrm>
    </dsp:sp>
    <dsp:sp modelId="{461AF8FD-2B09-40F7-855C-EF83E2ABB037}">
      <dsp:nvSpPr>
        <dsp:cNvPr id="0" name=""/>
        <dsp:cNvSpPr/>
      </dsp:nvSpPr>
      <dsp:spPr>
        <a:xfrm>
          <a:off x="2132399" y="1288740"/>
          <a:ext cx="1463033" cy="1371606"/>
        </a:xfrm>
        <a:prstGeom prst="rect">
          <a:avLst/>
        </a:prstGeom>
        <a:solidFill>
          <a:schemeClr val="lt1">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en-US" sz="1300" kern="1200" dirty="0"/>
            <a:t>Know your resources (labor, test &amp; measurement, processes)</a:t>
          </a:r>
        </a:p>
      </dsp:txBody>
      <dsp:txXfrm>
        <a:off x="2132399" y="1288740"/>
        <a:ext cx="1463033" cy="1371606"/>
      </dsp:txXfrm>
    </dsp:sp>
    <dsp:sp modelId="{23CF385C-90F2-4F2B-9F5D-69484E66386F}">
      <dsp:nvSpPr>
        <dsp:cNvPr id="0" name=""/>
        <dsp:cNvSpPr/>
      </dsp:nvSpPr>
      <dsp:spPr>
        <a:xfrm>
          <a:off x="3525552" y="910990"/>
          <a:ext cx="4417676" cy="1005298"/>
        </a:xfrm>
        <a:prstGeom prst="rightArrow">
          <a:avLst>
            <a:gd name="adj1" fmla="val 50000"/>
            <a:gd name="adj2" fmla="val 5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159591" numCol="1" spcCol="1270" anchor="ctr" anchorCtr="0">
          <a:noAutofit/>
        </a:bodyPr>
        <a:lstStyle/>
        <a:p>
          <a:pPr lvl="0" algn="l" defTabSz="889000">
            <a:lnSpc>
              <a:spcPct val="90000"/>
            </a:lnSpc>
            <a:spcBef>
              <a:spcPct val="0"/>
            </a:spcBef>
            <a:spcAft>
              <a:spcPct val="35000"/>
            </a:spcAft>
          </a:pPr>
          <a:r>
            <a:rPr lang="en-US" sz="2000" kern="1200" dirty="0"/>
            <a:t>Transition to Production</a:t>
          </a:r>
        </a:p>
      </dsp:txBody>
      <dsp:txXfrm>
        <a:off x="3525552" y="1162315"/>
        <a:ext cx="4166352" cy="502649"/>
      </dsp:txXfrm>
    </dsp:sp>
    <dsp:sp modelId="{3F403A6B-1BC4-45F7-8DEE-82583B1383DF}">
      <dsp:nvSpPr>
        <dsp:cNvPr id="0" name=""/>
        <dsp:cNvSpPr/>
      </dsp:nvSpPr>
      <dsp:spPr>
        <a:xfrm>
          <a:off x="3555996" y="1572247"/>
          <a:ext cx="1463033" cy="1371606"/>
        </a:xfrm>
        <a:prstGeom prst="rect">
          <a:avLst/>
        </a:prstGeom>
        <a:solidFill>
          <a:srgbClr val="FFFFFF">
            <a:hueOff val="0"/>
            <a:satOff val="0"/>
            <a:lumOff val="0"/>
            <a:alphaOff val="0"/>
          </a:srgbClr>
        </a:solidFill>
        <a:ln w="26425" cap="flat" cmpd="sng" algn="ctr">
          <a:solidFill>
            <a:srgbClr val="93A299">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300" kern="1200" dirty="0">
              <a:solidFill>
                <a:srgbClr val="292934">
                  <a:hueOff val="0"/>
                  <a:satOff val="0"/>
                  <a:lumOff val="0"/>
                  <a:alphaOff val="0"/>
                </a:srgbClr>
              </a:solidFill>
              <a:latin typeface="Arial"/>
              <a:ea typeface="+mn-ea"/>
              <a:cs typeface="+mn-cs"/>
            </a:rPr>
            <a:t>Document design, assembly procedures &amp; test procedures.  Insure manufacturing is properly trained</a:t>
          </a:r>
          <a:r>
            <a:rPr lang="en-US" sz="1400" kern="1200" dirty="0">
              <a:solidFill>
                <a:srgbClr val="292934">
                  <a:hueOff val="0"/>
                  <a:satOff val="0"/>
                  <a:lumOff val="0"/>
                  <a:alphaOff val="0"/>
                </a:srgbClr>
              </a:solidFill>
              <a:latin typeface="Arial"/>
              <a:ea typeface="+mn-ea"/>
              <a:cs typeface="+mn-cs"/>
            </a:rPr>
            <a:t>.</a:t>
          </a:r>
        </a:p>
      </dsp:txBody>
      <dsp:txXfrm>
        <a:off x="3555996" y="1572247"/>
        <a:ext cx="1463033" cy="1371606"/>
      </dsp:txXfrm>
    </dsp:sp>
    <dsp:sp modelId="{EE3A6DD8-D537-4690-81B4-F6CD6F1B618A}">
      <dsp:nvSpPr>
        <dsp:cNvPr id="0" name=""/>
        <dsp:cNvSpPr/>
      </dsp:nvSpPr>
      <dsp:spPr>
        <a:xfrm>
          <a:off x="4949719" y="1269662"/>
          <a:ext cx="3093552" cy="1005298"/>
        </a:xfrm>
        <a:prstGeom prst="rightArrow">
          <a:avLst>
            <a:gd name="adj1" fmla="val 50000"/>
            <a:gd name="adj2" fmla="val 5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159591" numCol="1" spcCol="1270" anchor="ctr" anchorCtr="0">
          <a:noAutofit/>
        </a:bodyPr>
        <a:lstStyle/>
        <a:p>
          <a:pPr lvl="0" algn="l" defTabSz="889000">
            <a:lnSpc>
              <a:spcPct val="90000"/>
            </a:lnSpc>
            <a:spcBef>
              <a:spcPct val="0"/>
            </a:spcBef>
            <a:spcAft>
              <a:spcPct val="35000"/>
            </a:spcAft>
          </a:pPr>
          <a:r>
            <a:rPr lang="en-US" sz="2000" kern="1200" dirty="0"/>
            <a:t>Production</a:t>
          </a:r>
        </a:p>
      </dsp:txBody>
      <dsp:txXfrm>
        <a:off x="4949719" y="1520987"/>
        <a:ext cx="2842228" cy="502649"/>
      </dsp:txXfrm>
    </dsp:sp>
    <dsp:sp modelId="{867FC563-DE3D-4249-BD50-E01288DD0746}">
      <dsp:nvSpPr>
        <dsp:cNvPr id="0" name=""/>
        <dsp:cNvSpPr/>
      </dsp:nvSpPr>
      <dsp:spPr>
        <a:xfrm>
          <a:off x="4980897" y="1897637"/>
          <a:ext cx="1463033" cy="1371606"/>
        </a:xfrm>
        <a:prstGeom prst="rect">
          <a:avLst/>
        </a:prstGeom>
        <a:solidFill>
          <a:srgbClr val="FFFFFF">
            <a:hueOff val="0"/>
            <a:satOff val="0"/>
            <a:lumOff val="0"/>
            <a:alphaOff val="0"/>
          </a:srgbClr>
        </a:solidFill>
        <a:ln w="26425" cap="flat" cmpd="sng" algn="ctr">
          <a:solidFill>
            <a:srgbClr val="93A299">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300" kern="1200" dirty="0">
              <a:solidFill>
                <a:srgbClr val="292934">
                  <a:hueOff val="0"/>
                  <a:satOff val="0"/>
                  <a:lumOff val="0"/>
                  <a:alphaOff val="0"/>
                </a:srgbClr>
              </a:solidFill>
              <a:latin typeface="Arial"/>
              <a:ea typeface="+mn-ea"/>
              <a:cs typeface="+mn-cs"/>
            </a:rPr>
            <a:t>Monitor production for producibility:  ease of assembly, test margins, failure analysis.  Focus on root causes</a:t>
          </a:r>
          <a:r>
            <a:rPr lang="en-US" sz="1400" kern="1200" dirty="0">
              <a:solidFill>
                <a:srgbClr val="292934">
                  <a:hueOff val="0"/>
                  <a:satOff val="0"/>
                  <a:lumOff val="0"/>
                  <a:alphaOff val="0"/>
                </a:srgbClr>
              </a:solidFill>
              <a:latin typeface="Arial"/>
              <a:ea typeface="+mn-ea"/>
              <a:cs typeface="+mn-cs"/>
            </a:rPr>
            <a:t>.</a:t>
          </a:r>
        </a:p>
      </dsp:txBody>
      <dsp:txXfrm>
        <a:off x="4980897" y="1897637"/>
        <a:ext cx="1463033" cy="1371606"/>
      </dsp:txXfrm>
    </dsp:sp>
    <dsp:sp modelId="{C7345E92-0E29-4E41-9439-5F1C1606EF97}">
      <dsp:nvSpPr>
        <dsp:cNvPr id="0" name=""/>
        <dsp:cNvSpPr/>
      </dsp:nvSpPr>
      <dsp:spPr>
        <a:xfrm>
          <a:off x="6381123" y="1628335"/>
          <a:ext cx="1753623" cy="1005298"/>
        </a:xfrm>
        <a:prstGeom prst="rightArrow">
          <a:avLst>
            <a:gd name="adj1" fmla="val 50000"/>
            <a:gd name="adj2" fmla="val 5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159591" numCol="1" spcCol="1270" anchor="ctr" anchorCtr="0">
          <a:noAutofit/>
        </a:bodyPr>
        <a:lstStyle/>
        <a:p>
          <a:pPr lvl="0" algn="l" defTabSz="889000">
            <a:lnSpc>
              <a:spcPct val="90000"/>
            </a:lnSpc>
            <a:spcBef>
              <a:spcPct val="0"/>
            </a:spcBef>
            <a:spcAft>
              <a:spcPct val="35000"/>
            </a:spcAft>
          </a:pPr>
          <a:r>
            <a:rPr lang="en-US" sz="2000" kern="1200" dirty="0"/>
            <a:t>Support</a:t>
          </a:r>
        </a:p>
      </dsp:txBody>
      <dsp:txXfrm>
        <a:off x="6381123" y="1879660"/>
        <a:ext cx="1502299" cy="502649"/>
      </dsp:txXfrm>
    </dsp:sp>
    <dsp:sp modelId="{454ADD5D-C85F-4960-A2F7-A10F632CC0E1}">
      <dsp:nvSpPr>
        <dsp:cNvPr id="0" name=""/>
        <dsp:cNvSpPr/>
      </dsp:nvSpPr>
      <dsp:spPr>
        <a:xfrm>
          <a:off x="6403292" y="2242631"/>
          <a:ext cx="1463033" cy="1371606"/>
        </a:xfrm>
        <a:prstGeom prst="rect">
          <a:avLst/>
        </a:prstGeom>
        <a:solidFill>
          <a:srgbClr val="FFFFFF">
            <a:hueOff val="0"/>
            <a:satOff val="0"/>
            <a:lumOff val="0"/>
            <a:alphaOff val="0"/>
          </a:srgbClr>
        </a:solidFill>
        <a:ln w="26425" cap="flat" cmpd="sng" algn="ctr">
          <a:solidFill>
            <a:srgbClr val="93A299">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300" kern="1200" dirty="0">
              <a:solidFill>
                <a:srgbClr val="292934">
                  <a:hueOff val="0"/>
                  <a:satOff val="0"/>
                  <a:lumOff val="0"/>
                  <a:alphaOff val="0"/>
                </a:srgbClr>
              </a:solidFill>
              <a:latin typeface="Arial"/>
              <a:ea typeface="+mn-ea"/>
              <a:cs typeface="+mn-cs"/>
            </a:rPr>
            <a:t>Continue to aggressively support product </a:t>
          </a:r>
          <a:r>
            <a:rPr lang="en-US" sz="1300" kern="1200" dirty="0" err="1">
              <a:solidFill>
                <a:srgbClr val="292934">
                  <a:hueOff val="0"/>
                  <a:satOff val="0"/>
                  <a:lumOff val="0"/>
                  <a:alphaOff val="0"/>
                </a:srgbClr>
              </a:solidFill>
              <a:latin typeface="Arial"/>
              <a:ea typeface="+mn-ea"/>
              <a:cs typeface="+mn-cs"/>
            </a:rPr>
            <a:t>service,root</a:t>
          </a:r>
          <a:r>
            <a:rPr lang="en-US" sz="1300" kern="1200" dirty="0">
              <a:solidFill>
                <a:srgbClr val="292934">
                  <a:hueOff val="0"/>
                  <a:satOff val="0"/>
                  <a:lumOff val="0"/>
                  <a:alphaOff val="0"/>
                </a:srgbClr>
              </a:solidFill>
              <a:latin typeface="Arial"/>
              <a:ea typeface="+mn-ea"/>
              <a:cs typeface="+mn-cs"/>
            </a:rPr>
            <a:t> causes, resolving issues, no </a:t>
          </a:r>
          <a:r>
            <a:rPr lang="en-US" sz="1300" kern="1200" dirty="0" err="1">
              <a:solidFill>
                <a:srgbClr val="292934">
                  <a:hueOff val="0"/>
                  <a:satOff val="0"/>
                  <a:lumOff val="0"/>
                  <a:alphaOff val="0"/>
                </a:srgbClr>
              </a:solidFill>
              <a:latin typeface="Arial"/>
              <a:ea typeface="+mn-ea"/>
              <a:cs typeface="+mn-cs"/>
            </a:rPr>
            <a:t>bandaids</a:t>
          </a:r>
          <a:r>
            <a:rPr lang="en-US" sz="1300" kern="1200" dirty="0">
              <a:solidFill>
                <a:srgbClr val="292934">
                  <a:hueOff val="0"/>
                  <a:satOff val="0"/>
                  <a:lumOff val="0"/>
                  <a:alphaOff val="0"/>
                </a:srgbClr>
              </a:solidFill>
              <a:latin typeface="Arial"/>
              <a:ea typeface="+mn-ea"/>
              <a:cs typeface="+mn-cs"/>
            </a:rPr>
            <a:t>.</a:t>
          </a:r>
        </a:p>
      </dsp:txBody>
      <dsp:txXfrm>
        <a:off x="6403292" y="2242631"/>
        <a:ext cx="1463033" cy="13716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079C28-1C8C-482C-A566-21A9CF47D35A}">
      <dsp:nvSpPr>
        <dsp:cNvPr id="0" name=""/>
        <dsp:cNvSpPr/>
      </dsp:nvSpPr>
      <dsp:spPr>
        <a:xfrm>
          <a:off x="1658826" y="507024"/>
          <a:ext cx="5123234" cy="5123234"/>
        </a:xfrm>
        <a:prstGeom prst="blockArc">
          <a:avLst>
            <a:gd name="adj1" fmla="val 13800000"/>
            <a:gd name="adj2" fmla="val 16200000"/>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A27C4C1-C1E8-463F-BAA4-5C4BA349ED99}">
      <dsp:nvSpPr>
        <dsp:cNvPr id="0" name=""/>
        <dsp:cNvSpPr/>
      </dsp:nvSpPr>
      <dsp:spPr>
        <a:xfrm>
          <a:off x="1658826" y="507024"/>
          <a:ext cx="5123234" cy="5123234"/>
        </a:xfrm>
        <a:prstGeom prst="blockArc">
          <a:avLst>
            <a:gd name="adj1" fmla="val 11400000"/>
            <a:gd name="adj2" fmla="val 13800000"/>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15CDEB6-E3EB-4FAB-9705-5729F6DD960A}">
      <dsp:nvSpPr>
        <dsp:cNvPr id="0" name=""/>
        <dsp:cNvSpPr/>
      </dsp:nvSpPr>
      <dsp:spPr>
        <a:xfrm>
          <a:off x="1658826" y="507024"/>
          <a:ext cx="5123234" cy="5123234"/>
        </a:xfrm>
        <a:prstGeom prst="blockArc">
          <a:avLst>
            <a:gd name="adj1" fmla="val 9000000"/>
            <a:gd name="adj2" fmla="val 11400000"/>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825703-B2CD-4162-8345-33F7D07632DB}">
      <dsp:nvSpPr>
        <dsp:cNvPr id="0" name=""/>
        <dsp:cNvSpPr/>
      </dsp:nvSpPr>
      <dsp:spPr>
        <a:xfrm>
          <a:off x="1658826" y="507024"/>
          <a:ext cx="5123234" cy="5123234"/>
        </a:xfrm>
        <a:prstGeom prst="blockArc">
          <a:avLst>
            <a:gd name="adj1" fmla="val 6600000"/>
            <a:gd name="adj2" fmla="val 9000000"/>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6A5C5BE-5A19-46F3-9818-DED49CA1BE4E}">
      <dsp:nvSpPr>
        <dsp:cNvPr id="0" name=""/>
        <dsp:cNvSpPr/>
      </dsp:nvSpPr>
      <dsp:spPr>
        <a:xfrm>
          <a:off x="1658826" y="507024"/>
          <a:ext cx="5123234" cy="5123234"/>
        </a:xfrm>
        <a:prstGeom prst="blockArc">
          <a:avLst>
            <a:gd name="adj1" fmla="val 4200000"/>
            <a:gd name="adj2" fmla="val 6600000"/>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2E3DCF8-A753-458E-BC96-10AF698269EC}">
      <dsp:nvSpPr>
        <dsp:cNvPr id="0" name=""/>
        <dsp:cNvSpPr/>
      </dsp:nvSpPr>
      <dsp:spPr>
        <a:xfrm>
          <a:off x="1658826" y="507024"/>
          <a:ext cx="5123234" cy="5123234"/>
        </a:xfrm>
        <a:prstGeom prst="blockArc">
          <a:avLst>
            <a:gd name="adj1" fmla="val 1800000"/>
            <a:gd name="adj2" fmla="val 4200000"/>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C2F2F0-B544-4938-BA66-A84E67ADFA07}">
      <dsp:nvSpPr>
        <dsp:cNvPr id="0" name=""/>
        <dsp:cNvSpPr/>
      </dsp:nvSpPr>
      <dsp:spPr>
        <a:xfrm>
          <a:off x="1658826" y="507024"/>
          <a:ext cx="5123234" cy="5123234"/>
        </a:xfrm>
        <a:prstGeom prst="blockArc">
          <a:avLst>
            <a:gd name="adj1" fmla="val 21000000"/>
            <a:gd name="adj2" fmla="val 1800000"/>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6185EAD-DBAF-46E0-91DD-3C46BCD960F7}">
      <dsp:nvSpPr>
        <dsp:cNvPr id="0" name=""/>
        <dsp:cNvSpPr/>
      </dsp:nvSpPr>
      <dsp:spPr>
        <a:xfrm>
          <a:off x="1658826" y="507024"/>
          <a:ext cx="5123234" cy="5123234"/>
        </a:xfrm>
        <a:prstGeom prst="blockArc">
          <a:avLst>
            <a:gd name="adj1" fmla="val 18600000"/>
            <a:gd name="adj2" fmla="val 21000000"/>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D7C3EAC-04C3-4F02-B34B-1D9E9A7EFD69}">
      <dsp:nvSpPr>
        <dsp:cNvPr id="0" name=""/>
        <dsp:cNvSpPr/>
      </dsp:nvSpPr>
      <dsp:spPr>
        <a:xfrm>
          <a:off x="1658826" y="507024"/>
          <a:ext cx="5123234" cy="5123234"/>
        </a:xfrm>
        <a:prstGeom prst="blockArc">
          <a:avLst>
            <a:gd name="adj1" fmla="val 16200000"/>
            <a:gd name="adj2" fmla="val 18600000"/>
            <a:gd name="adj3" fmla="val 30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5E914AC-39F3-4C6B-9AD1-C4381C58406D}">
      <dsp:nvSpPr>
        <dsp:cNvPr id="0" name=""/>
        <dsp:cNvSpPr/>
      </dsp:nvSpPr>
      <dsp:spPr>
        <a:xfrm>
          <a:off x="2649146" y="1712639"/>
          <a:ext cx="3142593" cy="2712004"/>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a:t>Manufacturing Flow </a:t>
          </a:r>
        </a:p>
      </dsp:txBody>
      <dsp:txXfrm>
        <a:off x="3109368" y="2109803"/>
        <a:ext cx="2222149" cy="1917676"/>
      </dsp:txXfrm>
    </dsp:sp>
    <dsp:sp modelId="{98045345-9203-46BC-8615-029BBD273E15}">
      <dsp:nvSpPr>
        <dsp:cNvPr id="0" name=""/>
        <dsp:cNvSpPr/>
      </dsp:nvSpPr>
      <dsp:spPr>
        <a:xfrm>
          <a:off x="3516442" y="1658"/>
          <a:ext cx="1408001" cy="1089152"/>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Design and NPI Processes</a:t>
          </a:r>
        </a:p>
      </dsp:txBody>
      <dsp:txXfrm>
        <a:off x="3722639" y="161161"/>
        <a:ext cx="995607" cy="770146"/>
      </dsp:txXfrm>
    </dsp:sp>
    <dsp:sp modelId="{B9FE4BEC-83E1-4A2C-9B3B-E0C1E18045A8}">
      <dsp:nvSpPr>
        <dsp:cNvPr id="0" name=""/>
        <dsp:cNvSpPr/>
      </dsp:nvSpPr>
      <dsp:spPr>
        <a:xfrm>
          <a:off x="5024347" y="591789"/>
          <a:ext cx="1634937" cy="1089152"/>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Engineering Change Control</a:t>
          </a:r>
        </a:p>
      </dsp:txBody>
      <dsp:txXfrm>
        <a:off x="5263778" y="751292"/>
        <a:ext cx="1156075" cy="770146"/>
      </dsp:txXfrm>
    </dsp:sp>
    <dsp:sp modelId="{DCB1BC24-E6C9-4D3B-8D3F-462C0AB7146E}">
      <dsp:nvSpPr>
        <dsp:cNvPr id="0" name=""/>
        <dsp:cNvSpPr/>
      </dsp:nvSpPr>
      <dsp:spPr>
        <a:xfrm>
          <a:off x="5861128" y="2086054"/>
          <a:ext cx="1686802" cy="1089152"/>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Document Management</a:t>
          </a:r>
        </a:p>
      </dsp:txBody>
      <dsp:txXfrm>
        <a:off x="6108154" y="2245557"/>
        <a:ext cx="1192750" cy="770146"/>
      </dsp:txXfrm>
    </dsp:sp>
    <dsp:sp modelId="{38B41F26-6816-4291-9951-EC24283F5F77}">
      <dsp:nvSpPr>
        <dsp:cNvPr id="0" name=""/>
        <dsp:cNvSpPr/>
      </dsp:nvSpPr>
      <dsp:spPr>
        <a:xfrm>
          <a:off x="5585788" y="3785269"/>
          <a:ext cx="1638248" cy="1089152"/>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Equipment Management Process</a:t>
          </a:r>
        </a:p>
      </dsp:txBody>
      <dsp:txXfrm>
        <a:off x="5825704" y="3944772"/>
        <a:ext cx="1158416" cy="770146"/>
      </dsp:txXfrm>
    </dsp:sp>
    <dsp:sp modelId="{E3E7A801-77C7-49D2-9F2D-923077A29D4E}">
      <dsp:nvSpPr>
        <dsp:cNvPr id="0" name=""/>
        <dsp:cNvSpPr/>
      </dsp:nvSpPr>
      <dsp:spPr>
        <a:xfrm>
          <a:off x="4316018" y="4894353"/>
          <a:ext cx="1534277" cy="1089152"/>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Discrepant Material Service Return Process</a:t>
          </a:r>
        </a:p>
      </dsp:txBody>
      <dsp:txXfrm>
        <a:off x="4540708" y="5053856"/>
        <a:ext cx="1084897" cy="770146"/>
      </dsp:txXfrm>
    </dsp:sp>
    <dsp:sp modelId="{AE97FB8D-3C2B-4C76-A8B9-33AB9FEE2B13}">
      <dsp:nvSpPr>
        <dsp:cNvPr id="0" name=""/>
        <dsp:cNvSpPr/>
      </dsp:nvSpPr>
      <dsp:spPr>
        <a:xfrm>
          <a:off x="2554909" y="4894353"/>
          <a:ext cx="1605639" cy="1089152"/>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Supplier Management Process</a:t>
          </a:r>
        </a:p>
      </dsp:txBody>
      <dsp:txXfrm>
        <a:off x="2790049" y="5053856"/>
        <a:ext cx="1135359" cy="770146"/>
      </dsp:txXfrm>
    </dsp:sp>
    <dsp:sp modelId="{22E784B1-09CE-4F58-9128-0651D3E21B18}">
      <dsp:nvSpPr>
        <dsp:cNvPr id="0" name=""/>
        <dsp:cNvSpPr/>
      </dsp:nvSpPr>
      <dsp:spPr>
        <a:xfrm>
          <a:off x="1215401" y="3785269"/>
          <a:ext cx="1641145" cy="1089152"/>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Training Process</a:t>
          </a:r>
        </a:p>
      </dsp:txBody>
      <dsp:txXfrm>
        <a:off x="1455741" y="3944772"/>
        <a:ext cx="1160465" cy="770146"/>
      </dsp:txXfrm>
    </dsp:sp>
    <dsp:sp modelId="{B5C32D3D-C04D-4987-B66E-22AB80F61E68}">
      <dsp:nvSpPr>
        <dsp:cNvPr id="0" name=""/>
        <dsp:cNvSpPr/>
      </dsp:nvSpPr>
      <dsp:spPr>
        <a:xfrm>
          <a:off x="926931" y="2086054"/>
          <a:ext cx="1618850" cy="1089152"/>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RCCA Problem Solving Process</a:t>
          </a:r>
        </a:p>
      </dsp:txBody>
      <dsp:txXfrm>
        <a:off x="1164006" y="2245557"/>
        <a:ext cx="1144700" cy="770146"/>
      </dsp:txXfrm>
    </dsp:sp>
    <dsp:sp modelId="{66938D8E-DA9B-437F-A98A-42B7A6333283}">
      <dsp:nvSpPr>
        <dsp:cNvPr id="0" name=""/>
        <dsp:cNvSpPr/>
      </dsp:nvSpPr>
      <dsp:spPr>
        <a:xfrm>
          <a:off x="1740290" y="591789"/>
          <a:ext cx="1717560" cy="1089152"/>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System Monitoring Process</a:t>
          </a:r>
        </a:p>
      </dsp:txBody>
      <dsp:txXfrm>
        <a:off x="1991821" y="751292"/>
        <a:ext cx="1214498" cy="770146"/>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6F83B0B-1A45-4BAE-AFEA-EA18750676BB}" type="datetimeFigureOut">
              <a:rPr lang="en-US" smtClean="0"/>
              <a:t>2/19/2019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B44BA35-23B0-42E4-81E5-3BBC36B29EEB}" type="slidenum">
              <a:rPr lang="en-US" smtClean="0"/>
              <a:t>‹#›</a:t>
            </a:fld>
            <a:endParaRPr lang="en-US"/>
          </a:p>
        </p:txBody>
      </p:sp>
    </p:spTree>
    <p:extLst>
      <p:ext uri="{BB962C8B-B14F-4D97-AF65-F5344CB8AC3E}">
        <p14:creationId xmlns:p14="http://schemas.microsoft.com/office/powerpoint/2010/main" val="21439731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5E68A34-2EED-2449-9608-8411F1506575}" type="datetimeFigureOut">
              <a:rPr lang="en-US" smtClean="0"/>
              <a:t>2/19/2019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159BAE5-46DE-E047-AFDD-B00166002A63}" type="slidenum">
              <a:rPr lang="en-US" smtClean="0"/>
              <a:t>‹#›</a:t>
            </a:fld>
            <a:endParaRPr lang="en-US"/>
          </a:p>
        </p:txBody>
      </p:sp>
    </p:spTree>
    <p:extLst>
      <p:ext uri="{BB962C8B-B14F-4D97-AF65-F5344CB8AC3E}">
        <p14:creationId xmlns:p14="http://schemas.microsoft.com/office/powerpoint/2010/main" val="207469684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Simple, but important part!</a:t>
            </a:r>
          </a:p>
        </p:txBody>
      </p:sp>
      <p:sp>
        <p:nvSpPr>
          <p:cNvPr id="4" name="Slide Number Placeholder 3"/>
          <p:cNvSpPr>
            <a:spLocks noGrp="1"/>
          </p:cNvSpPr>
          <p:nvPr>
            <p:ph type="sldNum" sz="quarter" idx="10"/>
          </p:nvPr>
        </p:nvSpPr>
        <p:spPr/>
        <p:txBody>
          <a:bodyPr/>
          <a:lstStyle/>
          <a:p>
            <a:fld id="{2159BAE5-46DE-E047-AFDD-B00166002A63}" type="slidenum">
              <a:rPr lang="en-US" smtClean="0"/>
              <a:t>31</a:t>
            </a:fld>
            <a:endParaRPr lang="en-US"/>
          </a:p>
        </p:txBody>
      </p:sp>
    </p:spTree>
    <p:extLst>
      <p:ext uri="{BB962C8B-B14F-4D97-AF65-F5344CB8AC3E}">
        <p14:creationId xmlns:p14="http://schemas.microsoft.com/office/powerpoint/2010/main" val="3648669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Simple part, minor change, Large impact</a:t>
            </a:r>
            <a:r>
              <a:rPr lang="en-US" baseline="0" dirty="0"/>
              <a:t> to quality of product (potential for products failing in the field)!</a:t>
            </a:r>
            <a:endParaRPr lang="en-US" dirty="0"/>
          </a:p>
        </p:txBody>
      </p:sp>
      <p:sp>
        <p:nvSpPr>
          <p:cNvPr id="4" name="Slide Number Placeholder 3"/>
          <p:cNvSpPr>
            <a:spLocks noGrp="1"/>
          </p:cNvSpPr>
          <p:nvPr>
            <p:ph type="sldNum" sz="quarter" idx="10"/>
          </p:nvPr>
        </p:nvSpPr>
        <p:spPr/>
        <p:txBody>
          <a:bodyPr/>
          <a:lstStyle/>
          <a:p>
            <a:fld id="{2159BAE5-46DE-E047-AFDD-B00166002A63}" type="slidenum">
              <a:rPr lang="en-US" smtClean="0"/>
              <a:t>32</a:t>
            </a:fld>
            <a:endParaRPr lang="en-US"/>
          </a:p>
        </p:txBody>
      </p:sp>
    </p:spTree>
    <p:extLst>
      <p:ext uri="{BB962C8B-B14F-4D97-AF65-F5344CB8AC3E}">
        <p14:creationId xmlns:p14="http://schemas.microsoft.com/office/powerpoint/2010/main" val="2191842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companies will change PN for any change to form, fit, or function; others will only change the Rev. Do at least one of these things!</a:t>
            </a:r>
          </a:p>
        </p:txBody>
      </p:sp>
      <p:sp>
        <p:nvSpPr>
          <p:cNvPr id="4" name="Slide Number Placeholder 3"/>
          <p:cNvSpPr>
            <a:spLocks noGrp="1"/>
          </p:cNvSpPr>
          <p:nvPr>
            <p:ph type="sldNum" sz="quarter" idx="10"/>
          </p:nvPr>
        </p:nvSpPr>
        <p:spPr/>
        <p:txBody>
          <a:bodyPr/>
          <a:lstStyle/>
          <a:p>
            <a:fld id="{2159BAE5-46DE-E047-AFDD-B00166002A63}" type="slidenum">
              <a:rPr lang="en-US" smtClean="0"/>
              <a:t>34</a:t>
            </a:fld>
            <a:endParaRPr lang="en-US"/>
          </a:p>
        </p:txBody>
      </p:sp>
    </p:spTree>
    <p:extLst>
      <p:ext uri="{BB962C8B-B14F-4D97-AF65-F5344CB8AC3E}">
        <p14:creationId xmlns:p14="http://schemas.microsoft.com/office/powerpoint/2010/main" val="913455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PlaceHolder 1"/>
          <p:cNvSpPr>
            <a:spLocks noGrp="1"/>
          </p:cNvSpPr>
          <p:nvPr>
            <p:ph type="body"/>
          </p:nvPr>
        </p:nvSpPr>
        <p:spPr>
          <a:xfrm>
            <a:off x="955328" y="4489356"/>
            <a:ext cx="5248416" cy="15451788"/>
          </a:xfrm>
          <a:prstGeom prst="rect">
            <a:avLst/>
          </a:prstGeom>
        </p:spPr>
        <p:txBody>
          <a:bodyPr lIns="84006" tIns="43654" rIns="84006" bIns="43654"/>
          <a:lstStyle/>
          <a:p>
            <a:pPr marL="220104" indent="-213868"/>
            <a:r>
              <a:rPr lang="en-US" sz="2200" spc="-1">
                <a:solidFill>
                  <a:srgbClr val="000000"/>
                </a:solidFill>
                <a:latin typeface="Arial"/>
              </a:rPr>
              <a:t> Who is Wavelength</a:t>
            </a:r>
            <a:endParaRPr lang="en-US" sz="2200" spc="-1">
              <a:latin typeface="Arial"/>
            </a:endParaRPr>
          </a:p>
          <a:p>
            <a:pPr marL="220104" indent="-213868"/>
            <a:r>
              <a:rPr lang="en-US" sz="2200" spc="-1">
                <a:solidFill>
                  <a:srgbClr val="000000"/>
                </a:solidFill>
                <a:latin typeface="Arial"/>
              </a:rPr>
              <a:t> </a:t>
            </a:r>
            <a:endParaRPr lang="en-US" sz="2200" spc="-1">
              <a:latin typeface="Arial"/>
            </a:endParaRPr>
          </a:p>
          <a:p>
            <a:pPr marL="220104" indent="-214235">
              <a:buClr>
                <a:srgbClr val="000000"/>
              </a:buClr>
              <a:buFont typeface="Arial"/>
              <a:buChar char="•"/>
            </a:pPr>
            <a:r>
              <a:rPr lang="en-US" sz="2200" spc="-1">
                <a:solidFill>
                  <a:srgbClr val="000000"/>
                </a:solidFill>
                <a:latin typeface="Arial"/>
                <a:ea typeface="Microsoft YaHei"/>
              </a:rPr>
              <a:t>Wavelength Electronics Inc. was founded in 1992 by husband and wife Chuck &amp; Mary Knighton.  Chuck is now Chief Technical Officer and Mary is CEO.  Both have degrees in Electrical Engineering.  </a:t>
            </a:r>
            <a:endParaRPr lang="en-US" sz="2200" spc="-1">
              <a:latin typeface="Arial"/>
            </a:endParaRPr>
          </a:p>
          <a:p>
            <a:pPr marL="220104" indent="-214235">
              <a:buClr>
                <a:srgbClr val="000000"/>
              </a:buClr>
              <a:buFont typeface="Arial"/>
              <a:buChar char="•"/>
            </a:pPr>
            <a:r>
              <a:rPr lang="en-US" sz="2200" spc="-1">
                <a:solidFill>
                  <a:srgbClr val="000000"/>
                </a:solidFill>
                <a:latin typeface="Arial"/>
                <a:ea typeface="Microsoft YaHei"/>
              </a:rPr>
              <a:t>Wavelength is a privately held corporation.  </a:t>
            </a:r>
            <a:endParaRPr lang="en-US" sz="2200" spc="-1">
              <a:latin typeface="Arial"/>
            </a:endParaRPr>
          </a:p>
          <a:p>
            <a:pPr marL="220104" indent="-214235">
              <a:buClr>
                <a:srgbClr val="000000"/>
              </a:buClr>
              <a:buFont typeface="Arial"/>
              <a:buChar char="•"/>
            </a:pPr>
            <a:r>
              <a:rPr lang="en-US" sz="2200" spc="-1">
                <a:solidFill>
                  <a:srgbClr val="000000"/>
                </a:solidFill>
                <a:latin typeface="Arial"/>
                <a:ea typeface="Microsoft YaHei"/>
              </a:rPr>
              <a:t>Early on, only instrumentation was available for operating laser diodes and thermoelectrics.  We saw an opportunity to offer the technology packaged as components and modules.  We have successfully tapped several markets averaging 26% growth annually.  </a:t>
            </a:r>
            <a:endParaRPr lang="en-US" sz="2200" spc="-1">
              <a:latin typeface="Arial"/>
            </a:endParaRPr>
          </a:p>
          <a:p>
            <a:pPr marL="220104" indent="-214235">
              <a:buClr>
                <a:srgbClr val="000000"/>
              </a:buClr>
              <a:buFont typeface="Arial"/>
              <a:buChar char="•"/>
            </a:pPr>
            <a:r>
              <a:rPr lang="en-US" sz="2200" spc="-1">
                <a:solidFill>
                  <a:srgbClr val="000000"/>
                </a:solidFill>
                <a:latin typeface="Arial"/>
                <a:ea typeface="Microsoft YaHei"/>
              </a:rPr>
              <a:t>In short, Wavelength simplifies advanced control technology so innovative tool developers with limited electronic design resources can achieve cutting edge performance.    </a:t>
            </a:r>
            <a:endParaRPr lang="en-US" sz="2200" spc="-1">
              <a:latin typeface="Arial"/>
            </a:endParaRPr>
          </a:p>
          <a:p>
            <a:pPr marL="220104" indent="-214235">
              <a:buClr>
                <a:srgbClr val="000000"/>
              </a:buClr>
              <a:buFont typeface="Arial"/>
              <a:buChar char="•"/>
            </a:pPr>
            <a:r>
              <a:rPr lang="en-US" sz="2200" spc="-1">
                <a:solidFill>
                  <a:srgbClr val="000000"/>
                </a:solidFill>
                <a:latin typeface="Arial"/>
                <a:ea typeface="Microsoft YaHei"/>
              </a:rPr>
              <a:t>Our technology platform currently consists of high performance temperature controllers and laser diode drivers.  </a:t>
            </a:r>
            <a:endParaRPr lang="en-US" sz="2200" spc="-1">
              <a:latin typeface="Arial"/>
            </a:endParaRPr>
          </a:p>
          <a:p>
            <a:pPr marL="220104" indent="-214235">
              <a:buClr>
                <a:srgbClr val="000000"/>
              </a:buClr>
              <a:buFont typeface="Arial"/>
              <a:buChar char="o"/>
            </a:pPr>
            <a:r>
              <a:rPr lang="en-US" sz="2200" spc="-1">
                <a:solidFill>
                  <a:srgbClr val="000000"/>
                </a:solidFill>
                <a:latin typeface="Arial"/>
                <a:ea typeface="Microsoft YaHei"/>
              </a:rPr>
              <a:t>Temperature Control == best commercially available temperature stability 0.001°C</a:t>
            </a:r>
            <a:endParaRPr lang="en-US" sz="2200" spc="-1">
              <a:latin typeface="Arial"/>
            </a:endParaRPr>
          </a:p>
          <a:p>
            <a:pPr marL="220104" indent="-214235">
              <a:buClr>
                <a:srgbClr val="000000"/>
              </a:buClr>
              <a:buFont typeface="Arial"/>
              <a:buChar char="o"/>
            </a:pPr>
            <a:r>
              <a:rPr lang="en-US" sz="2200" spc="-1">
                <a:solidFill>
                  <a:srgbClr val="000000"/>
                </a:solidFill>
                <a:latin typeface="Arial"/>
                <a:ea typeface="Microsoft YaHei"/>
              </a:rPr>
              <a:t>Laser Diode Drivers == lowest noise, most stable current source ???</a:t>
            </a:r>
            <a:endParaRPr lang="en-US" sz="2200" spc="-1">
              <a:latin typeface="Arial"/>
            </a:endParaRPr>
          </a:p>
          <a:p>
            <a:pPr marL="220104" indent="-214235">
              <a:buClr>
                <a:srgbClr val="000000"/>
              </a:buClr>
              <a:buFont typeface="Arial"/>
              <a:buChar char="•"/>
            </a:pPr>
            <a:r>
              <a:rPr lang="en-US" sz="2200" spc="-1">
                <a:solidFill>
                  <a:srgbClr val="000000"/>
                </a:solidFill>
                <a:latin typeface="Arial"/>
                <a:ea typeface="Microsoft YaHei"/>
              </a:rPr>
              <a:t>The high performance platform is accompanied by innovative packaging that makes the technology easy to use</a:t>
            </a:r>
            <a:endParaRPr lang="en-US" sz="2200" spc="-1">
              <a:latin typeface="Arial"/>
            </a:endParaRPr>
          </a:p>
          <a:p>
            <a:pPr marL="220104" indent="-214235">
              <a:buClr>
                <a:srgbClr val="000000"/>
              </a:buClr>
              <a:buFont typeface="Arial"/>
              <a:buChar char="•"/>
            </a:pPr>
            <a:r>
              <a:rPr lang="en-US" sz="2200" spc="-1">
                <a:solidFill>
                  <a:srgbClr val="000000"/>
                </a:solidFill>
                <a:latin typeface="Arial"/>
                <a:ea typeface="Microsoft YaHei"/>
              </a:rPr>
              <a:t>R&amp;D works with various universities on core control technology research.  We will be introducing a new control technology this summer.  </a:t>
            </a:r>
            <a:endParaRPr lang="en-US" sz="2200" spc="-1">
              <a:latin typeface="Arial"/>
            </a:endParaRPr>
          </a:p>
          <a:p>
            <a:pPr marL="220104" indent="-214235">
              <a:buClr>
                <a:srgbClr val="000000"/>
              </a:buClr>
              <a:buFont typeface="Arial"/>
              <a:buChar char="•"/>
            </a:pPr>
            <a:r>
              <a:rPr lang="en-US" sz="2200" spc="-1">
                <a:solidFill>
                  <a:srgbClr val="000000"/>
                </a:solidFill>
                <a:latin typeface="Arial"/>
                <a:ea typeface="Microsoft YaHei"/>
              </a:rPr>
              <a:t>Thorough, Reliable, Responsive Technical Support is key to establishing the position of authority &amp; knowledge with customers.  </a:t>
            </a:r>
            <a:endParaRPr lang="en-US" sz="2200" spc="-1">
              <a:latin typeface="Arial"/>
            </a:endParaRPr>
          </a:p>
          <a:p>
            <a:pPr marL="220104" indent="-214235">
              <a:buClr>
                <a:srgbClr val="000000"/>
              </a:buClr>
              <a:buFont typeface="Arial"/>
              <a:buChar char="•"/>
            </a:pPr>
            <a:r>
              <a:rPr lang="en-US" sz="2200" spc="-1">
                <a:solidFill>
                  <a:srgbClr val="000000"/>
                </a:solidFill>
                <a:latin typeface="Arial"/>
                <a:ea typeface="Microsoft YaHei"/>
              </a:rPr>
              <a:t>We have developed sophisticated web based tools to enhance technical support.  These include searchable FAQs, design calculators, and technical and application notes.</a:t>
            </a:r>
            <a:endParaRPr lang="en-US" sz="2200" spc="-1">
              <a:latin typeface="Arial"/>
            </a:endParaRPr>
          </a:p>
          <a:p>
            <a:pPr marL="220104" indent="-214235">
              <a:buClr>
                <a:srgbClr val="000000"/>
              </a:buClr>
              <a:buFont typeface="Arial"/>
              <a:buChar char="•"/>
            </a:pPr>
            <a:r>
              <a:rPr lang="en-US" sz="2200" spc="-1">
                <a:solidFill>
                  <a:srgbClr val="000000"/>
                </a:solidFill>
                <a:latin typeface="Arial"/>
                <a:ea typeface="Microsoft YaHei"/>
              </a:rPr>
              <a:t>We have a facility in Bozeman, Montana, USA.  Services includes sales and technical support, engineering, and low volume / high mix manufacturing.  High volume manufacturing is sub-contracted.  </a:t>
            </a:r>
            <a:endParaRPr lang="en-US" sz="2200" spc="-1">
              <a:latin typeface="Arial"/>
            </a:endParaRPr>
          </a:p>
          <a:p>
            <a:pPr marL="220104" indent="-213868"/>
            <a:r>
              <a:rPr lang="en-US" sz="2200" spc="-1">
                <a:solidFill>
                  <a:srgbClr val="000000"/>
                </a:solidFill>
                <a:latin typeface="Arial"/>
                <a:ea typeface="Microsoft YaHei"/>
              </a:rPr>
              <a:t>Our primary success has been with these markets:  electro-optics, semiconductor manufacturing, bio-medical, military, research and university.   We have had some success with the fiber optic and telecom markets and want to team with Richardson to more thoroughly serve these customers.</a:t>
            </a:r>
            <a:endParaRPr lang="en-US" sz="2200" spc="-1">
              <a:latin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A33131-BAAE-4EBA-A700-976C14252650}" type="slidenum">
              <a:rPr lang="en-US" smtClean="0"/>
              <a:t>59</a:t>
            </a:fld>
            <a:endParaRPr lang="en-US"/>
          </a:p>
        </p:txBody>
      </p:sp>
    </p:spTree>
    <p:extLst>
      <p:ext uri="{BB962C8B-B14F-4D97-AF65-F5344CB8AC3E}">
        <p14:creationId xmlns:p14="http://schemas.microsoft.com/office/powerpoint/2010/main" val="4035910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Agreements:  Inspection plans, AQLs, </a:t>
            </a:r>
            <a:r>
              <a:rPr lang="en-US"/>
              <a:t>NCM disposition</a:t>
            </a:r>
          </a:p>
        </p:txBody>
      </p:sp>
      <p:sp>
        <p:nvSpPr>
          <p:cNvPr id="4" name="Slide Number Placeholder 3"/>
          <p:cNvSpPr>
            <a:spLocks noGrp="1"/>
          </p:cNvSpPr>
          <p:nvPr>
            <p:ph type="sldNum" sz="quarter" idx="5"/>
          </p:nvPr>
        </p:nvSpPr>
        <p:spPr/>
        <p:txBody>
          <a:bodyPr/>
          <a:lstStyle/>
          <a:p>
            <a:fld id="{DDA33131-BAAE-4EBA-A700-976C14252650}" type="slidenum">
              <a:rPr lang="en-US" smtClean="0"/>
              <a:t>61</a:t>
            </a:fld>
            <a:endParaRPr lang="en-US"/>
          </a:p>
        </p:txBody>
      </p:sp>
    </p:spTree>
    <p:extLst>
      <p:ext uri="{BB962C8B-B14F-4D97-AF65-F5344CB8AC3E}">
        <p14:creationId xmlns:p14="http://schemas.microsoft.com/office/powerpoint/2010/main" val="428786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Purchasing, Engineering, Manufacturing, Quality.</a:t>
            </a:r>
          </a:p>
          <a:p>
            <a:r>
              <a:rPr lang="en-US" dirty="0"/>
              <a:t>Rejected parts and supplier performance data used to monitor supplier quality.</a:t>
            </a:r>
          </a:p>
          <a:p>
            <a:r>
              <a:rPr lang="en-US" dirty="0"/>
              <a:t>Cause of problem could be with the specifications or communication </a:t>
            </a:r>
            <a:r>
              <a:rPr lang="en-US" dirty="0" err="1"/>
              <a:t>issures</a:t>
            </a:r>
            <a:r>
              <a:rPr lang="en-US" dirty="0"/>
              <a:t>.</a:t>
            </a:r>
          </a:p>
        </p:txBody>
      </p:sp>
      <p:sp>
        <p:nvSpPr>
          <p:cNvPr id="4" name="Slide Number Placeholder 3"/>
          <p:cNvSpPr>
            <a:spLocks noGrp="1"/>
          </p:cNvSpPr>
          <p:nvPr>
            <p:ph type="sldNum" sz="quarter" idx="5"/>
          </p:nvPr>
        </p:nvSpPr>
        <p:spPr/>
        <p:txBody>
          <a:bodyPr/>
          <a:lstStyle/>
          <a:p>
            <a:fld id="{2159BAE5-46DE-E047-AFDD-B00166002A63}" type="slidenum">
              <a:rPr lang="en-US" smtClean="0"/>
              <a:pPr/>
              <a:t>62</a:t>
            </a:fld>
            <a:endParaRPr lang="en-US"/>
          </a:p>
        </p:txBody>
      </p:sp>
    </p:spTree>
    <p:extLst>
      <p:ext uri="{BB962C8B-B14F-4D97-AF65-F5344CB8AC3E}">
        <p14:creationId xmlns:p14="http://schemas.microsoft.com/office/powerpoint/2010/main" val="3394632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A33131-BAAE-4EBA-A700-976C14252650}" type="slidenum">
              <a:rPr lang="en-US" smtClean="0"/>
              <a:t>63</a:t>
            </a:fld>
            <a:endParaRPr lang="en-US"/>
          </a:p>
        </p:txBody>
      </p:sp>
    </p:spTree>
    <p:extLst>
      <p:ext uri="{BB962C8B-B14F-4D97-AF65-F5344CB8AC3E}">
        <p14:creationId xmlns:p14="http://schemas.microsoft.com/office/powerpoint/2010/main" val="2131554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PlaceHolder 1"/>
          <p:cNvSpPr>
            <a:spLocks noGrp="1"/>
          </p:cNvSpPr>
          <p:nvPr>
            <p:ph type="body"/>
          </p:nvPr>
        </p:nvSpPr>
        <p:spPr>
          <a:xfrm>
            <a:off x="955328" y="4489356"/>
            <a:ext cx="5250624" cy="15453984"/>
          </a:xfrm>
          <a:prstGeom prst="rect">
            <a:avLst/>
          </a:prstGeom>
        </p:spPr>
        <p:txBody>
          <a:bodyPr lIns="84006" tIns="43654" rIns="84006" bIns="43654"/>
          <a:lstStyle/>
          <a:p>
            <a:pPr marL="220104" indent="-216069"/>
            <a:r>
              <a:rPr lang="en-US" sz="2200" spc="-1">
                <a:solidFill>
                  <a:srgbClr val="000000"/>
                </a:solidFill>
                <a:latin typeface="Arial"/>
              </a:rPr>
              <a:t> Who is Wavelength</a:t>
            </a:r>
            <a:endParaRPr lang="en-US" sz="2200" spc="-1">
              <a:latin typeface="Arial"/>
            </a:endParaRPr>
          </a:p>
          <a:p>
            <a:pPr marL="220104" indent="-216069"/>
            <a:r>
              <a:rPr lang="en-US" sz="2200" spc="-1">
                <a:solidFill>
                  <a:srgbClr val="000000"/>
                </a:solidFill>
                <a:latin typeface="Arial"/>
              </a:rPr>
              <a:t> </a:t>
            </a:r>
            <a:endParaRPr lang="en-US" sz="2200" spc="-1">
              <a:latin typeface="Arial"/>
            </a:endParaRPr>
          </a:p>
          <a:p>
            <a:pPr marL="220104" indent="-216436">
              <a:buClr>
                <a:srgbClr val="000000"/>
              </a:buClr>
              <a:buFont typeface="Arial"/>
              <a:buChar char="•"/>
            </a:pPr>
            <a:r>
              <a:rPr lang="en-US" sz="2200" spc="-1">
                <a:solidFill>
                  <a:srgbClr val="000000"/>
                </a:solidFill>
                <a:latin typeface="Arial"/>
                <a:ea typeface="Microsoft YaHei"/>
              </a:rPr>
              <a:t>Wavelength Electronics Inc. was founded in 1992 by husband and wife Chuck &amp; Mary Knighton.  Chuck is now Chief Technical Officer and Mary is CEO.  Both have degrees in Electrical Engineering.  </a:t>
            </a:r>
            <a:endParaRPr lang="en-US" sz="2200" spc="-1">
              <a:latin typeface="Arial"/>
            </a:endParaRPr>
          </a:p>
          <a:p>
            <a:pPr marL="220104" indent="-216436">
              <a:buClr>
                <a:srgbClr val="000000"/>
              </a:buClr>
              <a:buFont typeface="Arial"/>
              <a:buChar char="•"/>
            </a:pPr>
            <a:r>
              <a:rPr lang="en-US" sz="2200" spc="-1">
                <a:solidFill>
                  <a:srgbClr val="000000"/>
                </a:solidFill>
                <a:latin typeface="Arial"/>
                <a:ea typeface="Microsoft YaHei"/>
              </a:rPr>
              <a:t>Wavelength is a privately held corporation.  </a:t>
            </a:r>
            <a:endParaRPr lang="en-US" sz="2200" spc="-1">
              <a:latin typeface="Arial"/>
            </a:endParaRPr>
          </a:p>
          <a:p>
            <a:pPr marL="220104" indent="-216436">
              <a:buClr>
                <a:srgbClr val="000000"/>
              </a:buClr>
              <a:buFont typeface="Arial"/>
              <a:buChar char="•"/>
            </a:pPr>
            <a:r>
              <a:rPr lang="en-US" sz="2200" spc="-1">
                <a:solidFill>
                  <a:srgbClr val="000000"/>
                </a:solidFill>
                <a:latin typeface="Arial"/>
                <a:ea typeface="Microsoft YaHei"/>
              </a:rPr>
              <a:t>Early on, only instrumentation was available for operating laser diodes and thermoelectrics.  We saw an opportunity to offer the technology packaged as components and modules.  We have successfully tapped several markets averaging 26% growth annually.  </a:t>
            </a:r>
            <a:endParaRPr lang="en-US" sz="2200" spc="-1">
              <a:latin typeface="Arial"/>
            </a:endParaRPr>
          </a:p>
          <a:p>
            <a:pPr marL="220104" indent="-216436">
              <a:buClr>
                <a:srgbClr val="000000"/>
              </a:buClr>
              <a:buFont typeface="Arial"/>
              <a:buChar char="•"/>
            </a:pPr>
            <a:r>
              <a:rPr lang="en-US" sz="2200" spc="-1">
                <a:solidFill>
                  <a:srgbClr val="000000"/>
                </a:solidFill>
                <a:latin typeface="Arial"/>
                <a:ea typeface="Microsoft YaHei"/>
              </a:rPr>
              <a:t>In short, Wavelength simplifies advanced control technology so innovative tool developers with limited electronic design resources can achieve cutting edge performance.    </a:t>
            </a:r>
            <a:endParaRPr lang="en-US" sz="2200" spc="-1">
              <a:latin typeface="Arial"/>
            </a:endParaRPr>
          </a:p>
          <a:p>
            <a:pPr marL="220104" indent="-216436">
              <a:buClr>
                <a:srgbClr val="000000"/>
              </a:buClr>
              <a:buFont typeface="Arial"/>
              <a:buChar char="•"/>
            </a:pPr>
            <a:r>
              <a:rPr lang="en-US" sz="2200" spc="-1">
                <a:solidFill>
                  <a:srgbClr val="000000"/>
                </a:solidFill>
                <a:latin typeface="Arial"/>
                <a:ea typeface="Microsoft YaHei"/>
              </a:rPr>
              <a:t>Our technology platform currently consists of high performance temperature controllers and laser diode drivers.  </a:t>
            </a:r>
            <a:endParaRPr lang="en-US" sz="2200" spc="-1">
              <a:latin typeface="Arial"/>
            </a:endParaRPr>
          </a:p>
          <a:p>
            <a:pPr marL="220104" indent="-216436">
              <a:buClr>
                <a:srgbClr val="000000"/>
              </a:buClr>
              <a:buFont typeface="Arial"/>
              <a:buChar char="o"/>
            </a:pPr>
            <a:r>
              <a:rPr lang="en-US" sz="2200" spc="-1">
                <a:solidFill>
                  <a:srgbClr val="000000"/>
                </a:solidFill>
                <a:latin typeface="Arial"/>
                <a:ea typeface="Microsoft YaHei"/>
              </a:rPr>
              <a:t>Temperature Control == best commercially available temperature stability 0.001°C</a:t>
            </a:r>
            <a:endParaRPr lang="en-US" sz="2200" spc="-1">
              <a:latin typeface="Arial"/>
            </a:endParaRPr>
          </a:p>
          <a:p>
            <a:pPr marL="220104" indent="-216436">
              <a:buClr>
                <a:srgbClr val="000000"/>
              </a:buClr>
              <a:buFont typeface="Arial"/>
              <a:buChar char="o"/>
            </a:pPr>
            <a:r>
              <a:rPr lang="en-US" sz="2200" spc="-1">
                <a:solidFill>
                  <a:srgbClr val="000000"/>
                </a:solidFill>
                <a:latin typeface="Arial"/>
                <a:ea typeface="Microsoft YaHei"/>
              </a:rPr>
              <a:t>Laser Diode Drivers == lowest noise, most stable current source ???</a:t>
            </a:r>
            <a:endParaRPr lang="en-US" sz="2200" spc="-1">
              <a:latin typeface="Arial"/>
            </a:endParaRPr>
          </a:p>
          <a:p>
            <a:pPr marL="220104" indent="-216436">
              <a:buClr>
                <a:srgbClr val="000000"/>
              </a:buClr>
              <a:buFont typeface="Arial"/>
              <a:buChar char="•"/>
            </a:pPr>
            <a:r>
              <a:rPr lang="en-US" sz="2200" spc="-1">
                <a:solidFill>
                  <a:srgbClr val="000000"/>
                </a:solidFill>
                <a:latin typeface="Arial"/>
                <a:ea typeface="Microsoft YaHei"/>
              </a:rPr>
              <a:t>The high performance platform is accompanied by innovative packaging that makes the technology easy to use</a:t>
            </a:r>
            <a:endParaRPr lang="en-US" sz="2200" spc="-1">
              <a:latin typeface="Arial"/>
            </a:endParaRPr>
          </a:p>
          <a:p>
            <a:pPr marL="220104" indent="-216436">
              <a:buClr>
                <a:srgbClr val="000000"/>
              </a:buClr>
              <a:buFont typeface="Arial"/>
              <a:buChar char="•"/>
            </a:pPr>
            <a:r>
              <a:rPr lang="en-US" sz="2200" spc="-1">
                <a:solidFill>
                  <a:srgbClr val="000000"/>
                </a:solidFill>
                <a:latin typeface="Arial"/>
                <a:ea typeface="Microsoft YaHei"/>
              </a:rPr>
              <a:t>R&amp;D works with various universities on core control technology research.  We will be introducing a new control technology this summer.  </a:t>
            </a:r>
            <a:endParaRPr lang="en-US" sz="2200" spc="-1">
              <a:latin typeface="Arial"/>
            </a:endParaRPr>
          </a:p>
          <a:p>
            <a:pPr marL="220104" indent="-216436">
              <a:buClr>
                <a:srgbClr val="000000"/>
              </a:buClr>
              <a:buFont typeface="Arial"/>
              <a:buChar char="•"/>
            </a:pPr>
            <a:r>
              <a:rPr lang="en-US" sz="2200" spc="-1">
                <a:solidFill>
                  <a:srgbClr val="000000"/>
                </a:solidFill>
                <a:latin typeface="Arial"/>
                <a:ea typeface="Microsoft YaHei"/>
              </a:rPr>
              <a:t>Thorough, Reliable, Responsive Technical Support is key to establishing the position of authority &amp; knowledge with customers.  </a:t>
            </a:r>
            <a:endParaRPr lang="en-US" sz="2200" spc="-1">
              <a:latin typeface="Arial"/>
            </a:endParaRPr>
          </a:p>
          <a:p>
            <a:pPr marL="220104" indent="-216436">
              <a:buClr>
                <a:srgbClr val="000000"/>
              </a:buClr>
              <a:buFont typeface="Arial"/>
              <a:buChar char="•"/>
            </a:pPr>
            <a:r>
              <a:rPr lang="en-US" sz="2200" spc="-1">
                <a:solidFill>
                  <a:srgbClr val="000000"/>
                </a:solidFill>
                <a:latin typeface="Arial"/>
                <a:ea typeface="Microsoft YaHei"/>
              </a:rPr>
              <a:t>We have developed sophisticated web based tools to enhance technical support.  These include searchable FAQs, design calculators, and technical and application notes.</a:t>
            </a:r>
            <a:endParaRPr lang="en-US" sz="2200" spc="-1">
              <a:latin typeface="Arial"/>
            </a:endParaRPr>
          </a:p>
          <a:p>
            <a:pPr marL="220104" indent="-216436">
              <a:buClr>
                <a:srgbClr val="000000"/>
              </a:buClr>
              <a:buFont typeface="Arial"/>
              <a:buChar char="•"/>
            </a:pPr>
            <a:r>
              <a:rPr lang="en-US" sz="2200" spc="-1">
                <a:solidFill>
                  <a:srgbClr val="000000"/>
                </a:solidFill>
                <a:latin typeface="Arial"/>
                <a:ea typeface="Microsoft YaHei"/>
              </a:rPr>
              <a:t>We have a facility in Bozeman, Montana, USA.  Services includes sales and technical support, engineering, and low volume / high mix manufacturing.  High volume manufacturing is sub-contracted.  </a:t>
            </a:r>
            <a:endParaRPr lang="en-US" sz="2200" spc="-1">
              <a:latin typeface="Arial"/>
            </a:endParaRPr>
          </a:p>
          <a:p>
            <a:pPr marL="220104" indent="-216069"/>
            <a:r>
              <a:rPr lang="en-US" sz="2200" spc="-1">
                <a:solidFill>
                  <a:srgbClr val="000000"/>
                </a:solidFill>
                <a:latin typeface="Arial"/>
                <a:ea typeface="Microsoft YaHei"/>
              </a:rPr>
              <a:t>Our primary success has been with these markets:  electro-optics, semiconductor manufacturing, bio-medical, military, research and university.   We have had some success with the fiber optic and telecom markets and want to team with Richardson to more thoroughly serve these customers.</a:t>
            </a:r>
            <a:endParaRPr lang="en-US" sz="2200" spc="-1">
              <a:latin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dirty="0"/>
              <a:t>Spent my career developing technology, processes,</a:t>
            </a:r>
            <a:r>
              <a:rPr lang="en-US" baseline="0" dirty="0"/>
              <a:t> and hardware in some very high tech industries with all sorts of engineering problems to solve.  The tool in the left photo would go in a semiconductor fab cleanroom, and costs $5M to $7M.  For scale reference, floor tiles are 2’ x 2’.</a:t>
            </a:r>
          </a:p>
          <a:p>
            <a:pPr defTabSz="465887">
              <a:defRPr/>
            </a:pPr>
            <a:endParaRPr lang="en-US" dirty="0"/>
          </a:p>
          <a:p>
            <a:pPr defTabSz="465887">
              <a:defRPr/>
            </a:pPr>
            <a:r>
              <a:rPr lang="en-US" dirty="0"/>
              <a:t>The last company I worked for was a</a:t>
            </a:r>
            <a:r>
              <a:rPr lang="en-US" baseline="0" dirty="0"/>
              <a:t> solar startup, where we developed thin film solar panels (i.e. not containing silicon), including designing and building our own custom equipment for the manufacturing line. For reference, these panels are 1m wide, and around 1.5m long.</a:t>
            </a:r>
          </a:p>
          <a:p>
            <a:endParaRPr lang="en-US" baseline="0" dirty="0"/>
          </a:p>
          <a:p>
            <a:r>
              <a:rPr lang="en-US" baseline="0" dirty="0"/>
              <a:t>So, again, we had lots of engineering problems to address.  It was essential to take an efficient and structured approach to these problems.  We had a few tools that we frequently used, because they were so useful.  One of the most important and most useful was the RCCA process.</a:t>
            </a:r>
          </a:p>
          <a:p>
            <a:endParaRPr lang="en-US" dirty="0"/>
          </a:p>
        </p:txBody>
      </p:sp>
      <p:sp>
        <p:nvSpPr>
          <p:cNvPr id="4" name="Slide Number Placeholder 3"/>
          <p:cNvSpPr>
            <a:spLocks noGrp="1"/>
          </p:cNvSpPr>
          <p:nvPr>
            <p:ph type="sldNum" sz="quarter" idx="10"/>
          </p:nvPr>
        </p:nvSpPr>
        <p:spPr/>
        <p:txBody>
          <a:bodyPr/>
          <a:lstStyle/>
          <a:p>
            <a:fld id="{2159BAE5-46DE-E047-AFDD-B00166002A63}" type="slidenum">
              <a:rPr lang="en-US" smtClean="0"/>
              <a:t>79</a:t>
            </a:fld>
            <a:endParaRPr lang="en-US"/>
          </a:p>
        </p:txBody>
      </p:sp>
    </p:spTree>
    <p:extLst>
      <p:ext uri="{BB962C8B-B14F-4D97-AF65-F5344CB8AC3E}">
        <p14:creationId xmlns:p14="http://schemas.microsoft.com/office/powerpoint/2010/main" val="29920724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a:t>
            </a:r>
            <a:r>
              <a:rPr lang="en-US" baseline="0" dirty="0"/>
              <a:t> start with a motivational example problem.</a:t>
            </a:r>
          </a:p>
          <a:p>
            <a:r>
              <a:rPr lang="en-US" dirty="0" smtClean="0"/>
              <a:t>To some</a:t>
            </a:r>
            <a:r>
              <a:rPr lang="en-US" baseline="0" dirty="0" smtClean="0"/>
              <a:t> extent, the way to fix or avoid this problem is to do all the things we are talking about today.</a:t>
            </a:r>
          </a:p>
          <a:p>
            <a:r>
              <a:rPr lang="en-US" baseline="0" dirty="0" smtClean="0"/>
              <a:t>But one big thing you must do is to only solve problems once, and to do so in a way that keeps your products and processes as simple as possible.  That can be done with a structured problem solving technique that is relatively easy to understand and use but very powerful.</a:t>
            </a:r>
          </a:p>
          <a:p>
            <a:endParaRPr lang="en-US" dirty="0"/>
          </a:p>
        </p:txBody>
      </p:sp>
      <p:sp>
        <p:nvSpPr>
          <p:cNvPr id="4" name="Slide Number Placeholder 3"/>
          <p:cNvSpPr>
            <a:spLocks noGrp="1"/>
          </p:cNvSpPr>
          <p:nvPr>
            <p:ph type="sldNum" sz="quarter" idx="10"/>
          </p:nvPr>
        </p:nvSpPr>
        <p:spPr/>
        <p:txBody>
          <a:bodyPr/>
          <a:lstStyle/>
          <a:p>
            <a:fld id="{2159BAE5-46DE-E047-AFDD-B00166002A63}" type="slidenum">
              <a:rPr lang="en-US" smtClean="0"/>
              <a:t>80</a:t>
            </a:fld>
            <a:endParaRPr lang="en-US"/>
          </a:p>
        </p:txBody>
      </p:sp>
    </p:spTree>
    <p:extLst>
      <p:ext uri="{BB962C8B-B14F-4D97-AF65-F5344CB8AC3E}">
        <p14:creationId xmlns:p14="http://schemas.microsoft.com/office/powerpoint/2010/main" val="1051311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baseline="0" dirty="0"/>
              <a:t>The process we used we called RCCA – Root Cause and Corrective Action.  I want to be clear that it is not specific to engineering or technical problems.  It can be applied to just about anything, including issues you might encounter at home!  We didn’t invent RCCA but did simplify and customize it in order to make it as efficient as possible for technical problem solvers, with minimum jargon and maximum impact</a:t>
            </a:r>
            <a:r>
              <a:rPr lang="en-US" baseline="0" dirty="0" smtClean="0"/>
              <a:t>.  The 7 slides I am about to show you can act as a template you can use to implement this </a:t>
            </a:r>
            <a:r>
              <a:rPr lang="en-US" baseline="0" smtClean="0"/>
              <a:t>process yourself.</a:t>
            </a:r>
            <a:endParaRPr lang="en-US" dirty="0"/>
          </a:p>
          <a:p>
            <a:endParaRPr lang="en-US" dirty="0"/>
          </a:p>
        </p:txBody>
      </p:sp>
      <p:sp>
        <p:nvSpPr>
          <p:cNvPr id="4" name="Slide Number Placeholder 3"/>
          <p:cNvSpPr>
            <a:spLocks noGrp="1"/>
          </p:cNvSpPr>
          <p:nvPr>
            <p:ph type="sldNum" sz="quarter" idx="10"/>
          </p:nvPr>
        </p:nvSpPr>
        <p:spPr/>
        <p:txBody>
          <a:bodyPr/>
          <a:lstStyle/>
          <a:p>
            <a:fld id="{2159BAE5-46DE-E047-AFDD-B00166002A63}" type="slidenum">
              <a:rPr lang="en-US" smtClean="0"/>
              <a:t>81</a:t>
            </a:fld>
            <a:endParaRPr lang="en-US"/>
          </a:p>
        </p:txBody>
      </p:sp>
    </p:spTree>
    <p:extLst>
      <p:ext uri="{BB962C8B-B14F-4D97-AF65-F5344CB8AC3E}">
        <p14:creationId xmlns:p14="http://schemas.microsoft.com/office/powerpoint/2010/main" val="1090765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RCCA # because all RCCA’s tracked somewhere—spreadsheet, database, </a:t>
            </a:r>
            <a:r>
              <a:rPr lang="en-US" dirty="0" err="1"/>
              <a:t>Sharepoint</a:t>
            </a:r>
            <a:r>
              <a:rPr lang="en-US" dirty="0"/>
              <a:t>, etc. to ensure they are driven to closure and for future reference.  This is a form of traceability.</a:t>
            </a:r>
          </a:p>
          <a:p>
            <a:endParaRPr lang="en-US" dirty="0"/>
          </a:p>
          <a:p>
            <a:pPr marL="174708" indent="-174708" defTabSz="465887">
              <a:buFont typeface="Arial" panose="020B0604020202020204" pitchFamily="34" charset="0"/>
              <a:buChar char="•"/>
              <a:defRPr/>
            </a:pPr>
            <a:r>
              <a:rPr lang="en-US" dirty="0"/>
              <a:t>Owner is key for accountability.</a:t>
            </a:r>
          </a:p>
          <a:p>
            <a:pPr marL="174708" indent="-174708" defTabSz="465887">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fld id="{F76706F3-385C-4484-A20C-3B0F3C9AD1A0}" type="slidenum">
              <a:rPr lang="en-US" smtClean="0"/>
              <a:t>82</a:t>
            </a:fld>
            <a:endParaRPr lang="en-US"/>
          </a:p>
        </p:txBody>
      </p:sp>
    </p:spTree>
    <p:extLst>
      <p:ext uri="{BB962C8B-B14F-4D97-AF65-F5344CB8AC3E}">
        <p14:creationId xmlns:p14="http://schemas.microsoft.com/office/powerpoint/2010/main" val="3591768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Problem</a:t>
            </a:r>
            <a:r>
              <a:rPr lang="en-US" baseline="0" dirty="0"/>
              <a:t> Statement is key.  Easy to go wrong here.  Don’t express problem in terms of the solution.  Problem is NOT “we need to….”</a:t>
            </a:r>
          </a:p>
          <a:p>
            <a:pPr marL="174708" indent="-174708">
              <a:buFont typeface="Arial" panose="020B0604020202020204" pitchFamily="34" charset="0"/>
              <a:buChar char="•"/>
            </a:pPr>
            <a:r>
              <a:rPr lang="en-US" baseline="0" dirty="0"/>
              <a:t>The question makes the problem easier for people to relate to, and keeps them focused and motivated.</a:t>
            </a:r>
          </a:p>
          <a:p>
            <a:pPr marL="174708" indent="-174708" defTabSz="931774">
              <a:buFont typeface="Arial" panose="020B0604020202020204" pitchFamily="34" charset="0"/>
              <a:buChar char="•"/>
              <a:defRPr/>
            </a:pPr>
            <a:r>
              <a:rPr lang="en-US" baseline="0" dirty="0"/>
              <a:t>With Current Status, this slide serves as a 1 page summary of the issue; evolves with time.  An executive, or a new team member, should be able to look at this slide and get oriented to the project in &lt;10 seconds.</a:t>
            </a:r>
          </a:p>
          <a:p>
            <a:pPr marL="174708" indent="-174708" defTabSz="931774">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fld id="{F76706F3-385C-4484-A20C-3B0F3C9AD1A0}" type="slidenum">
              <a:rPr lang="en-US" smtClean="0"/>
              <a:t>83</a:t>
            </a:fld>
            <a:endParaRPr lang="en-US"/>
          </a:p>
        </p:txBody>
      </p:sp>
    </p:spTree>
    <p:extLst>
      <p:ext uri="{BB962C8B-B14F-4D97-AF65-F5344CB8AC3E}">
        <p14:creationId xmlns:p14="http://schemas.microsoft.com/office/powerpoint/2010/main" val="686632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Containment is a </a:t>
            </a:r>
            <a:r>
              <a:rPr lang="en-US" dirty="0" smtClean="0"/>
              <a:t>Band-Aid, put</a:t>
            </a:r>
            <a:r>
              <a:rPr lang="en-US" baseline="0" dirty="0" smtClean="0"/>
              <a:t> in place to manage the problem in the short term</a:t>
            </a:r>
            <a:r>
              <a:rPr lang="en-US" dirty="0" smtClean="0"/>
              <a:t>.</a:t>
            </a:r>
            <a:r>
              <a:rPr lang="en-US" baseline="0" dirty="0" smtClean="0"/>
              <a:t>  </a:t>
            </a:r>
            <a:r>
              <a:rPr lang="en-US" baseline="0" dirty="0"/>
              <a:t>Organizations tend to put in place a containment and then forget about the problem, which doesn’t really SOLVE anything.  There are also big risks of causing new issues with the containment, and/or having the containment eventually fail.</a:t>
            </a:r>
          </a:p>
          <a:p>
            <a:pPr marL="174708" indent="-174708">
              <a:buFont typeface="Arial" panose="020B0604020202020204" pitchFamily="34" charset="0"/>
              <a:buChar char="•"/>
            </a:pPr>
            <a:r>
              <a:rPr lang="en-US" baseline="0" dirty="0"/>
              <a:t>Questions on this slide help mitigate risk, while emphasizing the temporary nature of the Containment.</a:t>
            </a:r>
          </a:p>
          <a:p>
            <a:pPr marL="174708" indent="-174708">
              <a:buFont typeface="Arial" panose="020B0604020202020204" pitchFamily="34" charset="0"/>
              <a:buChar char="•"/>
            </a:pPr>
            <a:r>
              <a:rPr lang="en-US" baseline="0" dirty="0"/>
              <a:t>Narrative format of the questions helps step the team through the process, together.</a:t>
            </a:r>
          </a:p>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76706F3-385C-4484-A20C-3B0F3C9AD1A0}" type="slidenum">
              <a:rPr lang="en-US" smtClean="0"/>
              <a:t>84</a:t>
            </a:fld>
            <a:endParaRPr lang="en-US"/>
          </a:p>
        </p:txBody>
      </p:sp>
    </p:spTree>
    <p:extLst>
      <p:ext uri="{BB962C8B-B14F-4D97-AF65-F5344CB8AC3E}">
        <p14:creationId xmlns:p14="http://schemas.microsoft.com/office/powerpoint/2010/main" val="9338899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is the core</a:t>
            </a:r>
            <a:r>
              <a:rPr lang="en-US" baseline="0" dirty="0"/>
              <a:t> of the process, and where most of the work will be done.  Can and should use tools such as Pareto Charts, Fishbone Diagram, 5 Why’s, etc. to find root cause. Need to address the root cause in order to systematically fix the problem and prevent recurrence. (Hint: root cause is almost never “operator error” or similar blame that can be placed on a person.  Instead look at procedures, policies, practices, equipment, training, and the like which can be changed to SYSTEMATICALLY address the problem.)</a:t>
            </a:r>
          </a:p>
          <a:p>
            <a:pPr marL="640594" lvl="1" indent="-174708">
              <a:buFont typeface="Arial" panose="020B0604020202020204" pitchFamily="34" charset="0"/>
              <a:buChar char="•"/>
            </a:pPr>
            <a:r>
              <a:rPr lang="en-US" baseline="0" dirty="0"/>
              <a:t>Cannot overstate the importance of looking for SYSTEM causes rather than people to blame—without this forward looking approach, you will breed a dysfunctional CYA culture, and will never have an honest and objective RCCA investigation.  Everyone will be too busy trying to avoid blame.</a:t>
            </a:r>
          </a:p>
          <a:p>
            <a:pPr marL="174708" indent="-174708">
              <a:buFont typeface="Arial" panose="020B0604020202020204" pitchFamily="34" charset="0"/>
              <a:buChar char="•"/>
            </a:pPr>
            <a:r>
              <a:rPr lang="en-US" baseline="0" dirty="0"/>
              <a:t>This step is the easiest to mess up—people are in a rush, the root cause may seem obvious…but if you get it wrong, you will pay for it later.  So the second question is a pre-emptive challenge, reminds the team that there will be a critical public review of their work.  They need to be data-driven, and truly demonstrate that they’ve found the root cause.</a:t>
            </a:r>
          </a:p>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76706F3-385C-4484-A20C-3B0F3C9AD1A0}" type="slidenum">
              <a:rPr lang="en-US" smtClean="0"/>
              <a:t>85</a:t>
            </a:fld>
            <a:endParaRPr lang="en-US"/>
          </a:p>
        </p:txBody>
      </p:sp>
    </p:spTree>
    <p:extLst>
      <p:ext uri="{BB962C8B-B14F-4D97-AF65-F5344CB8AC3E}">
        <p14:creationId xmlns:p14="http://schemas.microsoft.com/office/powerpoint/2010/main" val="2013270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Corrective action methodically</a:t>
            </a:r>
            <a:r>
              <a:rPr lang="en-US" baseline="0" dirty="0"/>
              <a:t> and systematically addressed the root cause. R C </a:t>
            </a:r>
            <a:r>
              <a:rPr lang="en-US" baseline="0" dirty="0" err="1"/>
              <a:t>C</a:t>
            </a:r>
            <a:r>
              <a:rPr lang="en-US" baseline="0" dirty="0"/>
              <a:t> A</a:t>
            </a:r>
            <a:endParaRPr lang="en-US" dirty="0"/>
          </a:p>
          <a:p>
            <a:pPr marL="174708" indent="-174708" defTabSz="931774">
              <a:buFont typeface="Arial" panose="020B0604020202020204" pitchFamily="34" charset="0"/>
              <a:buChar char="•"/>
              <a:defRPr/>
            </a:pPr>
            <a:r>
              <a:rPr lang="en-US" dirty="0"/>
              <a:t>Second question </a:t>
            </a:r>
            <a:r>
              <a:rPr lang="en-US" dirty="0">
                <a:sym typeface="Wingdings" panose="05000000000000000000" pitchFamily="2" charset="2"/>
              </a:rPr>
              <a:t> gets to what is sometimes called the Preventative Action.</a:t>
            </a:r>
            <a:r>
              <a:rPr lang="en-US" baseline="0" dirty="0">
                <a:sym typeface="Wingdings" panose="05000000000000000000" pitchFamily="2" charset="2"/>
              </a:rPr>
              <a:t>  What can we do </a:t>
            </a:r>
            <a:r>
              <a:rPr lang="en-US" dirty="0">
                <a:sym typeface="Wingdings" panose="05000000000000000000" pitchFamily="2" charset="2"/>
              </a:rPr>
              <a:t>proactively</a:t>
            </a:r>
            <a:r>
              <a:rPr lang="en-US" baseline="0" dirty="0">
                <a:sym typeface="Wingdings" panose="05000000000000000000" pitchFamily="2" charset="2"/>
              </a:rPr>
              <a:t> to avoid a repeat?  Net result is that every RCCA completed makes the organization stronger, more capable, more robust.  It’s a mechanism of continuous improvement for the organization.</a:t>
            </a:r>
            <a:endParaRPr lang="en-US" dirty="0"/>
          </a:p>
          <a:p>
            <a:pPr defTabSz="931774">
              <a:defRPr/>
            </a:pPr>
            <a:endParaRPr lang="en-US" dirty="0"/>
          </a:p>
        </p:txBody>
      </p:sp>
      <p:sp>
        <p:nvSpPr>
          <p:cNvPr id="4" name="Slide Number Placeholder 3"/>
          <p:cNvSpPr>
            <a:spLocks noGrp="1"/>
          </p:cNvSpPr>
          <p:nvPr>
            <p:ph type="sldNum" sz="quarter" idx="10"/>
          </p:nvPr>
        </p:nvSpPr>
        <p:spPr/>
        <p:txBody>
          <a:bodyPr/>
          <a:lstStyle/>
          <a:p>
            <a:fld id="{F76706F3-385C-4484-A20C-3B0F3C9AD1A0}" type="slidenum">
              <a:rPr lang="en-US" smtClean="0"/>
              <a:t>86</a:t>
            </a:fld>
            <a:endParaRPr lang="en-US"/>
          </a:p>
        </p:txBody>
      </p:sp>
    </p:spTree>
    <p:extLst>
      <p:ext uri="{BB962C8B-B14F-4D97-AF65-F5344CB8AC3E}">
        <p14:creationId xmlns:p14="http://schemas.microsoft.com/office/powerpoint/2010/main" val="18690933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action list is likely to be a subset of a larger list kept in Excel format.</a:t>
            </a:r>
          </a:p>
          <a:p>
            <a:pPr marL="174708" indent="-174708">
              <a:buFont typeface="Arial" panose="020B0604020202020204" pitchFamily="34" charset="0"/>
              <a:buChar char="•"/>
            </a:pPr>
            <a:r>
              <a:rPr lang="en-US" dirty="0"/>
              <a:t>If you have a way to reliably</a:t>
            </a:r>
            <a:r>
              <a:rPr lang="en-US" baseline="0" dirty="0"/>
              <a:t> track and close action items, you can close the RCCA as soon as you have identified all necessary actions.  If not, leave the RCCA open until all related actions are closed.</a:t>
            </a:r>
            <a:endParaRPr lang="en-US" dirty="0"/>
          </a:p>
        </p:txBody>
      </p:sp>
      <p:sp>
        <p:nvSpPr>
          <p:cNvPr id="4" name="Slide Number Placeholder 3"/>
          <p:cNvSpPr>
            <a:spLocks noGrp="1"/>
          </p:cNvSpPr>
          <p:nvPr>
            <p:ph type="sldNum" sz="quarter" idx="10"/>
          </p:nvPr>
        </p:nvSpPr>
        <p:spPr/>
        <p:txBody>
          <a:bodyPr/>
          <a:lstStyle/>
          <a:p>
            <a:fld id="{F76706F3-385C-4484-A20C-3B0F3C9AD1A0}" type="slidenum">
              <a:rPr lang="en-US" smtClean="0"/>
              <a:t>87</a:t>
            </a:fld>
            <a:endParaRPr lang="en-US"/>
          </a:p>
        </p:txBody>
      </p:sp>
    </p:spTree>
    <p:extLst>
      <p:ext uri="{BB962C8B-B14F-4D97-AF65-F5344CB8AC3E}">
        <p14:creationId xmlns:p14="http://schemas.microsoft.com/office/powerpoint/2010/main" val="6768887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Each company will want</a:t>
            </a:r>
            <a:r>
              <a:rPr lang="en-US" baseline="0" dirty="0"/>
              <a:t> to customize the signoff list, which should be as short as is prudent—recommend 3 to 5 key people</a:t>
            </a:r>
            <a:r>
              <a:rPr lang="en-US" dirty="0"/>
              <a:t>.  After completion, the RCCA PPT should be archived, along with the associated data and other project</a:t>
            </a:r>
            <a:r>
              <a:rPr lang="en-US" baseline="0" dirty="0"/>
              <a:t> files, for future reference</a:t>
            </a:r>
            <a:r>
              <a:rPr lang="en-US" baseline="0" dirty="0" smtClean="0"/>
              <a:t>.</a:t>
            </a:r>
            <a:endParaRPr lang="en-US" baseline="0" dirty="0"/>
          </a:p>
        </p:txBody>
      </p:sp>
      <p:sp>
        <p:nvSpPr>
          <p:cNvPr id="4" name="Slide Number Placeholder 3"/>
          <p:cNvSpPr>
            <a:spLocks noGrp="1"/>
          </p:cNvSpPr>
          <p:nvPr>
            <p:ph type="sldNum" sz="quarter" idx="10"/>
          </p:nvPr>
        </p:nvSpPr>
        <p:spPr/>
        <p:txBody>
          <a:bodyPr/>
          <a:lstStyle/>
          <a:p>
            <a:fld id="{F76706F3-385C-4484-A20C-3B0F3C9AD1A0}" type="slidenum">
              <a:rPr lang="en-US" smtClean="0"/>
              <a:t>88</a:t>
            </a:fld>
            <a:endParaRPr lang="en-US"/>
          </a:p>
        </p:txBody>
      </p:sp>
    </p:spTree>
    <p:extLst>
      <p:ext uri="{BB962C8B-B14F-4D97-AF65-F5344CB8AC3E}">
        <p14:creationId xmlns:p14="http://schemas.microsoft.com/office/powerpoint/2010/main" val="42654761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59BAE5-46DE-E047-AFDD-B00166002A63}" type="slidenum">
              <a:rPr lang="en-US" smtClean="0"/>
              <a:t>89</a:t>
            </a:fld>
            <a:endParaRPr lang="en-US"/>
          </a:p>
        </p:txBody>
      </p:sp>
    </p:spTree>
    <p:extLst>
      <p:ext uri="{BB962C8B-B14F-4D97-AF65-F5344CB8AC3E}">
        <p14:creationId xmlns:p14="http://schemas.microsoft.com/office/powerpoint/2010/main" val="1175609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 </a:t>
            </a:r>
            <a:r>
              <a:rPr lang="en-US" baseline="0" dirty="0" smtClean="0"/>
              <a:t>Benefits of following this sort of formalized process is not only more efficient and effective problem solving, but building a culture where people think about problems the right way.  Eventually they will instinctively run through the RCCA process even for minor problems that they can solve themselves without opening a formal RCCA.</a:t>
            </a:r>
            <a:endParaRPr lang="en-US" dirty="0" smtClean="0"/>
          </a:p>
          <a:p>
            <a:endParaRPr lang="en-US" dirty="0" smtClean="0"/>
          </a:p>
          <a:p>
            <a:r>
              <a:rPr lang="en-US" dirty="0" smtClean="0"/>
              <a:t>* You </a:t>
            </a:r>
            <a:r>
              <a:rPr lang="en-US" dirty="0"/>
              <a:t>want your company to become</a:t>
            </a:r>
            <a:r>
              <a:rPr lang="en-US" baseline="0" dirty="0"/>
              <a:t> more capable and more effective over time, with fewer problems, rather than progressively more chaotic and difficult to manage.</a:t>
            </a:r>
            <a:endParaRPr lang="en-US" dirty="0"/>
          </a:p>
        </p:txBody>
      </p:sp>
      <p:sp>
        <p:nvSpPr>
          <p:cNvPr id="4" name="Slide Number Placeholder 3"/>
          <p:cNvSpPr>
            <a:spLocks noGrp="1"/>
          </p:cNvSpPr>
          <p:nvPr>
            <p:ph type="sldNum" sz="quarter" idx="10"/>
          </p:nvPr>
        </p:nvSpPr>
        <p:spPr/>
        <p:txBody>
          <a:bodyPr/>
          <a:lstStyle/>
          <a:p>
            <a:fld id="{2159BAE5-46DE-E047-AFDD-B00166002A63}" type="slidenum">
              <a:rPr lang="en-US" smtClean="0"/>
              <a:t>90</a:t>
            </a:fld>
            <a:endParaRPr lang="en-US"/>
          </a:p>
        </p:txBody>
      </p:sp>
    </p:spTree>
    <p:extLst>
      <p:ext uri="{BB962C8B-B14F-4D97-AF65-F5344CB8AC3E}">
        <p14:creationId xmlns:p14="http://schemas.microsoft.com/office/powerpoint/2010/main" val="37202297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answer to one or more of these problem is YES, then the</a:t>
            </a:r>
            <a:r>
              <a:rPr lang="en-US" baseline="0" dirty="0"/>
              <a:t> RCCA process is likely to be helpful at your company.</a:t>
            </a:r>
            <a:endParaRPr lang="en-US" dirty="0"/>
          </a:p>
        </p:txBody>
      </p:sp>
      <p:sp>
        <p:nvSpPr>
          <p:cNvPr id="4" name="Slide Number Placeholder 3"/>
          <p:cNvSpPr>
            <a:spLocks noGrp="1"/>
          </p:cNvSpPr>
          <p:nvPr>
            <p:ph type="sldNum" sz="quarter" idx="10"/>
          </p:nvPr>
        </p:nvSpPr>
        <p:spPr/>
        <p:txBody>
          <a:bodyPr/>
          <a:lstStyle/>
          <a:p>
            <a:fld id="{2159BAE5-46DE-E047-AFDD-B00166002A63}" type="slidenum">
              <a:rPr lang="en-US" smtClean="0"/>
              <a:t>91</a:t>
            </a:fld>
            <a:endParaRPr lang="en-US"/>
          </a:p>
        </p:txBody>
      </p:sp>
    </p:spTree>
    <p:extLst>
      <p:ext uri="{BB962C8B-B14F-4D97-AF65-F5344CB8AC3E}">
        <p14:creationId xmlns:p14="http://schemas.microsoft.com/office/powerpoint/2010/main" val="24969368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104</a:t>
            </a:fld>
            <a:endParaRPr lang="en-US"/>
          </a:p>
        </p:txBody>
      </p:sp>
    </p:spTree>
    <p:extLst>
      <p:ext uri="{BB962C8B-B14F-4D97-AF65-F5344CB8AC3E}">
        <p14:creationId xmlns:p14="http://schemas.microsoft.com/office/powerpoint/2010/main" val="848215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pPr algn="r"/>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18288"/>
            <a:ext cx="2895600" cy="329184"/>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pPr algn="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18288"/>
            <a:ext cx="2895600" cy="329184"/>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pPr algn="r"/>
            <a:endParaRPr lang="en-US" dirty="0"/>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CA006D1B-7FBE-4E64-849C-1C0504C1F7F2}"/>
              </a:ext>
            </a:extLst>
          </p:cNvPr>
          <p:cNvSpPr txBox="1">
            <a:spLocks/>
          </p:cNvSpPr>
          <p:nvPr userDrawn="1"/>
        </p:nvSpPr>
        <p:spPr>
          <a:xfrm>
            <a:off x="8692551" y="6556075"/>
            <a:ext cx="402566" cy="301925"/>
          </a:xfrm>
          <a:prstGeom prst="rect">
            <a:avLst/>
          </a:prstGeom>
        </p:spPr>
        <p:txBody>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FEC368-1D7A-4F81-ABF6-AE0E36BAF64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18288"/>
            <a:ext cx="2895600" cy="329184"/>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pPr algn="r"/>
            <a:endParaRPr lang="en-US" dirty="0"/>
          </a:p>
        </p:txBody>
      </p:sp>
      <p:sp>
        <p:nvSpPr>
          <p:cNvPr id="9" name="Slide Number Placeholder 5">
            <a:extLst>
              <a:ext uri="{FF2B5EF4-FFF2-40B4-BE49-F238E27FC236}">
                <a16:creationId xmlns:a16="http://schemas.microsoft.com/office/drawing/2014/main" id="{357E73E8-C94F-43AD-86A5-9F61B1F57D3E}"/>
              </a:ext>
            </a:extLst>
          </p:cNvPr>
          <p:cNvSpPr txBox="1">
            <a:spLocks/>
          </p:cNvSpPr>
          <p:nvPr userDrawn="1"/>
        </p:nvSpPr>
        <p:spPr>
          <a:xfrm>
            <a:off x="8692551" y="6556075"/>
            <a:ext cx="402566" cy="301925"/>
          </a:xfrm>
          <a:prstGeom prst="rect">
            <a:avLst/>
          </a:prstGeom>
        </p:spPr>
        <p:txBody>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457200" y="18288"/>
            <a:ext cx="2895600" cy="329184"/>
          </a:xfrm>
          <a:prstGeom prst="rect">
            <a:avLst/>
          </a:prstGeom>
        </p:spPr>
        <p:txBody>
          <a:bodyPr/>
          <a:lstStyle/>
          <a:p>
            <a:endParaRPr lang="en-US"/>
          </a:p>
        </p:txBody>
      </p:sp>
      <p:sp>
        <p:nvSpPr>
          <p:cNvPr id="8" name="Footer Placeholder 7"/>
          <p:cNvSpPr>
            <a:spLocks noGrp="1"/>
          </p:cNvSpPr>
          <p:nvPr>
            <p:ph type="ftr" sz="quarter" idx="11"/>
          </p:nvPr>
        </p:nvSpPr>
        <p:spPr/>
        <p:txBody>
          <a:bodyPr/>
          <a:lstStyle/>
          <a:p>
            <a:pPr algn="r"/>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Slide Number Placeholder 5">
            <a:extLst>
              <a:ext uri="{FF2B5EF4-FFF2-40B4-BE49-F238E27FC236}">
                <a16:creationId xmlns:a16="http://schemas.microsoft.com/office/drawing/2014/main" id="{A8899022-FF4B-4509-B2A3-B0B53FC64D10}"/>
              </a:ext>
            </a:extLst>
          </p:cNvPr>
          <p:cNvSpPr>
            <a:spLocks noGrp="1"/>
          </p:cNvSpPr>
          <p:nvPr>
            <p:ph type="sldNum" sz="quarter" idx="12"/>
          </p:nvPr>
        </p:nvSpPr>
        <p:spPr>
          <a:xfrm>
            <a:off x="8447314" y="6556075"/>
            <a:ext cx="647803" cy="301925"/>
          </a:xfrm>
          <a:prstGeom prst="rect">
            <a:avLst/>
          </a:prstGeom>
        </p:spPr>
        <p:txBody>
          <a:bodyPr/>
          <a:lstStyle>
            <a:lvl1pPr>
              <a:defRPr sz="1400"/>
            </a:lvl1pPr>
          </a:lstStyle>
          <a:p>
            <a:fld id="{0CFEC368-1D7A-4F81-ABF6-AE0E36BAF64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18288"/>
            <a:ext cx="2895600" cy="329184"/>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pPr algn="r"/>
            <a:endParaRPr lang="en-US" dirty="0"/>
          </a:p>
        </p:txBody>
      </p:sp>
      <p:sp>
        <p:nvSpPr>
          <p:cNvPr id="7" name="Slide Number Placeholder 5">
            <a:extLst>
              <a:ext uri="{FF2B5EF4-FFF2-40B4-BE49-F238E27FC236}">
                <a16:creationId xmlns:a16="http://schemas.microsoft.com/office/drawing/2014/main" id="{5EE23F39-038F-4189-A403-A519C961ADC6}"/>
              </a:ext>
            </a:extLst>
          </p:cNvPr>
          <p:cNvSpPr txBox="1">
            <a:spLocks/>
          </p:cNvSpPr>
          <p:nvPr userDrawn="1"/>
        </p:nvSpPr>
        <p:spPr>
          <a:xfrm>
            <a:off x="8692551" y="6556075"/>
            <a:ext cx="402566" cy="301925"/>
          </a:xfrm>
          <a:prstGeom prst="rect">
            <a:avLst/>
          </a:prstGeom>
        </p:spPr>
        <p:txBody>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FEC368-1D7A-4F81-ABF6-AE0E36BAF64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18288"/>
            <a:ext cx="2895600" cy="329184"/>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pPr algn="r"/>
            <a:endParaRPr lang="en-US" dirty="0"/>
          </a:p>
        </p:txBody>
      </p:sp>
      <p:sp>
        <p:nvSpPr>
          <p:cNvPr id="6" name="Slide Number Placeholder 5">
            <a:extLst>
              <a:ext uri="{FF2B5EF4-FFF2-40B4-BE49-F238E27FC236}">
                <a16:creationId xmlns:a16="http://schemas.microsoft.com/office/drawing/2014/main" id="{FA1C74C3-D0F5-4DCB-9E89-93B704407BBF}"/>
              </a:ext>
            </a:extLst>
          </p:cNvPr>
          <p:cNvSpPr txBox="1">
            <a:spLocks/>
          </p:cNvSpPr>
          <p:nvPr userDrawn="1"/>
        </p:nvSpPr>
        <p:spPr>
          <a:xfrm>
            <a:off x="8692551" y="6556075"/>
            <a:ext cx="402566" cy="301925"/>
          </a:xfrm>
          <a:prstGeom prst="rect">
            <a:avLst/>
          </a:prstGeom>
        </p:spPr>
        <p:txBody>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18288"/>
            <a:ext cx="2895600" cy="329184"/>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pPr algn="r"/>
            <a:endParaRPr lang="en-US"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lide Number Placeholder 5">
            <a:extLst>
              <a:ext uri="{FF2B5EF4-FFF2-40B4-BE49-F238E27FC236}">
                <a16:creationId xmlns:a16="http://schemas.microsoft.com/office/drawing/2014/main" id="{97FF9991-B267-4970-BC5E-936196368EDF}"/>
              </a:ext>
            </a:extLst>
          </p:cNvPr>
          <p:cNvSpPr txBox="1">
            <a:spLocks/>
          </p:cNvSpPr>
          <p:nvPr userDrawn="1"/>
        </p:nvSpPr>
        <p:spPr>
          <a:xfrm>
            <a:off x="8692551" y="6556075"/>
            <a:ext cx="402566" cy="301925"/>
          </a:xfrm>
          <a:prstGeom prst="rect">
            <a:avLst/>
          </a:prstGeom>
        </p:spPr>
        <p:txBody>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FEC368-1D7A-4F81-ABF6-AE0E36BAF64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18288"/>
            <a:ext cx="2895600" cy="329184"/>
          </a:xfrm>
          <a:prstGeom prst="rect">
            <a:avLst/>
          </a:prstGeom>
        </p:spPr>
        <p:txBody>
          <a:bodyPr/>
          <a:lstStyle/>
          <a:p>
            <a:endParaRPr lang="en-US" dirty="0"/>
          </a:p>
        </p:txBody>
      </p:sp>
      <p:sp>
        <p:nvSpPr>
          <p:cNvPr id="6" name="Footer Placeholder 5"/>
          <p:cNvSpPr>
            <a:spLocks noGrp="1"/>
          </p:cNvSpPr>
          <p:nvPr>
            <p:ph type="ftr" sz="quarter" idx="11"/>
          </p:nvPr>
        </p:nvSpPr>
        <p:spPr/>
        <p:txBody>
          <a:bodyPr/>
          <a:lstStyle/>
          <a:p>
            <a:pPr algn="r"/>
            <a:endParaRPr lang="en-US" dirty="0"/>
          </a:p>
        </p:txBody>
      </p:sp>
      <p:sp>
        <p:nvSpPr>
          <p:cNvPr id="9" name="Slide Number Placeholder 5">
            <a:extLst>
              <a:ext uri="{FF2B5EF4-FFF2-40B4-BE49-F238E27FC236}">
                <a16:creationId xmlns:a16="http://schemas.microsoft.com/office/drawing/2014/main" id="{F781ED11-B5DB-4C1C-9080-4403D3FD420F}"/>
              </a:ext>
            </a:extLst>
          </p:cNvPr>
          <p:cNvSpPr txBox="1">
            <a:spLocks/>
          </p:cNvSpPr>
          <p:nvPr userDrawn="1"/>
        </p:nvSpPr>
        <p:spPr>
          <a:xfrm>
            <a:off x="8692551" y="6556075"/>
            <a:ext cx="402566" cy="301925"/>
          </a:xfrm>
          <a:prstGeom prst="rect">
            <a:avLst/>
          </a:prstGeom>
        </p:spPr>
        <p:txBody>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18288"/>
            <a:ext cx="2895600" cy="329184"/>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pPr algn="r"/>
            <a:endParaRPr lang="en-US" dirty="0"/>
          </a:p>
        </p:txBody>
      </p:sp>
      <p:sp>
        <p:nvSpPr>
          <p:cNvPr id="8" name="Slide Number Placeholder 5">
            <a:extLst>
              <a:ext uri="{FF2B5EF4-FFF2-40B4-BE49-F238E27FC236}">
                <a16:creationId xmlns:a16="http://schemas.microsoft.com/office/drawing/2014/main" id="{2E3D9D46-6459-4ED5-8429-6EA365596CC6}"/>
              </a:ext>
            </a:extLst>
          </p:cNvPr>
          <p:cNvSpPr txBox="1">
            <a:spLocks/>
          </p:cNvSpPr>
          <p:nvPr userDrawn="1"/>
        </p:nvSpPr>
        <p:spPr>
          <a:xfrm>
            <a:off x="8692551" y="6556075"/>
            <a:ext cx="402566" cy="301925"/>
          </a:xfrm>
          <a:prstGeom prst="rect">
            <a:avLst/>
          </a:prstGeom>
        </p:spPr>
        <p:txBody>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18288"/>
            <a:ext cx="2895600" cy="329184"/>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a:xfrm>
            <a:off x="7620000" y="18288"/>
            <a:ext cx="1066800" cy="329184"/>
          </a:xfrm>
          <a:prstGeom prst="rect">
            <a:avLst/>
          </a:prstGeom>
        </p:spPr>
        <p:txBody>
          <a:bodyPr/>
          <a:lstStyle/>
          <a:p>
            <a:fld id="{0CFEC368-1D7A-4F81-ABF6-AE0E36BAF64C}" type="slidenum">
              <a:rPr lang="en-US" smtClean="0"/>
              <a:pPr/>
              <a:t>‹#›</a:t>
            </a:fld>
            <a:endParaRPr lang="en-US"/>
          </a:p>
        </p:txBody>
      </p:sp>
      <p:sp>
        <p:nvSpPr>
          <p:cNvPr id="7" name="Slide Number Placeholder 5">
            <a:extLst>
              <a:ext uri="{FF2B5EF4-FFF2-40B4-BE49-F238E27FC236}">
                <a16:creationId xmlns:a16="http://schemas.microsoft.com/office/drawing/2014/main" id="{DA5A096D-46FE-4B55-B21C-A64DBE88304E}"/>
              </a:ext>
            </a:extLst>
          </p:cNvPr>
          <p:cNvSpPr txBox="1">
            <a:spLocks/>
          </p:cNvSpPr>
          <p:nvPr userDrawn="1"/>
        </p:nvSpPr>
        <p:spPr>
          <a:xfrm>
            <a:off x="8692551" y="6556075"/>
            <a:ext cx="402566" cy="301925"/>
          </a:xfrm>
          <a:prstGeom prst="rect">
            <a:avLst/>
          </a:prstGeom>
        </p:spPr>
        <p:txBody>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56667-6CBF-478B-89E8-A63436910889}"/>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357888-F816-4E1D-B1CF-86A0E12C902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F0AC71-3D18-4D9F-B542-42002CC77993}"/>
              </a:ext>
            </a:extLst>
          </p:cNvPr>
          <p:cNvSpPr>
            <a:spLocks noGrp="1"/>
          </p:cNvSpPr>
          <p:nvPr>
            <p:ph type="dt" sz="half" idx="10"/>
          </p:nvPr>
        </p:nvSpPr>
        <p:spPr/>
        <p:txBody>
          <a:bodyPr/>
          <a:lstStyle/>
          <a:p>
            <a:fld id="{47A36500-E138-4FE6-9A7E-6660F1482AE7}" type="datetimeFigureOut">
              <a:rPr lang="en-US" smtClean="0"/>
              <a:t>2/19/2019</a:t>
            </a:fld>
            <a:endParaRPr lang="en-US"/>
          </a:p>
        </p:txBody>
      </p:sp>
      <p:sp>
        <p:nvSpPr>
          <p:cNvPr id="5" name="Footer Placeholder 4">
            <a:extLst>
              <a:ext uri="{FF2B5EF4-FFF2-40B4-BE49-F238E27FC236}">
                <a16:creationId xmlns:a16="http://schemas.microsoft.com/office/drawing/2014/main" id="{3E5E8501-FCCE-4FFB-BB62-9597A360E6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229F59-0908-44DE-BB21-E7840F209668}"/>
              </a:ext>
            </a:extLst>
          </p:cNvPr>
          <p:cNvSpPr>
            <a:spLocks noGrp="1"/>
          </p:cNvSpPr>
          <p:nvPr>
            <p:ph type="sldNum" sz="quarter" idx="12"/>
          </p:nvPr>
        </p:nvSpPr>
        <p:spPr/>
        <p:txBody>
          <a:bodyPr/>
          <a:lstStyle/>
          <a:p>
            <a:fld id="{71100D89-1E79-4613-9CA4-93F8722538E4}" type="slidenum">
              <a:rPr lang="en-US" smtClean="0"/>
              <a:t>‹#›</a:t>
            </a:fld>
            <a:endParaRPr lang="en-US"/>
          </a:p>
        </p:txBody>
      </p:sp>
    </p:spTree>
    <p:extLst>
      <p:ext uri="{BB962C8B-B14F-4D97-AF65-F5344CB8AC3E}">
        <p14:creationId xmlns:p14="http://schemas.microsoft.com/office/powerpoint/2010/main" val="9684934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32EF4-D65D-42A0-867B-D9AB570A49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417A2B-25A3-4FEC-A59F-B92A2BD8473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F07065-56AC-459E-900E-90FD3F047E95}"/>
              </a:ext>
            </a:extLst>
          </p:cNvPr>
          <p:cNvSpPr>
            <a:spLocks noGrp="1"/>
          </p:cNvSpPr>
          <p:nvPr>
            <p:ph type="dt" sz="half" idx="10"/>
          </p:nvPr>
        </p:nvSpPr>
        <p:spPr/>
        <p:txBody>
          <a:bodyPr/>
          <a:lstStyle/>
          <a:p>
            <a:fld id="{47A36500-E138-4FE6-9A7E-6660F1482AE7}" type="datetimeFigureOut">
              <a:rPr lang="en-US" smtClean="0"/>
              <a:t>2/19/2019</a:t>
            </a:fld>
            <a:endParaRPr lang="en-US"/>
          </a:p>
        </p:txBody>
      </p:sp>
      <p:sp>
        <p:nvSpPr>
          <p:cNvPr id="5" name="Footer Placeholder 4">
            <a:extLst>
              <a:ext uri="{FF2B5EF4-FFF2-40B4-BE49-F238E27FC236}">
                <a16:creationId xmlns:a16="http://schemas.microsoft.com/office/drawing/2014/main" id="{1F59169B-4664-4C19-A322-8175EE2255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E03D29-4B7F-4C90-B23F-89F7BEDD78D8}"/>
              </a:ext>
            </a:extLst>
          </p:cNvPr>
          <p:cNvSpPr>
            <a:spLocks noGrp="1"/>
          </p:cNvSpPr>
          <p:nvPr>
            <p:ph type="sldNum" sz="quarter" idx="12"/>
          </p:nvPr>
        </p:nvSpPr>
        <p:spPr/>
        <p:txBody>
          <a:bodyPr/>
          <a:lstStyle/>
          <a:p>
            <a:fld id="{71100D89-1E79-4613-9CA4-93F8722538E4}" type="slidenum">
              <a:rPr lang="en-US" smtClean="0"/>
              <a:t>‹#›</a:t>
            </a:fld>
            <a:endParaRPr lang="en-US"/>
          </a:p>
        </p:txBody>
      </p:sp>
    </p:spTree>
    <p:extLst>
      <p:ext uri="{BB962C8B-B14F-4D97-AF65-F5344CB8AC3E}">
        <p14:creationId xmlns:p14="http://schemas.microsoft.com/office/powerpoint/2010/main" val="2149457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025F8-28B6-4D5B-99DD-B707D3A677C6}"/>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1E735D-4CEA-4DE6-9CAB-29D88EE8DA54}"/>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C2FFD68-0BA9-4AB9-A50B-2519191B42FD}"/>
              </a:ext>
            </a:extLst>
          </p:cNvPr>
          <p:cNvSpPr>
            <a:spLocks noGrp="1"/>
          </p:cNvSpPr>
          <p:nvPr>
            <p:ph type="dt" sz="half" idx="10"/>
          </p:nvPr>
        </p:nvSpPr>
        <p:spPr/>
        <p:txBody>
          <a:bodyPr/>
          <a:lstStyle/>
          <a:p>
            <a:fld id="{47A36500-E138-4FE6-9A7E-6660F1482AE7}" type="datetimeFigureOut">
              <a:rPr lang="en-US" smtClean="0"/>
              <a:t>2/19/2019</a:t>
            </a:fld>
            <a:endParaRPr lang="en-US"/>
          </a:p>
        </p:txBody>
      </p:sp>
      <p:sp>
        <p:nvSpPr>
          <p:cNvPr id="5" name="Footer Placeholder 4">
            <a:extLst>
              <a:ext uri="{FF2B5EF4-FFF2-40B4-BE49-F238E27FC236}">
                <a16:creationId xmlns:a16="http://schemas.microsoft.com/office/drawing/2014/main" id="{A20F558D-C120-4AE5-9D36-523F677CED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7BE194-CEF1-42D8-B810-13BE3C84C4C0}"/>
              </a:ext>
            </a:extLst>
          </p:cNvPr>
          <p:cNvSpPr>
            <a:spLocks noGrp="1"/>
          </p:cNvSpPr>
          <p:nvPr>
            <p:ph type="sldNum" sz="quarter" idx="12"/>
          </p:nvPr>
        </p:nvSpPr>
        <p:spPr/>
        <p:txBody>
          <a:bodyPr/>
          <a:lstStyle/>
          <a:p>
            <a:fld id="{71100D89-1E79-4613-9CA4-93F8722538E4}" type="slidenum">
              <a:rPr lang="en-US" smtClean="0"/>
              <a:t>‹#›</a:t>
            </a:fld>
            <a:endParaRPr lang="en-US"/>
          </a:p>
        </p:txBody>
      </p:sp>
    </p:spTree>
    <p:extLst>
      <p:ext uri="{BB962C8B-B14F-4D97-AF65-F5344CB8AC3E}">
        <p14:creationId xmlns:p14="http://schemas.microsoft.com/office/powerpoint/2010/main" val="23237648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C6257-9529-4221-A973-1C39D3CC18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582C8D-0772-4E4D-A740-CBBB8AB9726A}"/>
              </a:ext>
            </a:extLst>
          </p:cNvPr>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1D3C7D-8C0B-4163-A8D9-5F730F9298AF}"/>
              </a:ext>
            </a:extLst>
          </p:cNvPr>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BDE6DD-6BCA-45ED-BD0C-2062A85965F3}"/>
              </a:ext>
            </a:extLst>
          </p:cNvPr>
          <p:cNvSpPr>
            <a:spLocks noGrp="1"/>
          </p:cNvSpPr>
          <p:nvPr>
            <p:ph type="dt" sz="half" idx="10"/>
          </p:nvPr>
        </p:nvSpPr>
        <p:spPr/>
        <p:txBody>
          <a:bodyPr/>
          <a:lstStyle/>
          <a:p>
            <a:fld id="{47A36500-E138-4FE6-9A7E-6660F1482AE7}" type="datetimeFigureOut">
              <a:rPr lang="en-US" smtClean="0"/>
              <a:t>2/19/2019</a:t>
            </a:fld>
            <a:endParaRPr lang="en-US"/>
          </a:p>
        </p:txBody>
      </p:sp>
      <p:sp>
        <p:nvSpPr>
          <p:cNvPr id="6" name="Footer Placeholder 5">
            <a:extLst>
              <a:ext uri="{FF2B5EF4-FFF2-40B4-BE49-F238E27FC236}">
                <a16:creationId xmlns:a16="http://schemas.microsoft.com/office/drawing/2014/main" id="{3AD8F976-2F90-4C41-8F5A-1E964BAA9B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CF478B-2219-47A1-A6B4-2D386D4F6082}"/>
              </a:ext>
            </a:extLst>
          </p:cNvPr>
          <p:cNvSpPr>
            <a:spLocks noGrp="1"/>
          </p:cNvSpPr>
          <p:nvPr>
            <p:ph type="sldNum" sz="quarter" idx="12"/>
          </p:nvPr>
        </p:nvSpPr>
        <p:spPr/>
        <p:txBody>
          <a:bodyPr/>
          <a:lstStyle/>
          <a:p>
            <a:fld id="{71100D89-1E79-4613-9CA4-93F8722538E4}" type="slidenum">
              <a:rPr lang="en-US" smtClean="0"/>
              <a:t>‹#›</a:t>
            </a:fld>
            <a:endParaRPr lang="en-US"/>
          </a:p>
        </p:txBody>
      </p:sp>
    </p:spTree>
    <p:extLst>
      <p:ext uri="{BB962C8B-B14F-4D97-AF65-F5344CB8AC3E}">
        <p14:creationId xmlns:p14="http://schemas.microsoft.com/office/powerpoint/2010/main" val="1815124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85994-9A7D-4E2E-8FB3-C48082ED2A54}"/>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B804DB-4A55-42AF-97C9-02795C0458B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C6697D7-3E78-4FBC-AD0A-E0EE19DEE7CE}"/>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C56EA6-3868-442D-840D-F16B42B44C7F}"/>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13CACF6-7A52-472B-8981-92361BBF5196}"/>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37C2354-C656-4D11-8DFC-D9324B00AB73}"/>
              </a:ext>
            </a:extLst>
          </p:cNvPr>
          <p:cNvSpPr>
            <a:spLocks noGrp="1"/>
          </p:cNvSpPr>
          <p:nvPr>
            <p:ph type="dt" sz="half" idx="10"/>
          </p:nvPr>
        </p:nvSpPr>
        <p:spPr/>
        <p:txBody>
          <a:bodyPr/>
          <a:lstStyle/>
          <a:p>
            <a:fld id="{47A36500-E138-4FE6-9A7E-6660F1482AE7}" type="datetimeFigureOut">
              <a:rPr lang="en-US" smtClean="0"/>
              <a:t>2/19/2019</a:t>
            </a:fld>
            <a:endParaRPr lang="en-US"/>
          </a:p>
        </p:txBody>
      </p:sp>
      <p:sp>
        <p:nvSpPr>
          <p:cNvPr id="8" name="Footer Placeholder 7">
            <a:extLst>
              <a:ext uri="{FF2B5EF4-FFF2-40B4-BE49-F238E27FC236}">
                <a16:creationId xmlns:a16="http://schemas.microsoft.com/office/drawing/2014/main" id="{9454F7F4-940D-476A-802A-77D58228E6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A4712CF-7381-43C2-927B-C97CA50E514F}"/>
              </a:ext>
            </a:extLst>
          </p:cNvPr>
          <p:cNvSpPr>
            <a:spLocks noGrp="1"/>
          </p:cNvSpPr>
          <p:nvPr>
            <p:ph type="sldNum" sz="quarter" idx="12"/>
          </p:nvPr>
        </p:nvSpPr>
        <p:spPr/>
        <p:txBody>
          <a:bodyPr/>
          <a:lstStyle/>
          <a:p>
            <a:fld id="{71100D89-1E79-4613-9CA4-93F8722538E4}" type="slidenum">
              <a:rPr lang="en-US" smtClean="0"/>
              <a:t>‹#›</a:t>
            </a:fld>
            <a:endParaRPr lang="en-US"/>
          </a:p>
        </p:txBody>
      </p:sp>
    </p:spTree>
    <p:extLst>
      <p:ext uri="{BB962C8B-B14F-4D97-AF65-F5344CB8AC3E}">
        <p14:creationId xmlns:p14="http://schemas.microsoft.com/office/powerpoint/2010/main" val="32440863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25C55-3D72-465C-BE91-43DC16AC77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7181B5-9F48-4695-96F9-3AD70BFED29C}"/>
              </a:ext>
            </a:extLst>
          </p:cNvPr>
          <p:cNvSpPr>
            <a:spLocks noGrp="1"/>
          </p:cNvSpPr>
          <p:nvPr>
            <p:ph type="dt" sz="half" idx="10"/>
          </p:nvPr>
        </p:nvSpPr>
        <p:spPr/>
        <p:txBody>
          <a:bodyPr/>
          <a:lstStyle/>
          <a:p>
            <a:fld id="{47A36500-E138-4FE6-9A7E-6660F1482AE7}" type="datetimeFigureOut">
              <a:rPr lang="en-US" smtClean="0"/>
              <a:t>2/19/2019</a:t>
            </a:fld>
            <a:endParaRPr lang="en-US"/>
          </a:p>
        </p:txBody>
      </p:sp>
      <p:sp>
        <p:nvSpPr>
          <p:cNvPr id="4" name="Footer Placeholder 3">
            <a:extLst>
              <a:ext uri="{FF2B5EF4-FFF2-40B4-BE49-F238E27FC236}">
                <a16:creationId xmlns:a16="http://schemas.microsoft.com/office/drawing/2014/main" id="{728CB092-40F0-4B64-92A7-4DB3F93059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0851381-D972-4EAA-AE9E-07874CD68334}"/>
              </a:ext>
            </a:extLst>
          </p:cNvPr>
          <p:cNvSpPr>
            <a:spLocks noGrp="1"/>
          </p:cNvSpPr>
          <p:nvPr>
            <p:ph type="sldNum" sz="quarter" idx="12"/>
          </p:nvPr>
        </p:nvSpPr>
        <p:spPr/>
        <p:txBody>
          <a:bodyPr/>
          <a:lstStyle/>
          <a:p>
            <a:fld id="{71100D89-1E79-4613-9CA4-93F8722538E4}" type="slidenum">
              <a:rPr lang="en-US" smtClean="0"/>
              <a:t>‹#›</a:t>
            </a:fld>
            <a:endParaRPr lang="en-US"/>
          </a:p>
        </p:txBody>
      </p:sp>
    </p:spTree>
    <p:extLst>
      <p:ext uri="{BB962C8B-B14F-4D97-AF65-F5344CB8AC3E}">
        <p14:creationId xmlns:p14="http://schemas.microsoft.com/office/powerpoint/2010/main" val="34486292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4B2788-CBB3-4E89-A4A7-F2B209459140}"/>
              </a:ext>
            </a:extLst>
          </p:cNvPr>
          <p:cNvSpPr>
            <a:spLocks noGrp="1"/>
          </p:cNvSpPr>
          <p:nvPr>
            <p:ph type="dt" sz="half" idx="10"/>
          </p:nvPr>
        </p:nvSpPr>
        <p:spPr/>
        <p:txBody>
          <a:bodyPr/>
          <a:lstStyle/>
          <a:p>
            <a:fld id="{47A36500-E138-4FE6-9A7E-6660F1482AE7}" type="datetimeFigureOut">
              <a:rPr lang="en-US" smtClean="0"/>
              <a:t>2/19/2019</a:t>
            </a:fld>
            <a:endParaRPr lang="en-US"/>
          </a:p>
        </p:txBody>
      </p:sp>
      <p:sp>
        <p:nvSpPr>
          <p:cNvPr id="3" name="Footer Placeholder 2">
            <a:extLst>
              <a:ext uri="{FF2B5EF4-FFF2-40B4-BE49-F238E27FC236}">
                <a16:creationId xmlns:a16="http://schemas.microsoft.com/office/drawing/2014/main" id="{E5347A5C-211B-4D25-BDD7-E1F64220E5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6F449DA-1835-440B-8D46-CA8CF38EF116}"/>
              </a:ext>
            </a:extLst>
          </p:cNvPr>
          <p:cNvSpPr>
            <a:spLocks noGrp="1"/>
          </p:cNvSpPr>
          <p:nvPr>
            <p:ph type="sldNum" sz="quarter" idx="12"/>
          </p:nvPr>
        </p:nvSpPr>
        <p:spPr/>
        <p:txBody>
          <a:bodyPr/>
          <a:lstStyle/>
          <a:p>
            <a:fld id="{71100D89-1E79-4613-9CA4-93F8722538E4}" type="slidenum">
              <a:rPr lang="en-US" smtClean="0"/>
              <a:t>‹#›</a:t>
            </a:fld>
            <a:endParaRPr lang="en-US"/>
          </a:p>
        </p:txBody>
      </p:sp>
    </p:spTree>
    <p:extLst>
      <p:ext uri="{BB962C8B-B14F-4D97-AF65-F5344CB8AC3E}">
        <p14:creationId xmlns:p14="http://schemas.microsoft.com/office/powerpoint/2010/main" val="15742884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DC398-8D8C-4F12-AC82-2F90DB7C005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4C8B7B-30BB-43EE-A122-21AC734F48F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0CC5D6-23F9-4C82-9DF8-A5919A475F0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CC9162B-F735-438A-BA38-1E03926D2808}"/>
              </a:ext>
            </a:extLst>
          </p:cNvPr>
          <p:cNvSpPr>
            <a:spLocks noGrp="1"/>
          </p:cNvSpPr>
          <p:nvPr>
            <p:ph type="dt" sz="half" idx="10"/>
          </p:nvPr>
        </p:nvSpPr>
        <p:spPr/>
        <p:txBody>
          <a:bodyPr/>
          <a:lstStyle/>
          <a:p>
            <a:fld id="{47A36500-E138-4FE6-9A7E-6660F1482AE7}" type="datetimeFigureOut">
              <a:rPr lang="en-US" smtClean="0"/>
              <a:t>2/19/2019</a:t>
            </a:fld>
            <a:endParaRPr lang="en-US"/>
          </a:p>
        </p:txBody>
      </p:sp>
      <p:sp>
        <p:nvSpPr>
          <p:cNvPr id="6" name="Footer Placeholder 5">
            <a:extLst>
              <a:ext uri="{FF2B5EF4-FFF2-40B4-BE49-F238E27FC236}">
                <a16:creationId xmlns:a16="http://schemas.microsoft.com/office/drawing/2014/main" id="{65F7B9A9-C995-4D84-9209-9A0D7F9BE3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059245-0828-4E03-80EE-A026B22A213C}"/>
              </a:ext>
            </a:extLst>
          </p:cNvPr>
          <p:cNvSpPr>
            <a:spLocks noGrp="1"/>
          </p:cNvSpPr>
          <p:nvPr>
            <p:ph type="sldNum" sz="quarter" idx="12"/>
          </p:nvPr>
        </p:nvSpPr>
        <p:spPr/>
        <p:txBody>
          <a:bodyPr/>
          <a:lstStyle/>
          <a:p>
            <a:fld id="{71100D89-1E79-4613-9CA4-93F8722538E4}" type="slidenum">
              <a:rPr lang="en-US" smtClean="0"/>
              <a:t>‹#›</a:t>
            </a:fld>
            <a:endParaRPr lang="en-US"/>
          </a:p>
        </p:txBody>
      </p:sp>
    </p:spTree>
    <p:extLst>
      <p:ext uri="{BB962C8B-B14F-4D97-AF65-F5344CB8AC3E}">
        <p14:creationId xmlns:p14="http://schemas.microsoft.com/office/powerpoint/2010/main" val="24902952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5EE68-521B-43AE-816D-F6B6475EFED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AE868C-12A5-41C5-89DF-9CEA915FA37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FF9956-C913-43C6-B2FD-F9ACBEA76C1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90D5013-CC20-4635-98BE-10FE1CB8C5C9}"/>
              </a:ext>
            </a:extLst>
          </p:cNvPr>
          <p:cNvSpPr>
            <a:spLocks noGrp="1"/>
          </p:cNvSpPr>
          <p:nvPr>
            <p:ph type="dt" sz="half" idx="10"/>
          </p:nvPr>
        </p:nvSpPr>
        <p:spPr/>
        <p:txBody>
          <a:bodyPr/>
          <a:lstStyle/>
          <a:p>
            <a:fld id="{47A36500-E138-4FE6-9A7E-6660F1482AE7}" type="datetimeFigureOut">
              <a:rPr lang="en-US" smtClean="0"/>
              <a:t>2/19/2019</a:t>
            </a:fld>
            <a:endParaRPr lang="en-US"/>
          </a:p>
        </p:txBody>
      </p:sp>
      <p:sp>
        <p:nvSpPr>
          <p:cNvPr id="6" name="Footer Placeholder 5">
            <a:extLst>
              <a:ext uri="{FF2B5EF4-FFF2-40B4-BE49-F238E27FC236}">
                <a16:creationId xmlns:a16="http://schemas.microsoft.com/office/drawing/2014/main" id="{4DCE8385-AD08-47E0-B3C9-03A5AE3158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6A90A7-7053-440D-BDE4-6AB65AB38BE4}"/>
              </a:ext>
            </a:extLst>
          </p:cNvPr>
          <p:cNvSpPr>
            <a:spLocks noGrp="1"/>
          </p:cNvSpPr>
          <p:nvPr>
            <p:ph type="sldNum" sz="quarter" idx="12"/>
          </p:nvPr>
        </p:nvSpPr>
        <p:spPr/>
        <p:txBody>
          <a:bodyPr/>
          <a:lstStyle/>
          <a:p>
            <a:fld id="{71100D89-1E79-4613-9CA4-93F8722538E4}" type="slidenum">
              <a:rPr lang="en-US" smtClean="0"/>
              <a:t>‹#›</a:t>
            </a:fld>
            <a:endParaRPr lang="en-US"/>
          </a:p>
        </p:txBody>
      </p:sp>
    </p:spTree>
    <p:extLst>
      <p:ext uri="{BB962C8B-B14F-4D97-AF65-F5344CB8AC3E}">
        <p14:creationId xmlns:p14="http://schemas.microsoft.com/office/powerpoint/2010/main" val="4688572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4760-3727-4AB8-839D-0B7E0615CC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E8E380-117B-4C32-B7D1-6A23F25D67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BAD679-E731-40F2-BFCF-E8EBC9CC6FAE}"/>
              </a:ext>
            </a:extLst>
          </p:cNvPr>
          <p:cNvSpPr>
            <a:spLocks noGrp="1"/>
          </p:cNvSpPr>
          <p:nvPr>
            <p:ph type="dt" sz="half" idx="10"/>
          </p:nvPr>
        </p:nvSpPr>
        <p:spPr/>
        <p:txBody>
          <a:bodyPr/>
          <a:lstStyle/>
          <a:p>
            <a:fld id="{47A36500-E138-4FE6-9A7E-6660F1482AE7}" type="datetimeFigureOut">
              <a:rPr lang="en-US" smtClean="0"/>
              <a:t>2/19/2019</a:t>
            </a:fld>
            <a:endParaRPr lang="en-US"/>
          </a:p>
        </p:txBody>
      </p:sp>
      <p:sp>
        <p:nvSpPr>
          <p:cNvPr id="5" name="Footer Placeholder 4">
            <a:extLst>
              <a:ext uri="{FF2B5EF4-FFF2-40B4-BE49-F238E27FC236}">
                <a16:creationId xmlns:a16="http://schemas.microsoft.com/office/drawing/2014/main" id="{C20CF45C-AF3B-4FAD-99F7-BA7421465C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028F6C-C44D-4815-9B7A-6B64D1F17BCF}"/>
              </a:ext>
            </a:extLst>
          </p:cNvPr>
          <p:cNvSpPr>
            <a:spLocks noGrp="1"/>
          </p:cNvSpPr>
          <p:nvPr>
            <p:ph type="sldNum" sz="quarter" idx="12"/>
          </p:nvPr>
        </p:nvSpPr>
        <p:spPr/>
        <p:txBody>
          <a:bodyPr/>
          <a:lstStyle/>
          <a:p>
            <a:fld id="{71100D89-1E79-4613-9CA4-93F8722538E4}" type="slidenum">
              <a:rPr lang="en-US" smtClean="0"/>
              <a:t>‹#›</a:t>
            </a:fld>
            <a:endParaRPr lang="en-US"/>
          </a:p>
        </p:txBody>
      </p:sp>
    </p:spTree>
    <p:extLst>
      <p:ext uri="{BB962C8B-B14F-4D97-AF65-F5344CB8AC3E}">
        <p14:creationId xmlns:p14="http://schemas.microsoft.com/office/powerpoint/2010/main" val="29656711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E6FB45-7F4A-4AEC-8952-123B9154121E}"/>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5F56DD-1B34-4688-BF5C-5C2A84ED767F}"/>
              </a:ext>
            </a:extLst>
          </p:cNvPr>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C0D37B-10B4-4149-B14D-82679730CCE4}"/>
              </a:ext>
            </a:extLst>
          </p:cNvPr>
          <p:cNvSpPr>
            <a:spLocks noGrp="1"/>
          </p:cNvSpPr>
          <p:nvPr>
            <p:ph type="dt" sz="half" idx="10"/>
          </p:nvPr>
        </p:nvSpPr>
        <p:spPr/>
        <p:txBody>
          <a:bodyPr/>
          <a:lstStyle/>
          <a:p>
            <a:fld id="{47A36500-E138-4FE6-9A7E-6660F1482AE7}" type="datetimeFigureOut">
              <a:rPr lang="en-US" smtClean="0"/>
              <a:t>2/19/2019</a:t>
            </a:fld>
            <a:endParaRPr lang="en-US"/>
          </a:p>
        </p:txBody>
      </p:sp>
      <p:sp>
        <p:nvSpPr>
          <p:cNvPr id="5" name="Footer Placeholder 4">
            <a:extLst>
              <a:ext uri="{FF2B5EF4-FFF2-40B4-BE49-F238E27FC236}">
                <a16:creationId xmlns:a16="http://schemas.microsoft.com/office/drawing/2014/main" id="{82EFA141-507A-4591-9448-DB9D0AC4CB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1E5D02-B6E6-47E4-A504-10B38C5CFB7F}"/>
              </a:ext>
            </a:extLst>
          </p:cNvPr>
          <p:cNvSpPr>
            <a:spLocks noGrp="1"/>
          </p:cNvSpPr>
          <p:nvPr>
            <p:ph type="sldNum" sz="quarter" idx="12"/>
          </p:nvPr>
        </p:nvSpPr>
        <p:spPr/>
        <p:txBody>
          <a:bodyPr/>
          <a:lstStyle/>
          <a:p>
            <a:fld id="{71100D89-1E79-4613-9CA4-93F8722538E4}" type="slidenum">
              <a:rPr lang="en-US" smtClean="0"/>
              <a:t>‹#›</a:t>
            </a:fld>
            <a:endParaRPr lang="en-US"/>
          </a:p>
        </p:txBody>
      </p:sp>
    </p:spTree>
    <p:extLst>
      <p:ext uri="{BB962C8B-B14F-4D97-AF65-F5344CB8AC3E}">
        <p14:creationId xmlns:p14="http://schemas.microsoft.com/office/powerpoint/2010/main" val="3798065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pic>
        <p:nvPicPr>
          <p:cNvPr id="9" name="Picture 8" descr="Montana Photonics High.jpg"/>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38808" y="6233903"/>
            <a:ext cx="1267210" cy="597523"/>
          </a:xfrm>
          <a:prstGeom prst="rect">
            <a:avLst/>
          </a:prstGeom>
        </p:spPr>
      </p:pic>
      <p:sp>
        <p:nvSpPr>
          <p:cNvPr id="13" name="Rectangle 12"/>
          <p:cNvSpPr/>
          <p:nvPr userDrawn="1"/>
        </p:nvSpPr>
        <p:spPr>
          <a:xfrm>
            <a:off x="1355182" y="6573022"/>
            <a:ext cx="7655813" cy="45719"/>
          </a:xfrm>
          <a:prstGeom prst="rect">
            <a:avLst/>
          </a:prstGeom>
          <a:solidFill>
            <a:srgbClr val="0D50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Slide Number Placeholder 5">
            <a:extLst>
              <a:ext uri="{FF2B5EF4-FFF2-40B4-BE49-F238E27FC236}">
                <a16:creationId xmlns:a16="http://schemas.microsoft.com/office/drawing/2014/main" id="{B1FC9619-84C4-4CB8-8BDA-54D608C93C75}"/>
              </a:ext>
            </a:extLst>
          </p:cNvPr>
          <p:cNvSpPr txBox="1">
            <a:spLocks/>
          </p:cNvSpPr>
          <p:nvPr userDrawn="1"/>
        </p:nvSpPr>
        <p:spPr>
          <a:xfrm>
            <a:off x="8525691" y="6556075"/>
            <a:ext cx="569426" cy="301925"/>
          </a:xfrm>
          <a:prstGeom prst="rect">
            <a:avLst/>
          </a:prstGeom>
        </p:spPr>
        <p:txBody>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FEC368-1D7A-4F81-ABF6-AE0E36BAF64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201BC3-2CCA-4C89-A006-60201E572441}"/>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6F9D574-9CD8-44F0-9249-C09525685B9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8A0717-D2B0-4B5B-AF2F-70AE4618A88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A36500-E138-4FE6-9A7E-6660F1482AE7}" type="datetimeFigureOut">
              <a:rPr lang="en-US" smtClean="0"/>
              <a:t>2/19/2019</a:t>
            </a:fld>
            <a:endParaRPr lang="en-US"/>
          </a:p>
        </p:txBody>
      </p:sp>
      <p:sp>
        <p:nvSpPr>
          <p:cNvPr id="5" name="Footer Placeholder 4">
            <a:extLst>
              <a:ext uri="{FF2B5EF4-FFF2-40B4-BE49-F238E27FC236}">
                <a16:creationId xmlns:a16="http://schemas.microsoft.com/office/drawing/2014/main" id="{07EA6F9C-89C0-426B-B04C-027D42315636}"/>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8809B28-E2FF-4686-8F42-FB198B5BC55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00D89-1E79-4613-9CA4-93F8722538E4}" type="slidenum">
              <a:rPr lang="en-US" smtClean="0"/>
              <a:t>‹#›</a:t>
            </a:fld>
            <a:endParaRPr lang="en-US"/>
          </a:p>
        </p:txBody>
      </p:sp>
    </p:spTree>
    <p:extLst>
      <p:ext uri="{BB962C8B-B14F-4D97-AF65-F5344CB8AC3E}">
        <p14:creationId xmlns:p14="http://schemas.microsoft.com/office/powerpoint/2010/main" val="1442445205"/>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runeman.org/clipart"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bibliodyssey.blogspot.com/2006/11/engineering-renaissance.html" TargetMode="External"/><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wmf"/><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hyperlink" Target="http://www.publicdomainpictures.net/view-image.php?image=26569&amp;picture=confusion-bd" TargetMode="External"/><Relationship Id="rId4" Type="http://schemas.openxmlformats.org/officeDocument/2006/relationships/image" Target="../media/image21.jpg"/></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publicdomainpictures.net/view-image.php?image=55636&amp;picture=bookshelf-clip-art" TargetMode="External"/><Relationship Id="rId2" Type="http://schemas.openxmlformats.org/officeDocument/2006/relationships/image" Target="../media/image23.jpeg"/><Relationship Id="rId1" Type="http://schemas.openxmlformats.org/officeDocument/2006/relationships/slideLayout" Target="../slideLayouts/slideLayout1.xml"/><Relationship Id="rId4" Type="http://schemas.openxmlformats.org/officeDocument/2006/relationships/image" Target="../media/image24.jpg"/></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tooltime.txdi.org/stationarypowertools" TargetMode="External"/><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eg"/></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commons.wikimedia.org/wiki/File:NATIONAL_METALS_JUNKYARD_-_NARA_-_545303.jpg" TargetMode="External"/><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www.publicdomainpictures.net/view-image.php?image=52893&amp;picture=handshake" TargetMode="External"/><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hyperlink" Target="http://www.publicdomainpictures.net/view-image.php?image=52893&amp;picture=handshak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18.wmf"/><Relationship Id="rId4" Type="http://schemas.openxmlformats.org/officeDocument/2006/relationships/hyperlink" Target="http://tex.stackexchange.com/questions/250353/create-shaped-node-with-tikz"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s://www.flickr.com/photos/flat61/3883611573" TargetMode="External"/><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jpeg"/></Relationships>
</file>

<file path=ppt/slides/_rels/slide68.xml.rels><?xml version="1.0" encoding="UTF-8" standalone="yes"?>
<Relationships xmlns="http://schemas.openxmlformats.org/package/2006/relationships"><Relationship Id="rId3" Type="http://schemas.openxmlformats.org/officeDocument/2006/relationships/hyperlink" Target="http://ecjleadingcases.wordpress.com/2013/03/12/full-video-wednesday-seminars-27-february-2013-free-movement-of-workers-and-exit-taxes-on-the-in-the-ecj-case-law-professors-belen-alonso-olea-y-pedro-herrera-libre-circulacion-de-trabaj/" TargetMode="External"/><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rt3region7.ncdpi.wikispaces.net/The+Paideia+Seminar" TargetMode="External"/><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http://www.freestockphotos.biz/stockphoto/9551" TargetMode="External"/><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hyperlink" Target="https://commons.wikimedia.org/wiki/File:Chinese_movement_escapement_and_jewels.jpg" TargetMode="External"/><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hyperlink" Target="http://taobabe.wordpress.com/as-above-so-below/" TargetMode="External"/><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5.xml.rels><?xml version="1.0" encoding="UTF-8" standalone="yes"?>
<Relationships xmlns="http://schemas.openxmlformats.org/package/2006/relationships"><Relationship Id="rId3" Type="http://schemas.openxmlformats.org/officeDocument/2006/relationships/hyperlink" Target="http://www.freestockphotos.biz/stockphoto/15147" TargetMode="External"/><Relationship Id="rId2" Type="http://schemas.openxmlformats.org/officeDocument/2006/relationships/image" Target="../media/image68.png"/><Relationship Id="rId1" Type="http://schemas.openxmlformats.org/officeDocument/2006/relationships/slideLayout" Target="../slideLayouts/slideLayout2.xml"/><Relationship Id="rId5" Type="http://schemas.openxmlformats.org/officeDocument/2006/relationships/hyperlink" Target="http://openclipart.org/detail/170444/mountains-by-rdevries-170444" TargetMode="External"/><Relationship Id="rId4" Type="http://schemas.openxmlformats.org/officeDocument/2006/relationships/image" Target="../media/image69.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hyperlink" Target="http://nephroblog.org/2011/01/19/guide-capricieux/" TargetMode="External"/><Relationship Id="rId2" Type="http://schemas.openxmlformats.org/officeDocument/2006/relationships/image" Target="../media/image73.gif"/><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hyperlink" Target="https://pensarigor.blogspot.com/2010/01/quando-sera-minha-altivez.html" TargetMode="External"/><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8" Type="http://schemas.openxmlformats.org/officeDocument/2006/relationships/hyperlink" Target="mailto:sbirrell@quantumcomposers.com" TargetMode="External"/><Relationship Id="rId13" Type="http://schemas.openxmlformats.org/officeDocument/2006/relationships/hyperlink" Target="mailto:david.allard1@montana.edu" TargetMode="External"/><Relationship Id="rId3" Type="http://schemas.openxmlformats.org/officeDocument/2006/relationships/hyperlink" Target="http://www.montanaphotonics.org/quality-alliance/" TargetMode="External"/><Relationship Id="rId7" Type="http://schemas.openxmlformats.org/officeDocument/2006/relationships/hyperlink" Target="mailto:mary@teamwavelength.com" TargetMode="External"/><Relationship Id="rId12" Type="http://schemas.openxmlformats.org/officeDocument/2006/relationships/hyperlink" Target="mailto:qtm@q.com" TargetMode="External"/><Relationship Id="rId2" Type="http://schemas.openxmlformats.org/officeDocument/2006/relationships/hyperlink" Target="http://www.montanaphotonics.org/" TargetMode="External"/><Relationship Id="rId1" Type="http://schemas.openxmlformats.org/officeDocument/2006/relationships/slideLayout" Target="../slideLayouts/slideLayout2.xml"/><Relationship Id="rId6" Type="http://schemas.openxmlformats.org/officeDocument/2006/relationships/hyperlink" Target="mailto:john.malachowski@flir.com" TargetMode="External"/><Relationship Id="rId11" Type="http://schemas.openxmlformats.org/officeDocument/2006/relationships/hyperlink" Target="mailto:rmartin@autopilotdesign.com" TargetMode="External"/><Relationship Id="rId5" Type="http://schemas.openxmlformats.org/officeDocument/2006/relationships/hyperlink" Target="mailto:daniel.juliano@montana.edu" TargetMode="External"/><Relationship Id="rId10" Type="http://schemas.openxmlformats.org/officeDocument/2006/relationships/hyperlink" Target="mailto:conlin.ritter@gmail.com" TargetMode="External"/><Relationship Id="rId4" Type="http://schemas.openxmlformats.org/officeDocument/2006/relationships/hyperlink" Target="mailto:benjamin.klein@flir.com" TargetMode="External"/><Relationship Id="rId9" Type="http://schemas.openxmlformats.org/officeDocument/2006/relationships/hyperlink" Target="mailto:KRollefson@quantelusa.com" TargetMode="External"/><Relationship Id="rId14" Type="http://schemas.openxmlformats.org/officeDocument/2006/relationships/hyperlink" Target="http://www.montana.edu/mmec/" TargetMode="Externa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a:extLst>
              <a:ext uri="{FF2B5EF4-FFF2-40B4-BE49-F238E27FC236}">
                <a16:creationId xmlns:a16="http://schemas.microsoft.com/office/drawing/2014/main" id="{13252A83-77AC-48CF-9B5F-46AE51874F7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372834"/>
            <a:ext cx="9144000" cy="5756363"/>
          </a:xfrm>
          <a:prstGeom prst="rect">
            <a:avLst/>
          </a:prstGeom>
        </p:spPr>
      </p:pic>
      <p:sp>
        <p:nvSpPr>
          <p:cNvPr id="5" name="Title 1">
            <a:extLst>
              <a:ext uri="{FF2B5EF4-FFF2-40B4-BE49-F238E27FC236}">
                <a16:creationId xmlns:a16="http://schemas.microsoft.com/office/drawing/2014/main" id="{76FA5619-03E6-4B23-B9A0-D28BE9497E6E}"/>
              </a:ext>
            </a:extLst>
          </p:cNvPr>
          <p:cNvSpPr txBox="1">
            <a:spLocks/>
          </p:cNvSpPr>
          <p:nvPr/>
        </p:nvSpPr>
        <p:spPr>
          <a:xfrm>
            <a:off x="1143000" y="1263854"/>
            <a:ext cx="6858000" cy="1754326"/>
          </a:xfrm>
          <a:prstGeom prst="rect">
            <a:avLst/>
          </a:prstGeom>
        </p:spPr>
        <p:txBody>
          <a:bodyPr vert="horz" lIns="91440" tIns="45720" rIns="91440" bIns="45720" rtlCol="0" anchor="b">
            <a:spAutoFit/>
          </a:bodyPr>
          <a:lstStyle>
            <a:lvl1pPr algn="l" defTabSz="914400" rtl="0" eaLnBrk="1" latinLnBrk="0" hangingPunct="1">
              <a:spcBef>
                <a:spcPct val="0"/>
              </a:spcBef>
              <a:buNone/>
              <a:defRPr sz="5400" kern="1200" cap="all" spc="-100" baseline="0">
                <a:solidFill>
                  <a:schemeClr val="tx2"/>
                </a:solidFill>
                <a:latin typeface="+mj-lt"/>
                <a:ea typeface="+mj-ea"/>
                <a:cs typeface="+mj-cs"/>
              </a:defRPr>
            </a:lvl1pPr>
          </a:lstStyle>
          <a:p>
            <a:pPr algn="ctr"/>
            <a:r>
              <a:rPr lang="en-US" dirty="0">
                <a:solidFill>
                  <a:schemeClr val="tx1"/>
                </a:solidFill>
              </a:rPr>
              <a:t>The Quality Journey </a:t>
            </a:r>
          </a:p>
        </p:txBody>
      </p:sp>
      <p:sp>
        <p:nvSpPr>
          <p:cNvPr id="6" name="Subtitle 2">
            <a:extLst>
              <a:ext uri="{FF2B5EF4-FFF2-40B4-BE49-F238E27FC236}">
                <a16:creationId xmlns:a16="http://schemas.microsoft.com/office/drawing/2014/main" id="{40F0DDA4-4838-4622-933A-BAC70DDFCD34}"/>
              </a:ext>
            </a:extLst>
          </p:cNvPr>
          <p:cNvSpPr txBox="1">
            <a:spLocks/>
          </p:cNvSpPr>
          <p:nvPr/>
        </p:nvSpPr>
        <p:spPr>
          <a:xfrm>
            <a:off x="212757" y="4547164"/>
            <a:ext cx="8718487" cy="373797"/>
          </a:xfrm>
          <a:prstGeom prst="rect">
            <a:avLst/>
          </a:prstGeom>
          <a:solidFill>
            <a:schemeClr val="accent5">
              <a:lumMod val="40000"/>
              <a:lumOff val="60000"/>
            </a:schemeClr>
          </a:solidFill>
        </p:spPr>
        <p:txBody>
          <a:bodyPr vert="horz" lIns="91440" tIns="45720" rIns="91440" bIns="45720" rtlCol="0">
            <a:noAutofit/>
          </a:bodyPr>
          <a:lstStyle>
            <a:lvl1pPr marL="0" indent="0" algn="l" defTabSz="914400" rtl="0" eaLnBrk="1" latinLnBrk="0" hangingPunct="1">
              <a:spcBef>
                <a:spcPct val="20000"/>
              </a:spcBef>
              <a:buClr>
                <a:schemeClr val="accent1"/>
              </a:buClr>
              <a:buSzPct val="85000"/>
              <a:buFont typeface="Arial" pitchFamily="34" charset="0"/>
              <a:buNone/>
              <a:defRPr sz="2400" kern="1200">
                <a:solidFill>
                  <a:schemeClr val="tx1">
                    <a:lumMod val="75000"/>
                    <a:lumOff val="25000"/>
                  </a:schemeClr>
                </a:solidFill>
                <a:latin typeface="+mn-lt"/>
                <a:ea typeface="+mn-ea"/>
                <a:cs typeface="+mn-cs"/>
              </a:defRPr>
            </a:lvl1pPr>
            <a:lvl2pPr marL="457200" indent="0" algn="ctr" defTabSz="914400" rtl="0" eaLnBrk="1" latinLnBrk="0" hangingPunct="1">
              <a:spcBef>
                <a:spcPct val="20000"/>
              </a:spcBef>
              <a:buClr>
                <a:schemeClr val="accent1"/>
              </a:buClr>
              <a:buSzPct val="85000"/>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90000"/>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100000"/>
              <a:buFont typeface="Arial" pitchFamily="34" charset="0"/>
              <a:buNone/>
              <a:defRPr sz="14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9pPr>
          </a:lstStyle>
          <a:p>
            <a:pPr algn="ctr"/>
            <a:r>
              <a:rPr lang="en-US" sz="2000" dirty="0">
                <a:solidFill>
                  <a:schemeClr val="tx1"/>
                </a:solidFill>
              </a:rPr>
              <a:t>The Path for taking your organization from R&amp;D to high-quality production</a:t>
            </a:r>
          </a:p>
        </p:txBody>
      </p:sp>
    </p:spTree>
    <p:extLst>
      <p:ext uri="{BB962C8B-B14F-4D97-AF65-F5344CB8AC3E}">
        <p14:creationId xmlns:p14="http://schemas.microsoft.com/office/powerpoint/2010/main" val="3829162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C36E7-7A94-4FC6-989E-F8955D5C88BF}"/>
              </a:ext>
            </a:extLst>
          </p:cNvPr>
          <p:cNvSpPr>
            <a:spLocks noGrp="1"/>
          </p:cNvSpPr>
          <p:nvPr>
            <p:ph type="title"/>
          </p:nvPr>
        </p:nvSpPr>
        <p:spPr/>
        <p:txBody>
          <a:bodyPr/>
          <a:lstStyle/>
          <a:p>
            <a:r>
              <a:rPr lang="en-US" dirty="0"/>
              <a:t>Guide: Ben Klein</a:t>
            </a:r>
          </a:p>
        </p:txBody>
      </p:sp>
      <p:sp>
        <p:nvSpPr>
          <p:cNvPr id="4" name="TextBox 3">
            <a:extLst>
              <a:ext uri="{FF2B5EF4-FFF2-40B4-BE49-F238E27FC236}">
                <a16:creationId xmlns:a16="http://schemas.microsoft.com/office/drawing/2014/main" id="{1C500196-352B-4BA1-817E-2B5142FBCFBD}"/>
              </a:ext>
            </a:extLst>
          </p:cNvPr>
          <p:cNvSpPr txBox="1"/>
          <p:nvPr/>
        </p:nvSpPr>
        <p:spPr>
          <a:xfrm>
            <a:off x="1112302" y="1940589"/>
            <a:ext cx="6919395" cy="1077218"/>
          </a:xfrm>
          <a:prstGeom prst="rect">
            <a:avLst/>
          </a:prstGeom>
          <a:noFill/>
        </p:spPr>
        <p:txBody>
          <a:bodyPr wrap="none" rtlCol="0">
            <a:spAutoFit/>
          </a:bodyPr>
          <a:lstStyle/>
          <a:p>
            <a:pPr marL="285750" indent="-285750">
              <a:spcAft>
                <a:spcPts val="600"/>
              </a:spcAft>
              <a:buFont typeface="Arial" panose="020B0604020202020204" pitchFamily="34" charset="0"/>
              <a:buChar char="•"/>
            </a:pPr>
            <a:r>
              <a:rPr lang="en-US" dirty="0"/>
              <a:t>Quality Manager FLIR Systems, Inc.</a:t>
            </a:r>
          </a:p>
          <a:p>
            <a:pPr marL="285750" indent="-285750">
              <a:spcAft>
                <a:spcPts val="600"/>
              </a:spcAft>
              <a:buFont typeface="Arial" panose="020B0604020202020204" pitchFamily="34" charset="0"/>
              <a:buChar char="•"/>
            </a:pPr>
            <a:r>
              <a:rPr lang="en-US" dirty="0"/>
              <a:t>B.S. Optical Engineering, University of Rochester</a:t>
            </a:r>
          </a:p>
          <a:p>
            <a:pPr marL="285750" indent="-285750">
              <a:spcAft>
                <a:spcPts val="600"/>
              </a:spcAft>
              <a:buFont typeface="Arial" panose="020B0604020202020204" pitchFamily="34" charset="0"/>
              <a:buChar char="•"/>
            </a:pPr>
            <a:r>
              <a:rPr lang="en-US" dirty="0"/>
              <a:t>FLIR (Scientific Materials Corp.) employee since January, 2000</a:t>
            </a:r>
          </a:p>
        </p:txBody>
      </p:sp>
      <p:sp>
        <p:nvSpPr>
          <p:cNvPr id="3" name="TextBox 2">
            <a:extLst>
              <a:ext uri="{FF2B5EF4-FFF2-40B4-BE49-F238E27FC236}">
                <a16:creationId xmlns:a16="http://schemas.microsoft.com/office/drawing/2014/main" id="{A44607B4-8CF6-4E93-B0AF-D745460FBA87}"/>
              </a:ext>
            </a:extLst>
          </p:cNvPr>
          <p:cNvSpPr txBox="1"/>
          <p:nvPr/>
        </p:nvSpPr>
        <p:spPr>
          <a:xfrm>
            <a:off x="905347" y="4725909"/>
            <a:ext cx="2997231" cy="1169551"/>
          </a:xfrm>
          <a:prstGeom prst="rect">
            <a:avLst/>
          </a:prstGeom>
          <a:noFill/>
        </p:spPr>
        <p:txBody>
          <a:bodyPr wrap="none" rtlCol="0">
            <a:spAutoFit/>
          </a:bodyPr>
          <a:lstStyle/>
          <a:p>
            <a:r>
              <a:rPr lang="en-US" sz="1400" dirty="0"/>
              <a:t>FLIR Systems career path</a:t>
            </a:r>
          </a:p>
          <a:p>
            <a:pPr marL="285750" indent="-285750">
              <a:buFont typeface="Arial" panose="020B0604020202020204" pitchFamily="34" charset="0"/>
              <a:buChar char="•"/>
            </a:pPr>
            <a:r>
              <a:rPr lang="en-US" sz="1400" dirty="0"/>
              <a:t>Polishing Technician 2000-2001</a:t>
            </a:r>
          </a:p>
          <a:p>
            <a:pPr marL="285750" indent="-285750">
              <a:buFont typeface="Arial" panose="020B0604020202020204" pitchFamily="34" charset="0"/>
              <a:buChar char="•"/>
            </a:pPr>
            <a:r>
              <a:rPr lang="en-US" sz="1400" dirty="0"/>
              <a:t>QC Technician 2001-2002</a:t>
            </a:r>
          </a:p>
          <a:p>
            <a:pPr marL="285750" indent="-285750">
              <a:buFont typeface="Arial" panose="020B0604020202020204" pitchFamily="34" charset="0"/>
              <a:buChar char="•"/>
            </a:pPr>
            <a:r>
              <a:rPr lang="en-US" sz="1400" dirty="0"/>
              <a:t>QC Supervisor 2002-2007</a:t>
            </a:r>
          </a:p>
          <a:p>
            <a:pPr marL="285750" indent="-285750">
              <a:buFont typeface="Arial" panose="020B0604020202020204" pitchFamily="34" charset="0"/>
              <a:buChar char="•"/>
            </a:pPr>
            <a:r>
              <a:rPr lang="en-US" sz="1400" dirty="0"/>
              <a:t>Quality Manager 2007-present</a:t>
            </a:r>
          </a:p>
        </p:txBody>
      </p:sp>
      <p:sp>
        <p:nvSpPr>
          <p:cNvPr id="5" name="TextBox 4">
            <a:extLst>
              <a:ext uri="{FF2B5EF4-FFF2-40B4-BE49-F238E27FC236}">
                <a16:creationId xmlns:a16="http://schemas.microsoft.com/office/drawing/2014/main" id="{074302C8-9528-4A9B-8103-C3005278E4B6}"/>
              </a:ext>
            </a:extLst>
          </p:cNvPr>
          <p:cNvSpPr txBox="1"/>
          <p:nvPr/>
        </p:nvSpPr>
        <p:spPr>
          <a:xfrm>
            <a:off x="5034465" y="4725909"/>
            <a:ext cx="2997232" cy="1815882"/>
          </a:xfrm>
          <a:prstGeom prst="rect">
            <a:avLst/>
          </a:prstGeom>
          <a:noFill/>
        </p:spPr>
        <p:txBody>
          <a:bodyPr wrap="square" rtlCol="0">
            <a:spAutoFit/>
          </a:bodyPr>
          <a:lstStyle/>
          <a:p>
            <a:r>
              <a:rPr lang="en-US" sz="1400" dirty="0"/>
              <a:t>Training</a:t>
            </a:r>
          </a:p>
          <a:p>
            <a:pPr marL="285750" indent="-285750">
              <a:buFont typeface="Arial" panose="020B0604020202020204" pitchFamily="34" charset="0"/>
              <a:buChar char="•"/>
            </a:pPr>
            <a:r>
              <a:rPr lang="en-US" sz="1400" dirty="0"/>
              <a:t>100 hours of professional development courses</a:t>
            </a:r>
          </a:p>
          <a:p>
            <a:pPr marL="285750" indent="-285750">
              <a:buFont typeface="Arial" panose="020B0604020202020204" pitchFamily="34" charset="0"/>
              <a:buChar char="•"/>
            </a:pPr>
            <a:r>
              <a:rPr lang="en-US" sz="1400" dirty="0"/>
              <a:t>Six Sigma Black Belt</a:t>
            </a:r>
          </a:p>
          <a:p>
            <a:pPr marL="285750" indent="-285750">
              <a:buFont typeface="Arial" panose="020B0604020202020204" pitchFamily="34" charset="0"/>
              <a:buChar char="•"/>
            </a:pPr>
            <a:r>
              <a:rPr lang="en-US" sz="1400" dirty="0"/>
              <a:t>Root Cause</a:t>
            </a:r>
          </a:p>
          <a:p>
            <a:pPr marL="285750" indent="-285750">
              <a:buFont typeface="Arial" panose="020B0604020202020204" pitchFamily="34" charset="0"/>
              <a:buChar char="•"/>
            </a:pPr>
            <a:r>
              <a:rPr lang="en-US" sz="1400" dirty="0"/>
              <a:t>Internal Audits</a:t>
            </a:r>
          </a:p>
          <a:p>
            <a:pPr marL="285750" indent="-285750">
              <a:buFont typeface="Arial" panose="020B0604020202020204" pitchFamily="34" charset="0"/>
              <a:buChar char="•"/>
            </a:pPr>
            <a:r>
              <a:rPr lang="en-US" sz="1400" dirty="0"/>
              <a:t>ISO 9001:2015</a:t>
            </a:r>
          </a:p>
          <a:p>
            <a:pPr marL="285750" indent="-285750">
              <a:buFont typeface="Arial" panose="020B0604020202020204" pitchFamily="34" charset="0"/>
              <a:buChar char="•"/>
            </a:pPr>
            <a:r>
              <a:rPr lang="en-US" sz="1400" dirty="0"/>
              <a:t>Reliability Engineering</a:t>
            </a:r>
          </a:p>
        </p:txBody>
      </p:sp>
    </p:spTree>
    <p:extLst>
      <p:ext uri="{BB962C8B-B14F-4D97-AF65-F5344CB8AC3E}">
        <p14:creationId xmlns:p14="http://schemas.microsoft.com/office/powerpoint/2010/main" val="25459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425B8-991D-4BB2-B65D-0D19CF8428D6}"/>
              </a:ext>
            </a:extLst>
          </p:cNvPr>
          <p:cNvSpPr>
            <a:spLocks noGrp="1"/>
          </p:cNvSpPr>
          <p:nvPr>
            <p:ph type="title"/>
          </p:nvPr>
        </p:nvSpPr>
        <p:spPr/>
        <p:txBody>
          <a:bodyPr/>
          <a:lstStyle/>
          <a:p>
            <a:r>
              <a:rPr lang="en-US" dirty="0"/>
              <a:t>Course Agenda</a:t>
            </a:r>
          </a:p>
        </p:txBody>
      </p:sp>
      <p:sp>
        <p:nvSpPr>
          <p:cNvPr id="5" name="Rectangle: Rounded Corners 4">
            <a:extLst>
              <a:ext uri="{FF2B5EF4-FFF2-40B4-BE49-F238E27FC236}">
                <a16:creationId xmlns:a16="http://schemas.microsoft.com/office/drawing/2014/main" id="{ED70D0A1-627C-4076-8E9E-97684A7074D9}"/>
              </a:ext>
            </a:extLst>
          </p:cNvPr>
          <p:cNvSpPr/>
          <p:nvPr/>
        </p:nvSpPr>
        <p:spPr>
          <a:xfrm>
            <a:off x="706169" y="1400242"/>
            <a:ext cx="2634559" cy="9906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buClrTx/>
            </a:pPr>
            <a:r>
              <a:rPr lang="en-US" dirty="0"/>
              <a:t>Introduction</a:t>
            </a:r>
          </a:p>
          <a:p>
            <a:pPr marL="227013" indent="-109538">
              <a:buClrTx/>
              <a:buFont typeface="Arial" panose="020B0604020202020204" pitchFamily="34" charset="0"/>
              <a:buChar char="•"/>
            </a:pPr>
            <a:r>
              <a:rPr lang="en-US" dirty="0"/>
              <a:t>Objectives/Goals</a:t>
            </a:r>
          </a:p>
          <a:p>
            <a:pPr marL="227013" indent="-109538">
              <a:buClrTx/>
              <a:buFont typeface="Arial" panose="020B0604020202020204" pitchFamily="34" charset="0"/>
              <a:buChar char="•"/>
            </a:pPr>
            <a:r>
              <a:rPr lang="en-US" dirty="0"/>
              <a:t>Purpose</a:t>
            </a:r>
          </a:p>
        </p:txBody>
      </p:sp>
      <p:sp>
        <p:nvSpPr>
          <p:cNvPr id="6" name="Rectangle: Rounded Corners 5">
            <a:extLst>
              <a:ext uri="{FF2B5EF4-FFF2-40B4-BE49-F238E27FC236}">
                <a16:creationId xmlns:a16="http://schemas.microsoft.com/office/drawing/2014/main" id="{7412CB6D-3682-47A7-A18C-8F3F78FB4841}"/>
              </a:ext>
            </a:extLst>
          </p:cNvPr>
          <p:cNvSpPr/>
          <p:nvPr/>
        </p:nvSpPr>
        <p:spPr>
          <a:xfrm>
            <a:off x="2023448" y="2800896"/>
            <a:ext cx="2257330" cy="70603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buClrTx/>
            </a:pPr>
            <a:r>
              <a:rPr lang="en-US" dirty="0"/>
              <a:t>Problem Statement for the Course</a:t>
            </a:r>
          </a:p>
        </p:txBody>
      </p:sp>
      <p:sp>
        <p:nvSpPr>
          <p:cNvPr id="7" name="Rectangle: Rounded Corners 6">
            <a:extLst>
              <a:ext uri="{FF2B5EF4-FFF2-40B4-BE49-F238E27FC236}">
                <a16:creationId xmlns:a16="http://schemas.microsoft.com/office/drawing/2014/main" id="{FF614012-DA01-4035-A2AE-97F0FED61CDA}"/>
              </a:ext>
            </a:extLst>
          </p:cNvPr>
          <p:cNvSpPr/>
          <p:nvPr/>
        </p:nvSpPr>
        <p:spPr>
          <a:xfrm>
            <a:off x="3653829" y="3918245"/>
            <a:ext cx="2855613" cy="71019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buClrTx/>
            </a:pPr>
            <a:r>
              <a:rPr lang="en-US" dirty="0"/>
              <a:t>Packing for the Journey</a:t>
            </a:r>
          </a:p>
          <a:p>
            <a:pPr>
              <a:buClrTx/>
            </a:pPr>
            <a:r>
              <a:rPr lang="en-US" dirty="0"/>
              <a:t>(MPIA Quality team)</a:t>
            </a:r>
          </a:p>
        </p:txBody>
      </p:sp>
      <p:sp>
        <p:nvSpPr>
          <p:cNvPr id="8" name="Rectangle: Rounded Corners 7">
            <a:extLst>
              <a:ext uri="{FF2B5EF4-FFF2-40B4-BE49-F238E27FC236}">
                <a16:creationId xmlns:a16="http://schemas.microsoft.com/office/drawing/2014/main" id="{ED4084AD-8674-455C-AF6F-D19182EE3F32}"/>
              </a:ext>
            </a:extLst>
          </p:cNvPr>
          <p:cNvSpPr/>
          <p:nvPr/>
        </p:nvSpPr>
        <p:spPr>
          <a:xfrm>
            <a:off x="5672752" y="4891958"/>
            <a:ext cx="1113576" cy="42148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buClrTx/>
            </a:pPr>
            <a:r>
              <a:rPr lang="en-US" dirty="0"/>
              <a:t>Lunch</a:t>
            </a:r>
          </a:p>
        </p:txBody>
      </p:sp>
      <p:sp>
        <p:nvSpPr>
          <p:cNvPr id="9" name="Rectangle: Rounded Corners 8">
            <a:extLst>
              <a:ext uri="{FF2B5EF4-FFF2-40B4-BE49-F238E27FC236}">
                <a16:creationId xmlns:a16="http://schemas.microsoft.com/office/drawing/2014/main" id="{D1223555-8763-424E-80F8-44E16E5C3C0B}"/>
              </a:ext>
            </a:extLst>
          </p:cNvPr>
          <p:cNvSpPr/>
          <p:nvPr/>
        </p:nvSpPr>
        <p:spPr>
          <a:xfrm>
            <a:off x="6141268" y="5683226"/>
            <a:ext cx="2545532" cy="71852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buClrTx/>
            </a:pPr>
            <a:r>
              <a:rPr lang="en-US" dirty="0"/>
              <a:t>The System:</a:t>
            </a:r>
          </a:p>
          <a:p>
            <a:pPr>
              <a:buClrTx/>
            </a:pPr>
            <a:r>
              <a:rPr lang="en-US" dirty="0"/>
              <a:t>Putting it all together</a:t>
            </a:r>
          </a:p>
        </p:txBody>
      </p:sp>
      <p:pic>
        <p:nvPicPr>
          <p:cNvPr id="1026" name="Picture 2" descr="See the source image">
            <a:extLst>
              <a:ext uri="{FF2B5EF4-FFF2-40B4-BE49-F238E27FC236}">
                <a16:creationId xmlns:a16="http://schemas.microsoft.com/office/drawing/2014/main" id="{73A28D84-9791-49D1-B550-630F30010E95}"/>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44678" r="17093"/>
          <a:stretch/>
        </p:blipFill>
        <p:spPr bwMode="auto">
          <a:xfrm>
            <a:off x="86085" y="1533053"/>
            <a:ext cx="495600" cy="7101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ee the source image">
            <a:extLst>
              <a:ext uri="{FF2B5EF4-FFF2-40B4-BE49-F238E27FC236}">
                <a16:creationId xmlns:a16="http://schemas.microsoft.com/office/drawing/2014/main" id="{6020B41A-3837-4158-82EA-18C99E7ACAD8}"/>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44678" r="17093"/>
          <a:stretch/>
        </p:blipFill>
        <p:spPr bwMode="auto">
          <a:xfrm>
            <a:off x="1388612" y="2798815"/>
            <a:ext cx="495600" cy="71019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ee the source image">
            <a:extLst>
              <a:ext uri="{FF2B5EF4-FFF2-40B4-BE49-F238E27FC236}">
                <a16:creationId xmlns:a16="http://schemas.microsoft.com/office/drawing/2014/main" id="{BCA652C7-0E79-43B0-8A7A-EF16AF0D859F}"/>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44678" r="17093"/>
          <a:stretch/>
        </p:blipFill>
        <p:spPr bwMode="auto">
          <a:xfrm>
            <a:off x="3011438" y="3918245"/>
            <a:ext cx="495600" cy="71019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See the source image">
            <a:extLst>
              <a:ext uri="{FF2B5EF4-FFF2-40B4-BE49-F238E27FC236}">
                <a16:creationId xmlns:a16="http://schemas.microsoft.com/office/drawing/2014/main" id="{5AEC849D-C9D0-46F1-BD5E-64D040170C3E}"/>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44678" r="17093"/>
          <a:stretch/>
        </p:blipFill>
        <p:spPr bwMode="auto">
          <a:xfrm>
            <a:off x="5510806" y="5691553"/>
            <a:ext cx="495600" cy="710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883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F7A45-D665-49F5-BA57-35EBFE64C93D}"/>
              </a:ext>
            </a:extLst>
          </p:cNvPr>
          <p:cNvSpPr>
            <a:spLocks noGrp="1"/>
          </p:cNvSpPr>
          <p:nvPr>
            <p:ph type="title"/>
          </p:nvPr>
        </p:nvSpPr>
        <p:spPr/>
        <p:txBody>
          <a:bodyPr/>
          <a:lstStyle/>
          <a:p>
            <a:r>
              <a:rPr lang="en-US" dirty="0"/>
              <a:t>Training Course Objective and Goals</a:t>
            </a:r>
          </a:p>
        </p:txBody>
      </p:sp>
      <p:sp>
        <p:nvSpPr>
          <p:cNvPr id="3" name="Content Placeholder 2">
            <a:extLst>
              <a:ext uri="{FF2B5EF4-FFF2-40B4-BE49-F238E27FC236}">
                <a16:creationId xmlns:a16="http://schemas.microsoft.com/office/drawing/2014/main" id="{DAC74809-937A-4CC4-A601-CFFB66AB1AA9}"/>
              </a:ext>
            </a:extLst>
          </p:cNvPr>
          <p:cNvSpPr>
            <a:spLocks noGrp="1"/>
          </p:cNvSpPr>
          <p:nvPr>
            <p:ph idx="1"/>
          </p:nvPr>
        </p:nvSpPr>
        <p:spPr>
          <a:xfrm>
            <a:off x="457199" y="1600199"/>
            <a:ext cx="8409709" cy="3516745"/>
          </a:xfrm>
        </p:spPr>
        <p:txBody>
          <a:bodyPr>
            <a:noAutofit/>
          </a:bodyPr>
          <a:lstStyle/>
          <a:p>
            <a:pPr marL="0" indent="0">
              <a:buNone/>
            </a:pPr>
            <a:r>
              <a:rPr lang="en-US" sz="1800" u="sng" dirty="0"/>
              <a:t>Objective</a:t>
            </a:r>
          </a:p>
          <a:p>
            <a:pPr marL="0" indent="0">
              <a:buNone/>
            </a:pPr>
            <a:r>
              <a:rPr lang="en-US" sz="1800" dirty="0"/>
              <a:t>To provide a practical path forward for small organizations to transition from R&amp;D to high-quality production.</a:t>
            </a:r>
          </a:p>
          <a:p>
            <a:pPr marL="0" indent="0">
              <a:buNone/>
            </a:pPr>
            <a:endParaRPr lang="en-US" sz="1800" dirty="0"/>
          </a:p>
          <a:p>
            <a:pPr marL="0" indent="0">
              <a:buNone/>
            </a:pPr>
            <a:r>
              <a:rPr lang="en-US" sz="1800" u="sng" dirty="0"/>
              <a:t>Goals</a:t>
            </a:r>
            <a:endParaRPr lang="en-US" sz="1800" dirty="0"/>
          </a:p>
          <a:p>
            <a:pPr marL="0" indent="0">
              <a:buNone/>
            </a:pPr>
            <a:r>
              <a:rPr lang="en-US" sz="1800" dirty="0"/>
              <a:t>Through this course you will understand:</a:t>
            </a:r>
          </a:p>
          <a:p>
            <a:pPr>
              <a:buClrTx/>
            </a:pPr>
            <a:r>
              <a:rPr lang="en-US" sz="1800" dirty="0"/>
              <a:t>The discipline of process as a solution to problems</a:t>
            </a:r>
          </a:p>
          <a:p>
            <a:pPr lvl="0">
              <a:buClrTx/>
            </a:pPr>
            <a:r>
              <a:rPr lang="en-US" sz="1800" dirty="0"/>
              <a:t>How a system of processes provides value</a:t>
            </a:r>
          </a:p>
          <a:p>
            <a:pPr>
              <a:buClrTx/>
            </a:pPr>
            <a:r>
              <a:rPr lang="en-US" sz="1800" dirty="0"/>
              <a:t>Resource strategies for developing and maintaining a system of processes</a:t>
            </a:r>
          </a:p>
          <a:p>
            <a:pPr>
              <a:buClrTx/>
            </a:pPr>
            <a:r>
              <a:rPr lang="en-US" sz="1800" dirty="0"/>
              <a:t>The processes required to develop and produce quality product</a:t>
            </a:r>
          </a:p>
          <a:p>
            <a:pPr marL="0" indent="0">
              <a:buNone/>
            </a:pPr>
            <a:endParaRPr lang="en-US" sz="1800" dirty="0"/>
          </a:p>
        </p:txBody>
      </p:sp>
      <p:sp>
        <p:nvSpPr>
          <p:cNvPr id="4" name="Scroll: Horizontal 3">
            <a:extLst>
              <a:ext uri="{FF2B5EF4-FFF2-40B4-BE49-F238E27FC236}">
                <a16:creationId xmlns:a16="http://schemas.microsoft.com/office/drawing/2014/main" id="{8FCBCF42-3B25-4FE5-9308-541013510204}"/>
              </a:ext>
            </a:extLst>
          </p:cNvPr>
          <p:cNvSpPr/>
          <p:nvPr/>
        </p:nvSpPr>
        <p:spPr>
          <a:xfrm>
            <a:off x="1515134" y="5350167"/>
            <a:ext cx="7171666" cy="974433"/>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This course will provide a few answers. More importantly, this course will help you formulate the right questions.</a:t>
            </a:r>
          </a:p>
        </p:txBody>
      </p:sp>
    </p:spTree>
    <p:extLst>
      <p:ext uri="{BB962C8B-B14F-4D97-AF65-F5344CB8AC3E}">
        <p14:creationId xmlns:p14="http://schemas.microsoft.com/office/powerpoint/2010/main" val="2891440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FCBEC-3CC4-4D73-8DF5-CCC620FC9591}"/>
              </a:ext>
            </a:extLst>
          </p:cNvPr>
          <p:cNvSpPr>
            <a:spLocks noGrp="1"/>
          </p:cNvSpPr>
          <p:nvPr>
            <p:ph type="title"/>
          </p:nvPr>
        </p:nvSpPr>
        <p:spPr/>
        <p:txBody>
          <a:bodyPr/>
          <a:lstStyle/>
          <a:p>
            <a:r>
              <a:rPr lang="en-US" dirty="0"/>
              <a:t>Purpose of the Course</a:t>
            </a:r>
          </a:p>
        </p:txBody>
      </p:sp>
      <p:sp>
        <p:nvSpPr>
          <p:cNvPr id="6" name="TextBox 5">
            <a:extLst>
              <a:ext uri="{FF2B5EF4-FFF2-40B4-BE49-F238E27FC236}">
                <a16:creationId xmlns:a16="http://schemas.microsoft.com/office/drawing/2014/main" id="{6EA5EF65-7141-4E1B-A211-A89A1EEA1DC4}"/>
              </a:ext>
            </a:extLst>
          </p:cNvPr>
          <p:cNvSpPr txBox="1"/>
          <p:nvPr/>
        </p:nvSpPr>
        <p:spPr>
          <a:xfrm>
            <a:off x="193964" y="2333212"/>
            <a:ext cx="8756072" cy="1477328"/>
          </a:xfrm>
          <a:prstGeom prst="rect">
            <a:avLst/>
          </a:prstGeom>
          <a:noFill/>
          <a:ln>
            <a:solidFill>
              <a:srgbClr val="00B050"/>
            </a:solidFill>
          </a:ln>
        </p:spPr>
        <p:txBody>
          <a:bodyPr wrap="square" rtlCol="0">
            <a:spAutoFit/>
          </a:bodyPr>
          <a:lstStyle/>
          <a:p>
            <a:r>
              <a:rPr lang="en-US" b="1" dirty="0"/>
              <a:t>MPIA Mission</a:t>
            </a:r>
            <a:endParaRPr lang="en-US" dirty="0"/>
          </a:p>
          <a:p>
            <a:r>
              <a:rPr lang="en-US" i="1" dirty="0"/>
              <a:t>The Montana Photonics Industry Alliance serves as a hub for Montana’s optics and photonics companies, entrepreneurs, laboratories, and universities to commercialize, grow and sustain globally leading organizations that create high quality jobs and economic opportunity in Montana.</a:t>
            </a:r>
          </a:p>
        </p:txBody>
      </p:sp>
      <p:sp>
        <p:nvSpPr>
          <p:cNvPr id="7" name="Rectangle 6">
            <a:extLst>
              <a:ext uri="{FF2B5EF4-FFF2-40B4-BE49-F238E27FC236}">
                <a16:creationId xmlns:a16="http://schemas.microsoft.com/office/drawing/2014/main" id="{DFEF5767-F5BF-4A13-9E3B-AB73F78D195A}"/>
              </a:ext>
            </a:extLst>
          </p:cNvPr>
          <p:cNvSpPr/>
          <p:nvPr/>
        </p:nvSpPr>
        <p:spPr>
          <a:xfrm>
            <a:off x="193963" y="4086634"/>
            <a:ext cx="8756071" cy="2031325"/>
          </a:xfrm>
          <a:prstGeom prst="rect">
            <a:avLst/>
          </a:prstGeom>
          <a:ln>
            <a:solidFill>
              <a:srgbClr val="00B050"/>
            </a:solidFill>
          </a:ln>
        </p:spPr>
        <p:txBody>
          <a:bodyPr wrap="square">
            <a:spAutoFit/>
          </a:bodyPr>
          <a:lstStyle/>
          <a:p>
            <a:r>
              <a:rPr lang="en-US" b="1" dirty="0"/>
              <a:t>MPIA Quality Alliance Mission</a:t>
            </a:r>
          </a:p>
          <a:p>
            <a:r>
              <a:rPr lang="en-US" dirty="0">
                <a:solidFill>
                  <a:srgbClr val="002060"/>
                </a:solidFill>
              </a:rPr>
              <a:t>We exist to support the growth of the photonics businesses in Montana through the development and implementation of quality processes and superior products and services.</a:t>
            </a:r>
          </a:p>
          <a:p>
            <a:endParaRPr lang="en-US" dirty="0"/>
          </a:p>
          <a:p>
            <a:r>
              <a:rPr lang="en-US" b="1" dirty="0"/>
              <a:t>MPIA Quality Alliance Vision</a:t>
            </a:r>
          </a:p>
          <a:p>
            <a:r>
              <a:rPr lang="en-US" dirty="0">
                <a:solidFill>
                  <a:srgbClr val="002060"/>
                </a:solidFill>
              </a:rPr>
              <a:t>We envision Montana as a recognized world leader in the photonics business.</a:t>
            </a:r>
          </a:p>
        </p:txBody>
      </p:sp>
      <p:sp>
        <p:nvSpPr>
          <p:cNvPr id="8" name="Scroll: Horizontal 7">
            <a:extLst>
              <a:ext uri="{FF2B5EF4-FFF2-40B4-BE49-F238E27FC236}">
                <a16:creationId xmlns:a16="http://schemas.microsoft.com/office/drawing/2014/main" id="{721AD265-4BAF-44FF-A83E-40690E1C88EE}"/>
              </a:ext>
            </a:extLst>
          </p:cNvPr>
          <p:cNvSpPr/>
          <p:nvPr/>
        </p:nvSpPr>
        <p:spPr>
          <a:xfrm>
            <a:off x="2668289" y="1295408"/>
            <a:ext cx="3807422" cy="974433"/>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To support the MPIA mission.</a:t>
            </a:r>
          </a:p>
        </p:txBody>
      </p:sp>
    </p:spTree>
    <p:extLst>
      <p:ext uri="{BB962C8B-B14F-4D97-AF65-F5344CB8AC3E}">
        <p14:creationId xmlns:p14="http://schemas.microsoft.com/office/powerpoint/2010/main" val="2234854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84AFE-6820-4989-A8EA-A07690CD285A}"/>
              </a:ext>
            </a:extLst>
          </p:cNvPr>
          <p:cNvSpPr>
            <a:spLocks noGrp="1"/>
          </p:cNvSpPr>
          <p:nvPr>
            <p:ph type="title"/>
          </p:nvPr>
        </p:nvSpPr>
        <p:spPr/>
        <p:txBody>
          <a:bodyPr/>
          <a:lstStyle/>
          <a:p>
            <a:r>
              <a:rPr lang="en-US" dirty="0"/>
              <a:t>Common Culture Toward Quality</a:t>
            </a:r>
          </a:p>
        </p:txBody>
      </p:sp>
      <p:sp>
        <p:nvSpPr>
          <p:cNvPr id="3" name="Content Placeholder 2">
            <a:extLst>
              <a:ext uri="{FF2B5EF4-FFF2-40B4-BE49-F238E27FC236}">
                <a16:creationId xmlns:a16="http://schemas.microsoft.com/office/drawing/2014/main" id="{C26D762C-C94D-4445-BF79-C1999E2099C1}"/>
              </a:ext>
            </a:extLst>
          </p:cNvPr>
          <p:cNvSpPr>
            <a:spLocks noGrp="1"/>
          </p:cNvSpPr>
          <p:nvPr>
            <p:ph idx="1"/>
          </p:nvPr>
        </p:nvSpPr>
        <p:spPr>
          <a:xfrm>
            <a:off x="982301" y="1600200"/>
            <a:ext cx="6930428" cy="3261511"/>
          </a:xfrm>
        </p:spPr>
        <p:txBody>
          <a:bodyPr>
            <a:normAutofit/>
          </a:bodyPr>
          <a:lstStyle/>
          <a:p>
            <a:pPr>
              <a:spcBef>
                <a:spcPts val="0"/>
              </a:spcBef>
              <a:spcAft>
                <a:spcPts val="600"/>
              </a:spcAft>
              <a:buClrTx/>
            </a:pPr>
            <a:r>
              <a:rPr lang="en-US" sz="1800" dirty="0"/>
              <a:t>Differentiate ourselves with the quality of our products</a:t>
            </a:r>
          </a:p>
          <a:p>
            <a:pPr>
              <a:spcBef>
                <a:spcPts val="0"/>
              </a:spcBef>
              <a:spcAft>
                <a:spcPts val="600"/>
              </a:spcAft>
              <a:buClrTx/>
            </a:pPr>
            <a:r>
              <a:rPr lang="en-US" sz="1800" dirty="0"/>
              <a:t>Create a common culture with respect to Quality Product</a:t>
            </a:r>
          </a:p>
          <a:p>
            <a:pPr lvl="1">
              <a:spcBef>
                <a:spcPts val="0"/>
              </a:spcBef>
              <a:spcAft>
                <a:spcPts val="600"/>
              </a:spcAft>
              <a:buClrTx/>
            </a:pPr>
            <a:r>
              <a:rPr lang="en-US" sz="1800" dirty="0"/>
              <a:t>Unique perspective towards quality</a:t>
            </a:r>
          </a:p>
          <a:p>
            <a:pPr lvl="1">
              <a:spcBef>
                <a:spcPts val="0"/>
              </a:spcBef>
              <a:spcAft>
                <a:spcPts val="600"/>
              </a:spcAft>
              <a:buClrTx/>
            </a:pPr>
            <a:r>
              <a:rPr lang="en-US" sz="1800" dirty="0"/>
              <a:t>Embrace quality as </a:t>
            </a:r>
            <a:r>
              <a:rPr lang="en-US" sz="1800" b="1" dirty="0"/>
              <a:t>Path</a:t>
            </a:r>
          </a:p>
          <a:p>
            <a:pPr>
              <a:spcBef>
                <a:spcPts val="0"/>
              </a:spcBef>
              <a:spcAft>
                <a:spcPts val="600"/>
              </a:spcAft>
              <a:buClrTx/>
            </a:pPr>
            <a:r>
              <a:rPr lang="en-US" sz="1800" dirty="0"/>
              <a:t>Leverage resources, among the MPIA, related to Quality</a:t>
            </a:r>
          </a:p>
          <a:p>
            <a:pPr lvl="1">
              <a:spcBef>
                <a:spcPts val="0"/>
              </a:spcBef>
              <a:spcAft>
                <a:spcPts val="600"/>
              </a:spcAft>
              <a:buClrTx/>
            </a:pPr>
            <a:r>
              <a:rPr lang="en-US" sz="1800" dirty="0"/>
              <a:t>Share implementation strategies</a:t>
            </a:r>
          </a:p>
          <a:p>
            <a:pPr lvl="1">
              <a:spcBef>
                <a:spcPts val="0"/>
              </a:spcBef>
              <a:spcAft>
                <a:spcPts val="600"/>
              </a:spcAft>
              <a:buClrTx/>
            </a:pPr>
            <a:r>
              <a:rPr lang="en-US" sz="1800" dirty="0"/>
              <a:t>Share processes, procedures, forms, logs</a:t>
            </a:r>
          </a:p>
          <a:p>
            <a:pPr lvl="1">
              <a:spcBef>
                <a:spcPts val="0"/>
              </a:spcBef>
              <a:spcAft>
                <a:spcPts val="600"/>
              </a:spcAft>
              <a:buClrTx/>
            </a:pPr>
            <a:r>
              <a:rPr lang="en-US" sz="1800" dirty="0"/>
              <a:t>Demonstrate examples of systems and processes</a:t>
            </a:r>
          </a:p>
          <a:p>
            <a:endParaRPr lang="en-US" sz="1800" dirty="0"/>
          </a:p>
        </p:txBody>
      </p:sp>
      <p:sp>
        <p:nvSpPr>
          <p:cNvPr id="6" name="Scroll: Horizontal 5">
            <a:extLst>
              <a:ext uri="{FF2B5EF4-FFF2-40B4-BE49-F238E27FC236}">
                <a16:creationId xmlns:a16="http://schemas.microsoft.com/office/drawing/2014/main" id="{D21B9100-69F1-45A9-B8FD-1AD6D223E5A3}"/>
              </a:ext>
            </a:extLst>
          </p:cNvPr>
          <p:cNvSpPr/>
          <p:nvPr/>
        </p:nvSpPr>
        <p:spPr>
          <a:xfrm>
            <a:off x="1889581" y="5432841"/>
            <a:ext cx="5364838" cy="974433"/>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Cultivate a shared view toward Quality as a Path.</a:t>
            </a:r>
          </a:p>
        </p:txBody>
      </p:sp>
    </p:spTree>
    <p:extLst>
      <p:ext uri="{BB962C8B-B14F-4D97-AF65-F5344CB8AC3E}">
        <p14:creationId xmlns:p14="http://schemas.microsoft.com/office/powerpoint/2010/main" val="1578129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AA9AD-2742-49BB-B6B5-011EA71CFE28}"/>
              </a:ext>
            </a:extLst>
          </p:cNvPr>
          <p:cNvSpPr>
            <a:spLocks noGrp="1"/>
          </p:cNvSpPr>
          <p:nvPr>
            <p:ph type="title"/>
          </p:nvPr>
        </p:nvSpPr>
        <p:spPr>
          <a:xfrm>
            <a:off x="412806" y="757587"/>
            <a:ext cx="7567412" cy="718370"/>
          </a:xfrm>
        </p:spPr>
        <p:txBody>
          <a:bodyPr>
            <a:normAutofit/>
          </a:bodyPr>
          <a:lstStyle/>
          <a:p>
            <a:r>
              <a:rPr lang="en-US" dirty="0"/>
              <a:t>Problem Statement for the Course</a:t>
            </a:r>
          </a:p>
        </p:txBody>
      </p:sp>
      <p:sp>
        <p:nvSpPr>
          <p:cNvPr id="3" name="Content Placeholder 2">
            <a:extLst>
              <a:ext uri="{FF2B5EF4-FFF2-40B4-BE49-F238E27FC236}">
                <a16:creationId xmlns:a16="http://schemas.microsoft.com/office/drawing/2014/main" id="{3877CF9C-93BA-4B76-87D8-ED6040113382}"/>
              </a:ext>
            </a:extLst>
          </p:cNvPr>
          <p:cNvSpPr>
            <a:spLocks noGrp="1"/>
          </p:cNvSpPr>
          <p:nvPr>
            <p:ph idx="1"/>
          </p:nvPr>
        </p:nvSpPr>
        <p:spPr>
          <a:xfrm>
            <a:off x="216782" y="1501934"/>
            <a:ext cx="4279409" cy="4247317"/>
          </a:xfrm>
        </p:spPr>
        <p:txBody>
          <a:bodyPr wrap="square">
            <a:spAutoFit/>
          </a:bodyPr>
          <a:lstStyle/>
          <a:p>
            <a:pPr>
              <a:buClrTx/>
            </a:pPr>
            <a:r>
              <a:rPr lang="en-US" sz="1800" dirty="0"/>
              <a:t>So you have a cool product</a:t>
            </a:r>
          </a:p>
          <a:p>
            <a:pPr>
              <a:buClrTx/>
            </a:pPr>
            <a:r>
              <a:rPr lang="en-US" sz="1800" dirty="0"/>
              <a:t>You have customers who want it</a:t>
            </a:r>
          </a:p>
          <a:p>
            <a:pPr>
              <a:buClrTx/>
            </a:pPr>
            <a:r>
              <a:rPr lang="en-US" sz="1800" dirty="0"/>
              <a:t>The customers want you to make </a:t>
            </a:r>
            <a:r>
              <a:rPr lang="en-US" sz="1800" b="1" dirty="0"/>
              <a:t>a lot </a:t>
            </a:r>
            <a:r>
              <a:rPr lang="en-US" sz="1800" dirty="0"/>
              <a:t>of these cool products</a:t>
            </a:r>
          </a:p>
          <a:p>
            <a:pPr>
              <a:buClrTx/>
            </a:pPr>
            <a:r>
              <a:rPr lang="en-US" sz="1800" dirty="0"/>
              <a:t>Now all of these products have to:</a:t>
            </a:r>
          </a:p>
          <a:p>
            <a:pPr lvl="1">
              <a:buClrTx/>
            </a:pPr>
            <a:r>
              <a:rPr lang="en-US" sz="1800" dirty="0"/>
              <a:t>Look the same</a:t>
            </a:r>
          </a:p>
          <a:p>
            <a:pPr lvl="1">
              <a:buClrTx/>
            </a:pPr>
            <a:r>
              <a:rPr lang="en-US" sz="1800" dirty="0"/>
              <a:t>Behave the same</a:t>
            </a:r>
          </a:p>
          <a:p>
            <a:pPr lvl="1">
              <a:buClrTx/>
            </a:pPr>
            <a:r>
              <a:rPr lang="en-US" sz="1800" dirty="0"/>
              <a:t>Work the same</a:t>
            </a:r>
          </a:p>
          <a:p>
            <a:pPr lvl="1">
              <a:buClrTx/>
            </a:pPr>
            <a:r>
              <a:rPr lang="en-US" sz="1800" dirty="0"/>
              <a:t>Customers receive them when they need them</a:t>
            </a:r>
          </a:p>
          <a:p>
            <a:pPr lvl="1">
              <a:buClrTx/>
            </a:pPr>
            <a:r>
              <a:rPr lang="en-US" sz="1800" dirty="0"/>
              <a:t>Engineers don’t have to build them</a:t>
            </a:r>
          </a:p>
          <a:p>
            <a:pPr lvl="1">
              <a:buClrTx/>
            </a:pPr>
            <a:r>
              <a:rPr lang="en-US" sz="1800" dirty="0"/>
              <a:t>Make your customers happy</a:t>
            </a:r>
          </a:p>
          <a:p>
            <a:pPr lvl="1">
              <a:buClrTx/>
            </a:pPr>
            <a:endParaRPr lang="en-US" sz="1800" dirty="0"/>
          </a:p>
        </p:txBody>
      </p:sp>
      <p:pic>
        <p:nvPicPr>
          <p:cNvPr id="19" name="Picture 2" descr="See the source image">
            <a:extLst>
              <a:ext uri="{FF2B5EF4-FFF2-40B4-BE49-F238E27FC236}">
                <a16:creationId xmlns:a16="http://schemas.microsoft.com/office/drawing/2014/main" id="{D43FB63D-0677-496B-ADFE-CB3C35A4879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2000" y="3871301"/>
            <a:ext cx="2040973" cy="243851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4A26E02-ADA3-4838-9448-D2F986951F3E}"/>
              </a:ext>
            </a:extLst>
          </p:cNvPr>
          <p:cNvSpPr txBox="1"/>
          <p:nvPr/>
        </p:nvSpPr>
        <p:spPr>
          <a:xfrm>
            <a:off x="6714572" y="6100413"/>
            <a:ext cx="2358338" cy="300082"/>
          </a:xfrm>
          <a:prstGeom prst="rect">
            <a:avLst/>
          </a:prstGeom>
          <a:noFill/>
        </p:spPr>
        <p:txBody>
          <a:bodyPr wrap="none" rtlCol="0">
            <a:spAutoFit/>
          </a:bodyPr>
          <a:lstStyle/>
          <a:p>
            <a:r>
              <a:rPr lang="en-US" sz="1350" dirty="0"/>
              <a:t>And so the journey begins…</a:t>
            </a:r>
          </a:p>
        </p:txBody>
      </p:sp>
      <p:sp>
        <p:nvSpPr>
          <p:cNvPr id="8" name="TextBox 7">
            <a:extLst>
              <a:ext uri="{FF2B5EF4-FFF2-40B4-BE49-F238E27FC236}">
                <a16:creationId xmlns:a16="http://schemas.microsoft.com/office/drawing/2014/main" id="{3456E55C-83C8-4C68-9ECB-496217D111A6}"/>
              </a:ext>
            </a:extLst>
          </p:cNvPr>
          <p:cNvSpPr txBox="1"/>
          <p:nvPr/>
        </p:nvSpPr>
        <p:spPr>
          <a:xfrm>
            <a:off x="6612973" y="1578879"/>
            <a:ext cx="2375102" cy="369332"/>
          </a:xfrm>
          <a:prstGeom prst="rect">
            <a:avLst/>
          </a:prstGeom>
          <a:noFill/>
        </p:spPr>
        <p:txBody>
          <a:bodyPr wrap="square" rtlCol="0">
            <a:spAutoFit/>
          </a:bodyPr>
          <a:lstStyle/>
          <a:p>
            <a:r>
              <a:rPr lang="en-US" dirty="0"/>
              <a:t>Bozeman Lasers, Inc</a:t>
            </a:r>
          </a:p>
        </p:txBody>
      </p:sp>
      <p:sp>
        <p:nvSpPr>
          <p:cNvPr id="6" name="Star: 16 Points 5">
            <a:extLst>
              <a:ext uri="{FF2B5EF4-FFF2-40B4-BE49-F238E27FC236}">
                <a16:creationId xmlns:a16="http://schemas.microsoft.com/office/drawing/2014/main" id="{BD178FC9-DD1A-4955-B84A-9975C84BA2C5}"/>
              </a:ext>
            </a:extLst>
          </p:cNvPr>
          <p:cNvSpPr/>
          <p:nvPr/>
        </p:nvSpPr>
        <p:spPr>
          <a:xfrm>
            <a:off x="6553423" y="2344769"/>
            <a:ext cx="2434651" cy="2212858"/>
          </a:xfrm>
          <a:prstGeom prst="star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How hard can it be?</a:t>
            </a:r>
          </a:p>
        </p:txBody>
      </p:sp>
      <p:pic>
        <p:nvPicPr>
          <p:cNvPr id="9" name="Picture 8" descr="See the source image">
            <a:extLst>
              <a:ext uri="{FF2B5EF4-FFF2-40B4-BE49-F238E27FC236}">
                <a16:creationId xmlns:a16="http://schemas.microsoft.com/office/drawing/2014/main" id="{5B1CBA38-4499-45C4-8898-CE9CC8C89308}"/>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0" b="89524" l="6870" r="89313">
                        <a14:foregroundMark x1="63721" y1="4388" x2="80916" y2="0"/>
                        <a14:foregroundMark x1="89212" y1="9970" x2="92366" y2="25714"/>
                        <a14:foregroundMark x1="92366" y1="25714" x2="90076" y2="65714"/>
                        <a14:foregroundMark x1="90076" y1="65714" x2="76336" y2="78095"/>
                        <a14:foregroundMark x1="76336" y1="78095" x2="46565" y2="91429"/>
                        <a14:foregroundMark x1="46565" y1="91429" x2="30534" y2="92381"/>
                        <a14:foregroundMark x1="30534" y1="92381" x2="15267" y2="84762"/>
                        <a14:foregroundMark x1="15267" y1="84762" x2="6870" y2="45714"/>
                        <a14:foregroundMark x1="6870" y1="45714" x2="11450" y2="26667"/>
                        <a14:foregroundMark x1="11450" y1="26667" x2="18192" y2="21527"/>
                        <a14:backgroundMark x1="21374" y1="14286" x2="65649" y2="0"/>
                        <a14:backgroundMark x1="80916" y1="0" x2="91603" y2="6667"/>
                      </a14:backgroundRemoval>
                    </a14:imgEffect>
                  </a14:imgLayer>
                </a14:imgProps>
              </a:ext>
              <a:ext uri="{28A0092B-C50C-407E-A947-70E740481C1C}">
                <a14:useLocalDpi xmlns:a14="http://schemas.microsoft.com/office/drawing/2010/main"/>
              </a:ext>
            </a:extLst>
          </a:blip>
          <a:srcRect/>
          <a:stretch/>
        </p:blipFill>
        <p:spPr bwMode="auto">
          <a:xfrm>
            <a:off x="4512288" y="1383292"/>
            <a:ext cx="2160396" cy="1722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199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500"/>
                                        <p:tgtEl>
                                          <p:spTgt spid="3">
                                            <p:txEl>
                                              <p:pRg st="4" end="4"/>
                                            </p:txEl>
                                          </p:spTgt>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500"/>
                                        <p:tgtEl>
                                          <p:spTgt spid="3">
                                            <p:txEl>
                                              <p:pRg st="5" end="5"/>
                                            </p:txEl>
                                          </p:spTgt>
                                        </p:tgtEl>
                                      </p:cBhvr>
                                    </p:animEffect>
                                  </p:childTnLst>
                                </p:cTn>
                              </p:par>
                            </p:childTnLst>
                          </p:cTn>
                        </p:par>
                        <p:par>
                          <p:cTn id="39" fill="hold">
                            <p:stCondLst>
                              <p:cond delay="1000"/>
                            </p:stCondLst>
                            <p:childTnLst>
                              <p:par>
                                <p:cTn id="40" presetID="10" presetClass="entr" presetSubtype="0" fill="hold" nodeType="after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childTnLst>
                          </p:cTn>
                        </p:par>
                        <p:par>
                          <p:cTn id="43" fill="hold">
                            <p:stCondLst>
                              <p:cond delay="1500"/>
                            </p:stCondLst>
                            <p:childTnLst>
                              <p:par>
                                <p:cTn id="44" presetID="10" presetClass="entr" presetSubtype="0" fill="hold" nodeType="after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fade">
                                      <p:cBhvr>
                                        <p:cTn id="46" dur="500"/>
                                        <p:tgtEl>
                                          <p:spTgt spid="3">
                                            <p:txEl>
                                              <p:pRg st="7" end="7"/>
                                            </p:txEl>
                                          </p:spTgt>
                                        </p:tgtEl>
                                      </p:cBhvr>
                                    </p:animEffect>
                                  </p:childTnLst>
                                </p:cTn>
                              </p:par>
                            </p:childTnLst>
                          </p:cTn>
                        </p:par>
                        <p:par>
                          <p:cTn id="47" fill="hold">
                            <p:stCondLst>
                              <p:cond delay="2000"/>
                            </p:stCondLst>
                            <p:childTnLst>
                              <p:par>
                                <p:cTn id="48" presetID="10" presetClass="entr" presetSubtype="0" fill="hold" nodeType="afterEffect">
                                  <p:stCondLst>
                                    <p:cond delay="0"/>
                                  </p:stCondLst>
                                  <p:childTnLst>
                                    <p:set>
                                      <p:cBhvr>
                                        <p:cTn id="49" dur="1" fill="hold">
                                          <p:stCondLst>
                                            <p:cond delay="0"/>
                                          </p:stCondLst>
                                        </p:cTn>
                                        <p:tgtEl>
                                          <p:spTgt spid="3">
                                            <p:txEl>
                                              <p:pRg st="8" end="8"/>
                                            </p:txEl>
                                          </p:spTgt>
                                        </p:tgtEl>
                                        <p:attrNameLst>
                                          <p:attrName>style.visibility</p:attrName>
                                        </p:attrNameLst>
                                      </p:cBhvr>
                                      <p:to>
                                        <p:strVal val="visible"/>
                                      </p:to>
                                    </p:set>
                                    <p:animEffect transition="in" filter="fade">
                                      <p:cBhvr>
                                        <p:cTn id="50" dur="500"/>
                                        <p:tgtEl>
                                          <p:spTgt spid="3">
                                            <p:txEl>
                                              <p:pRg st="8" end="8"/>
                                            </p:txEl>
                                          </p:spTgt>
                                        </p:tgtEl>
                                      </p:cBhvr>
                                    </p:animEffect>
                                  </p:childTnLst>
                                </p:cTn>
                              </p:par>
                            </p:childTnLst>
                          </p:cTn>
                        </p:par>
                        <p:par>
                          <p:cTn id="51" fill="hold">
                            <p:stCondLst>
                              <p:cond delay="2500"/>
                            </p:stCondLst>
                            <p:childTnLst>
                              <p:par>
                                <p:cTn id="52" presetID="10" presetClass="entr" presetSubtype="0" fill="hold" nodeType="after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Effect transition="in" filter="fade">
                                      <p:cBhvr>
                                        <p:cTn id="54" dur="500"/>
                                        <p:tgtEl>
                                          <p:spTgt spid="3">
                                            <p:txEl>
                                              <p:pRg st="9" end="9"/>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500"/>
                                        <p:tgtEl>
                                          <p:spTgt spid="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fade">
                                      <p:cBhvr>
                                        <p:cTn id="6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B26F7B9F-9688-41DA-82EA-16B37729BC1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92113"/>
            <a:ext cx="9144000" cy="575930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5C22F9B-2F1F-4E3E-A839-0AA9161BE2D9}"/>
              </a:ext>
            </a:extLst>
          </p:cNvPr>
          <p:cNvSpPr/>
          <p:nvPr/>
        </p:nvSpPr>
        <p:spPr>
          <a:xfrm>
            <a:off x="559363" y="2528754"/>
            <a:ext cx="8025274" cy="900246"/>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chemeClr val="accent5">
                    <a:lumMod val="40000"/>
                    <a:lumOff val="60000"/>
                  </a:schemeClr>
                </a:solidFill>
              </a:rPr>
              <a:t>Packing for the Journey</a:t>
            </a:r>
          </a:p>
        </p:txBody>
      </p:sp>
    </p:spTree>
    <p:extLst>
      <p:ext uri="{BB962C8B-B14F-4D97-AF65-F5344CB8AC3E}">
        <p14:creationId xmlns:p14="http://schemas.microsoft.com/office/powerpoint/2010/main" val="2842596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91F5835-2B80-4F9D-A9DE-F6B84F87956B}"/>
              </a:ext>
            </a:extLst>
          </p:cNvPr>
          <p:cNvSpPr/>
          <p:nvPr/>
        </p:nvSpPr>
        <p:spPr>
          <a:xfrm>
            <a:off x="3892731" y="2003561"/>
            <a:ext cx="4572000" cy="3954929"/>
          </a:xfrm>
          <a:prstGeom prst="rect">
            <a:avLst/>
          </a:prstGeom>
        </p:spPr>
        <p:txBody>
          <a:bodyPr>
            <a:spAutoFit/>
          </a:bodyPr>
          <a:lstStyle/>
          <a:p>
            <a:pPr marL="230188" indent="-230188">
              <a:spcAft>
                <a:spcPts val="900"/>
              </a:spcAft>
              <a:buFont typeface="Wingdings" panose="05000000000000000000" pitchFamily="2" charset="2"/>
              <a:buChar char="q"/>
            </a:pPr>
            <a:r>
              <a:rPr lang="en-US" sz="1600" dirty="0"/>
              <a:t>Compass</a:t>
            </a:r>
          </a:p>
          <a:p>
            <a:pPr marL="230188" indent="-230188">
              <a:spcAft>
                <a:spcPts val="900"/>
              </a:spcAft>
              <a:buFont typeface="Wingdings" panose="05000000000000000000" pitchFamily="2" charset="2"/>
              <a:buChar char="q"/>
            </a:pPr>
            <a:r>
              <a:rPr lang="en-US" sz="1600" dirty="0"/>
              <a:t>Map</a:t>
            </a:r>
          </a:p>
          <a:p>
            <a:pPr marL="230188" indent="-230188">
              <a:spcAft>
                <a:spcPts val="900"/>
              </a:spcAft>
              <a:buFont typeface="Wingdings" panose="05000000000000000000" pitchFamily="2" charset="2"/>
              <a:buChar char="q"/>
            </a:pPr>
            <a:r>
              <a:rPr lang="en-US" sz="1600" dirty="0"/>
              <a:t>Food</a:t>
            </a:r>
          </a:p>
          <a:p>
            <a:pPr marL="230188" indent="-230188">
              <a:spcAft>
                <a:spcPts val="900"/>
              </a:spcAft>
              <a:buFont typeface="Wingdings" panose="05000000000000000000" pitchFamily="2" charset="2"/>
              <a:buChar char="q"/>
            </a:pPr>
            <a:r>
              <a:rPr lang="en-US" sz="1600" dirty="0"/>
              <a:t>Water and water filter</a:t>
            </a:r>
          </a:p>
          <a:p>
            <a:pPr marL="230188" indent="-230188">
              <a:spcAft>
                <a:spcPts val="900"/>
              </a:spcAft>
              <a:buFont typeface="Wingdings" panose="05000000000000000000" pitchFamily="2" charset="2"/>
              <a:buChar char="q"/>
            </a:pPr>
            <a:r>
              <a:rPr lang="en-US" sz="1600" dirty="0"/>
              <a:t>Cooking gear</a:t>
            </a:r>
          </a:p>
          <a:p>
            <a:pPr marL="230188" indent="-230188">
              <a:spcAft>
                <a:spcPts val="900"/>
              </a:spcAft>
              <a:buFont typeface="Wingdings" panose="05000000000000000000" pitchFamily="2" charset="2"/>
              <a:buChar char="q"/>
            </a:pPr>
            <a:r>
              <a:rPr lang="en-US" sz="1600" dirty="0"/>
              <a:t>Tent</a:t>
            </a:r>
          </a:p>
          <a:p>
            <a:pPr marL="230188" indent="-230188">
              <a:spcAft>
                <a:spcPts val="900"/>
              </a:spcAft>
              <a:buFont typeface="Wingdings" panose="05000000000000000000" pitchFamily="2" charset="2"/>
              <a:buChar char="q"/>
            </a:pPr>
            <a:r>
              <a:rPr lang="en-US" sz="1600" dirty="0"/>
              <a:t>Sleeping bag</a:t>
            </a:r>
          </a:p>
          <a:p>
            <a:pPr marL="230188" indent="-230188">
              <a:spcAft>
                <a:spcPts val="900"/>
              </a:spcAft>
              <a:buFont typeface="Wingdings" panose="05000000000000000000" pitchFamily="2" charset="2"/>
              <a:buChar char="q"/>
            </a:pPr>
            <a:r>
              <a:rPr lang="en-US" sz="1600" dirty="0"/>
              <a:t>Rain Jacket</a:t>
            </a:r>
          </a:p>
          <a:p>
            <a:pPr marL="230188" indent="-230188">
              <a:spcAft>
                <a:spcPts val="900"/>
              </a:spcAft>
              <a:buFont typeface="Wingdings" panose="05000000000000000000" pitchFamily="2" charset="2"/>
              <a:buChar char="q"/>
            </a:pPr>
            <a:r>
              <a:rPr lang="en-US" sz="1600" dirty="0"/>
              <a:t>Clothes</a:t>
            </a:r>
          </a:p>
          <a:p>
            <a:pPr marL="230188" indent="-230188">
              <a:spcAft>
                <a:spcPts val="900"/>
              </a:spcAft>
              <a:buFont typeface="Wingdings" panose="05000000000000000000" pitchFamily="2" charset="2"/>
              <a:buChar char="q"/>
            </a:pPr>
            <a:r>
              <a:rPr lang="en-US" sz="1600" dirty="0"/>
              <a:t>Bear spray</a:t>
            </a:r>
          </a:p>
          <a:p>
            <a:pPr marL="230188" indent="-230188">
              <a:spcAft>
                <a:spcPts val="900"/>
              </a:spcAft>
              <a:buFont typeface="Wingdings" panose="05000000000000000000" pitchFamily="2" charset="2"/>
              <a:buChar char="q"/>
            </a:pPr>
            <a:r>
              <a:rPr lang="en-US" sz="1600" dirty="0"/>
              <a:t>Sleeping Mat</a:t>
            </a:r>
          </a:p>
        </p:txBody>
      </p:sp>
      <p:pic>
        <p:nvPicPr>
          <p:cNvPr id="19" name="Picture 2" descr="See the source image">
            <a:extLst>
              <a:ext uri="{FF2B5EF4-FFF2-40B4-BE49-F238E27FC236}">
                <a16:creationId xmlns:a16="http://schemas.microsoft.com/office/drawing/2014/main" id="{CA294E36-305B-413C-9E13-4D6C8E92C6E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8731" y="2118440"/>
            <a:ext cx="2563332" cy="306261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839E8281-27C0-4A26-B1CE-547FD5F26402}"/>
              </a:ext>
            </a:extLst>
          </p:cNvPr>
          <p:cNvSpPr>
            <a:spLocks noGrp="1"/>
          </p:cNvSpPr>
          <p:nvPr>
            <p:ph type="title"/>
          </p:nvPr>
        </p:nvSpPr>
        <p:spPr>
          <a:xfrm>
            <a:off x="412805" y="757587"/>
            <a:ext cx="8398685" cy="718370"/>
          </a:xfrm>
        </p:spPr>
        <p:txBody>
          <a:bodyPr>
            <a:normAutofit fontScale="90000"/>
          </a:bodyPr>
          <a:lstStyle/>
          <a:p>
            <a:r>
              <a:rPr lang="en-US" dirty="0"/>
              <a:t>Checklist of Core Supplies for the Journey</a:t>
            </a:r>
          </a:p>
        </p:txBody>
      </p:sp>
      <p:pic>
        <p:nvPicPr>
          <p:cNvPr id="7" name="Picture 6" descr="https://www.iclipart.com/dodl.php?linklokauth=L3RlbXAvYzcwNzc1MV9zLmpwZywxNTQ4MDA3NjQ0LDIwOS4yMDAuMjE1LjM1LDAsMCxMTF8wLCwwZjkxOTliOTU2MWI5N2E2NGQ3MDQ0MGMzN2I1ZDk5Zg%3D%3D/c707751_s.jpg">
            <a:extLst>
              <a:ext uri="{FF2B5EF4-FFF2-40B4-BE49-F238E27FC236}">
                <a16:creationId xmlns:a16="http://schemas.microsoft.com/office/drawing/2014/main" id="{D04B7799-F535-4090-BC5D-F570B84B607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906490" y="4482549"/>
            <a:ext cx="1905000" cy="1876425"/>
          </a:xfrm>
          <a:prstGeom prst="rect">
            <a:avLst/>
          </a:prstGeom>
          <a:noFill/>
          <a:ln>
            <a:noFill/>
          </a:ln>
        </p:spPr>
      </p:pic>
    </p:spTree>
    <p:extLst>
      <p:ext uri="{BB962C8B-B14F-4D97-AF65-F5344CB8AC3E}">
        <p14:creationId xmlns:p14="http://schemas.microsoft.com/office/powerpoint/2010/main" val="2350039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91F5835-2B80-4F9D-A9DE-F6B84F87956B}"/>
              </a:ext>
            </a:extLst>
          </p:cNvPr>
          <p:cNvSpPr/>
          <p:nvPr/>
        </p:nvSpPr>
        <p:spPr>
          <a:xfrm>
            <a:off x="3892730" y="2003561"/>
            <a:ext cx="5103487" cy="3954929"/>
          </a:xfrm>
          <a:prstGeom prst="rect">
            <a:avLst/>
          </a:prstGeom>
        </p:spPr>
        <p:txBody>
          <a:bodyPr wrap="square">
            <a:spAutoFit/>
          </a:bodyPr>
          <a:lstStyle/>
          <a:p>
            <a:pPr marL="230188" indent="-230188">
              <a:spcAft>
                <a:spcPts val="900"/>
              </a:spcAft>
              <a:buFont typeface="Wingdings" panose="05000000000000000000" pitchFamily="2" charset="2"/>
              <a:buChar char="q"/>
            </a:pPr>
            <a:r>
              <a:rPr lang="en-US" sz="1600" dirty="0"/>
              <a:t>Design Process, New Product Introduction process</a:t>
            </a:r>
          </a:p>
          <a:p>
            <a:pPr marL="230188" indent="-230188">
              <a:spcAft>
                <a:spcPts val="900"/>
              </a:spcAft>
              <a:buFont typeface="Wingdings" panose="05000000000000000000" pitchFamily="2" charset="2"/>
              <a:buChar char="q"/>
            </a:pPr>
            <a:r>
              <a:rPr lang="en-US" sz="1600" dirty="0"/>
              <a:t>Manufacturing Flow (Map)</a:t>
            </a:r>
          </a:p>
          <a:p>
            <a:pPr marL="230188" indent="-230188">
              <a:spcAft>
                <a:spcPts val="900"/>
              </a:spcAft>
              <a:buFont typeface="Wingdings" panose="05000000000000000000" pitchFamily="2" charset="2"/>
              <a:buChar char="q"/>
            </a:pPr>
            <a:r>
              <a:rPr lang="en-US" sz="1600" dirty="0"/>
              <a:t>Document Management Process</a:t>
            </a:r>
          </a:p>
          <a:p>
            <a:pPr marL="230188" indent="-230188">
              <a:spcAft>
                <a:spcPts val="900"/>
              </a:spcAft>
              <a:buFont typeface="Wingdings" panose="05000000000000000000" pitchFamily="2" charset="2"/>
              <a:buChar char="q"/>
            </a:pPr>
            <a:r>
              <a:rPr lang="en-US" sz="1600" dirty="0"/>
              <a:t>Engineering Change Control Process</a:t>
            </a:r>
          </a:p>
          <a:p>
            <a:pPr marL="230188" indent="-230188">
              <a:spcAft>
                <a:spcPts val="900"/>
              </a:spcAft>
              <a:buFont typeface="Wingdings" panose="05000000000000000000" pitchFamily="2" charset="2"/>
              <a:buChar char="q"/>
            </a:pPr>
            <a:r>
              <a:rPr lang="en-US" sz="1600" dirty="0"/>
              <a:t>Equipment Management Process</a:t>
            </a:r>
          </a:p>
          <a:p>
            <a:pPr marL="230188" indent="-230188">
              <a:spcAft>
                <a:spcPts val="900"/>
              </a:spcAft>
              <a:buFont typeface="Wingdings" panose="05000000000000000000" pitchFamily="2" charset="2"/>
              <a:buChar char="q"/>
            </a:pPr>
            <a:r>
              <a:rPr lang="en-US" sz="1600" dirty="0"/>
              <a:t>Discrepant Material Process</a:t>
            </a:r>
          </a:p>
          <a:p>
            <a:pPr marL="230188" indent="-230188">
              <a:spcAft>
                <a:spcPts val="900"/>
              </a:spcAft>
              <a:buFont typeface="Wingdings" panose="05000000000000000000" pitchFamily="2" charset="2"/>
              <a:buChar char="q"/>
            </a:pPr>
            <a:r>
              <a:rPr lang="en-US" sz="1600" dirty="0"/>
              <a:t>Service Return Process</a:t>
            </a:r>
          </a:p>
          <a:p>
            <a:pPr marL="230188" indent="-230188">
              <a:spcAft>
                <a:spcPts val="900"/>
              </a:spcAft>
              <a:buFont typeface="Wingdings" panose="05000000000000000000" pitchFamily="2" charset="2"/>
              <a:buChar char="q"/>
            </a:pPr>
            <a:r>
              <a:rPr lang="en-US" sz="1600" dirty="0"/>
              <a:t>Supplier Management Process</a:t>
            </a:r>
          </a:p>
          <a:p>
            <a:pPr marL="230188" indent="-230188">
              <a:spcAft>
                <a:spcPts val="900"/>
              </a:spcAft>
              <a:buFont typeface="Wingdings" panose="05000000000000000000" pitchFamily="2" charset="2"/>
              <a:buChar char="q"/>
            </a:pPr>
            <a:r>
              <a:rPr lang="en-US" sz="1600" dirty="0"/>
              <a:t>Training Process</a:t>
            </a:r>
          </a:p>
          <a:p>
            <a:pPr marL="230188" indent="-230188">
              <a:spcAft>
                <a:spcPts val="900"/>
              </a:spcAft>
              <a:buFont typeface="Wingdings" panose="05000000000000000000" pitchFamily="2" charset="2"/>
              <a:buChar char="q"/>
            </a:pPr>
            <a:r>
              <a:rPr lang="en-US" sz="1600" dirty="0"/>
              <a:t>Problem Solving Process</a:t>
            </a:r>
          </a:p>
          <a:p>
            <a:pPr marL="230188" indent="-230188">
              <a:spcAft>
                <a:spcPts val="900"/>
              </a:spcAft>
              <a:buFont typeface="Wingdings" panose="05000000000000000000" pitchFamily="2" charset="2"/>
              <a:buChar char="q"/>
            </a:pPr>
            <a:r>
              <a:rPr lang="en-US" sz="1600" dirty="0"/>
              <a:t>System Monitoring Process</a:t>
            </a:r>
          </a:p>
        </p:txBody>
      </p:sp>
      <p:pic>
        <p:nvPicPr>
          <p:cNvPr id="19" name="Picture 2" descr="See the source image">
            <a:extLst>
              <a:ext uri="{FF2B5EF4-FFF2-40B4-BE49-F238E27FC236}">
                <a16:creationId xmlns:a16="http://schemas.microsoft.com/office/drawing/2014/main" id="{CA294E36-305B-413C-9E13-4D6C8E92C6E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8731" y="2118440"/>
            <a:ext cx="2563332" cy="306261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E92C0129-8E32-4294-AAB5-8321910B149E}"/>
              </a:ext>
            </a:extLst>
          </p:cNvPr>
          <p:cNvSpPr>
            <a:spLocks noGrp="1"/>
          </p:cNvSpPr>
          <p:nvPr>
            <p:ph type="title"/>
          </p:nvPr>
        </p:nvSpPr>
        <p:spPr>
          <a:xfrm>
            <a:off x="412805" y="757587"/>
            <a:ext cx="8398685" cy="718370"/>
          </a:xfrm>
        </p:spPr>
        <p:txBody>
          <a:bodyPr>
            <a:normAutofit fontScale="90000"/>
          </a:bodyPr>
          <a:lstStyle/>
          <a:p>
            <a:r>
              <a:rPr lang="en-US" dirty="0"/>
              <a:t>Checklist of Core Supplies for the Journey</a:t>
            </a:r>
          </a:p>
        </p:txBody>
      </p:sp>
    </p:spTree>
    <p:extLst>
      <p:ext uri="{BB962C8B-B14F-4D97-AF65-F5344CB8AC3E}">
        <p14:creationId xmlns:p14="http://schemas.microsoft.com/office/powerpoint/2010/main" val="2398006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11E0E-40D7-4652-A4A5-015D21452A53}"/>
              </a:ext>
            </a:extLst>
          </p:cNvPr>
          <p:cNvSpPr>
            <a:spLocks noGrp="1"/>
          </p:cNvSpPr>
          <p:nvPr>
            <p:ph type="title"/>
          </p:nvPr>
        </p:nvSpPr>
        <p:spPr/>
        <p:txBody>
          <a:bodyPr/>
          <a:lstStyle/>
          <a:p>
            <a:r>
              <a:rPr lang="en-US" dirty="0"/>
              <a:t>Questions to Consider</a:t>
            </a:r>
          </a:p>
        </p:txBody>
      </p:sp>
      <p:sp>
        <p:nvSpPr>
          <p:cNvPr id="3" name="Content Placeholder 2">
            <a:extLst>
              <a:ext uri="{FF2B5EF4-FFF2-40B4-BE49-F238E27FC236}">
                <a16:creationId xmlns:a16="http://schemas.microsoft.com/office/drawing/2014/main" id="{F1450790-BF47-496C-9EAC-CE7D645390AD}"/>
              </a:ext>
            </a:extLst>
          </p:cNvPr>
          <p:cNvSpPr>
            <a:spLocks noGrp="1"/>
          </p:cNvSpPr>
          <p:nvPr>
            <p:ph idx="1"/>
          </p:nvPr>
        </p:nvSpPr>
        <p:spPr>
          <a:xfrm>
            <a:off x="1325418" y="1600199"/>
            <a:ext cx="6765636" cy="1296909"/>
          </a:xfrm>
        </p:spPr>
        <p:txBody>
          <a:bodyPr>
            <a:normAutofit/>
          </a:bodyPr>
          <a:lstStyle/>
          <a:p>
            <a:pPr>
              <a:spcBef>
                <a:spcPts val="0"/>
              </a:spcBef>
              <a:spcAft>
                <a:spcPts val="600"/>
              </a:spcAft>
              <a:buClrTx/>
            </a:pPr>
            <a:r>
              <a:rPr lang="en-US" sz="1800" dirty="0"/>
              <a:t>Which processes are most important to you at this time?</a:t>
            </a:r>
          </a:p>
          <a:p>
            <a:pPr>
              <a:spcBef>
                <a:spcPts val="0"/>
              </a:spcBef>
              <a:spcAft>
                <a:spcPts val="600"/>
              </a:spcAft>
              <a:buClrTx/>
            </a:pPr>
            <a:r>
              <a:rPr lang="en-US" sz="1800" dirty="0"/>
              <a:t>Which areas are causing you the most pain?</a:t>
            </a:r>
          </a:p>
          <a:p>
            <a:pPr>
              <a:spcBef>
                <a:spcPts val="0"/>
              </a:spcBef>
              <a:spcAft>
                <a:spcPts val="600"/>
              </a:spcAft>
              <a:buClrTx/>
            </a:pPr>
            <a:r>
              <a:rPr lang="en-US" sz="1800" dirty="0"/>
              <a:t>Which areas are completely new to you?</a:t>
            </a:r>
          </a:p>
        </p:txBody>
      </p:sp>
      <p:sp>
        <p:nvSpPr>
          <p:cNvPr id="4" name="TextBox 3">
            <a:extLst>
              <a:ext uri="{FF2B5EF4-FFF2-40B4-BE49-F238E27FC236}">
                <a16:creationId xmlns:a16="http://schemas.microsoft.com/office/drawing/2014/main" id="{6B3D4125-E85A-430D-8A1B-FFB2EEAE2BB2}"/>
              </a:ext>
            </a:extLst>
          </p:cNvPr>
          <p:cNvSpPr txBox="1"/>
          <p:nvPr/>
        </p:nvSpPr>
        <p:spPr>
          <a:xfrm>
            <a:off x="1403926" y="5672803"/>
            <a:ext cx="5275803" cy="369332"/>
          </a:xfrm>
          <a:prstGeom prst="rect">
            <a:avLst/>
          </a:prstGeom>
          <a:noFill/>
        </p:spPr>
        <p:txBody>
          <a:bodyPr wrap="none" rtlCol="0">
            <a:spAutoFit/>
          </a:bodyPr>
          <a:lstStyle/>
          <a:p>
            <a:r>
              <a:rPr lang="en-US" dirty="0"/>
              <a:t>The answer indicates which ones to focus on first.</a:t>
            </a:r>
          </a:p>
        </p:txBody>
      </p:sp>
      <p:pic>
        <p:nvPicPr>
          <p:cNvPr id="6" name="Picture 5" descr="A close up of a logo&#10;&#10;Description automatically generated">
            <a:extLst>
              <a:ext uri="{FF2B5EF4-FFF2-40B4-BE49-F238E27FC236}">
                <a16:creationId xmlns:a16="http://schemas.microsoft.com/office/drawing/2014/main" id="{2EB6DD41-B77F-4613-963D-E8CA04501BA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3697365" y="3309024"/>
            <a:ext cx="1749271" cy="1760933"/>
          </a:xfrm>
          <a:prstGeom prst="rect">
            <a:avLst/>
          </a:prstGeom>
        </p:spPr>
      </p:pic>
    </p:spTree>
    <p:extLst>
      <p:ext uri="{BB962C8B-B14F-4D97-AF65-F5344CB8AC3E}">
        <p14:creationId xmlns:p14="http://schemas.microsoft.com/office/powerpoint/2010/main" val="1195744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91F5835-2B80-4F9D-A9DE-F6B84F87956B}"/>
              </a:ext>
            </a:extLst>
          </p:cNvPr>
          <p:cNvSpPr/>
          <p:nvPr/>
        </p:nvSpPr>
        <p:spPr>
          <a:xfrm>
            <a:off x="3892730" y="2003561"/>
            <a:ext cx="5103487" cy="3954929"/>
          </a:xfrm>
          <a:prstGeom prst="rect">
            <a:avLst/>
          </a:prstGeom>
        </p:spPr>
        <p:txBody>
          <a:bodyPr wrap="square">
            <a:spAutoFit/>
          </a:bodyPr>
          <a:lstStyle/>
          <a:p>
            <a:pPr marL="230188" indent="-230188">
              <a:spcAft>
                <a:spcPts val="900"/>
              </a:spcAft>
              <a:buFont typeface="Wingdings" panose="05000000000000000000" pitchFamily="2" charset="2"/>
              <a:buChar char="q"/>
            </a:pPr>
            <a:r>
              <a:rPr lang="en-US" sz="1600" dirty="0"/>
              <a:t>Design Process, New Product Introduction process</a:t>
            </a:r>
          </a:p>
          <a:p>
            <a:pPr marL="230188" indent="-230188">
              <a:spcAft>
                <a:spcPts val="900"/>
              </a:spcAft>
              <a:buFont typeface="Wingdings" panose="05000000000000000000" pitchFamily="2" charset="2"/>
              <a:buChar char="q"/>
            </a:pPr>
            <a:r>
              <a:rPr lang="en-US" sz="1600" dirty="0"/>
              <a:t>Manufacturing Flow (Map)</a:t>
            </a:r>
          </a:p>
          <a:p>
            <a:pPr marL="230188" indent="-230188">
              <a:spcAft>
                <a:spcPts val="900"/>
              </a:spcAft>
              <a:buFont typeface="Wingdings" panose="05000000000000000000" pitchFamily="2" charset="2"/>
              <a:buChar char="q"/>
            </a:pPr>
            <a:r>
              <a:rPr lang="en-US" sz="1600" dirty="0"/>
              <a:t>Document Management Process</a:t>
            </a:r>
          </a:p>
          <a:p>
            <a:pPr marL="230188" indent="-230188">
              <a:spcAft>
                <a:spcPts val="900"/>
              </a:spcAft>
              <a:buFont typeface="Wingdings" panose="05000000000000000000" pitchFamily="2" charset="2"/>
              <a:buChar char="q"/>
            </a:pPr>
            <a:r>
              <a:rPr lang="en-US" sz="1600" dirty="0"/>
              <a:t>Engineering Change Control Process</a:t>
            </a:r>
          </a:p>
          <a:p>
            <a:pPr marL="230188" indent="-230188">
              <a:spcAft>
                <a:spcPts val="900"/>
              </a:spcAft>
              <a:buFont typeface="Wingdings" panose="05000000000000000000" pitchFamily="2" charset="2"/>
              <a:buChar char="q"/>
            </a:pPr>
            <a:r>
              <a:rPr lang="en-US" sz="1600" dirty="0"/>
              <a:t>Equipment Management Process</a:t>
            </a:r>
          </a:p>
          <a:p>
            <a:pPr marL="230188" indent="-230188">
              <a:spcAft>
                <a:spcPts val="900"/>
              </a:spcAft>
              <a:buFont typeface="Wingdings" panose="05000000000000000000" pitchFamily="2" charset="2"/>
              <a:buChar char="q"/>
            </a:pPr>
            <a:r>
              <a:rPr lang="en-US" sz="1600" dirty="0"/>
              <a:t>Discrepant Material Process</a:t>
            </a:r>
          </a:p>
          <a:p>
            <a:pPr marL="230188" indent="-230188">
              <a:spcAft>
                <a:spcPts val="900"/>
              </a:spcAft>
              <a:buFont typeface="Wingdings" panose="05000000000000000000" pitchFamily="2" charset="2"/>
              <a:buChar char="q"/>
            </a:pPr>
            <a:r>
              <a:rPr lang="en-US" sz="1600" dirty="0"/>
              <a:t>Service Return Process</a:t>
            </a:r>
          </a:p>
          <a:p>
            <a:pPr marL="230188" indent="-230188">
              <a:spcAft>
                <a:spcPts val="900"/>
              </a:spcAft>
              <a:buFont typeface="Wingdings" panose="05000000000000000000" pitchFamily="2" charset="2"/>
              <a:buChar char="q"/>
            </a:pPr>
            <a:r>
              <a:rPr lang="en-US" sz="1600" dirty="0"/>
              <a:t>Supplier Management Process</a:t>
            </a:r>
          </a:p>
          <a:p>
            <a:pPr marL="230188" indent="-230188">
              <a:spcAft>
                <a:spcPts val="900"/>
              </a:spcAft>
              <a:buFont typeface="Wingdings" panose="05000000000000000000" pitchFamily="2" charset="2"/>
              <a:buChar char="q"/>
            </a:pPr>
            <a:r>
              <a:rPr lang="en-US" sz="1600" dirty="0"/>
              <a:t>Training Process</a:t>
            </a:r>
          </a:p>
          <a:p>
            <a:pPr marL="230188" indent="-230188">
              <a:spcAft>
                <a:spcPts val="900"/>
              </a:spcAft>
              <a:buFont typeface="Wingdings" panose="05000000000000000000" pitchFamily="2" charset="2"/>
              <a:buChar char="q"/>
            </a:pPr>
            <a:r>
              <a:rPr lang="en-US" sz="1600" dirty="0"/>
              <a:t>Problem Solving Process</a:t>
            </a:r>
          </a:p>
          <a:p>
            <a:pPr marL="230188" indent="-230188">
              <a:spcAft>
                <a:spcPts val="900"/>
              </a:spcAft>
              <a:buFont typeface="Wingdings" panose="05000000000000000000" pitchFamily="2" charset="2"/>
              <a:buChar char="q"/>
            </a:pPr>
            <a:r>
              <a:rPr lang="en-US" sz="1600" dirty="0"/>
              <a:t>System Monitoring Process</a:t>
            </a:r>
          </a:p>
        </p:txBody>
      </p:sp>
      <p:pic>
        <p:nvPicPr>
          <p:cNvPr id="19" name="Picture 2" descr="See the source image">
            <a:extLst>
              <a:ext uri="{FF2B5EF4-FFF2-40B4-BE49-F238E27FC236}">
                <a16:creationId xmlns:a16="http://schemas.microsoft.com/office/drawing/2014/main" id="{CA294E36-305B-413C-9E13-4D6C8E92C6E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8731" y="2118440"/>
            <a:ext cx="2563332" cy="306261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E92C0129-8E32-4294-AAB5-8321910B149E}"/>
              </a:ext>
            </a:extLst>
          </p:cNvPr>
          <p:cNvSpPr>
            <a:spLocks noGrp="1"/>
          </p:cNvSpPr>
          <p:nvPr>
            <p:ph type="title"/>
          </p:nvPr>
        </p:nvSpPr>
        <p:spPr>
          <a:xfrm>
            <a:off x="412805" y="757587"/>
            <a:ext cx="8398685" cy="718370"/>
          </a:xfrm>
        </p:spPr>
        <p:txBody>
          <a:bodyPr>
            <a:normAutofit fontScale="90000"/>
          </a:bodyPr>
          <a:lstStyle/>
          <a:p>
            <a:r>
              <a:rPr lang="en-US" dirty="0"/>
              <a:t>Checklist of Core Supplies for the Journey</a:t>
            </a:r>
          </a:p>
        </p:txBody>
      </p:sp>
      <p:sp>
        <p:nvSpPr>
          <p:cNvPr id="7" name="Rectangle 6">
            <a:extLst>
              <a:ext uri="{FF2B5EF4-FFF2-40B4-BE49-F238E27FC236}">
                <a16:creationId xmlns:a16="http://schemas.microsoft.com/office/drawing/2014/main" id="{4AFDE52E-211B-4BF1-B440-E604FB4B9D11}"/>
              </a:ext>
            </a:extLst>
          </p:cNvPr>
          <p:cNvSpPr/>
          <p:nvPr/>
        </p:nvSpPr>
        <p:spPr>
          <a:xfrm>
            <a:off x="3892730" y="1985455"/>
            <a:ext cx="4982539" cy="36945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172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5582"/>
            <a:ext cx="7772400" cy="2574592"/>
          </a:xfrm>
        </p:spPr>
        <p:txBody>
          <a:bodyPr/>
          <a:lstStyle/>
          <a:p>
            <a:r>
              <a:rPr lang="en-US" dirty="0"/>
              <a:t>Design </a:t>
            </a:r>
            <a:br>
              <a:rPr lang="en-US" dirty="0"/>
            </a:br>
            <a:r>
              <a:rPr lang="en-US" dirty="0"/>
              <a:t>and New product Introduction</a:t>
            </a:r>
          </a:p>
        </p:txBody>
      </p:sp>
      <p:sp>
        <p:nvSpPr>
          <p:cNvPr id="3" name="Subtitle 2"/>
          <p:cNvSpPr>
            <a:spLocks noGrp="1"/>
          </p:cNvSpPr>
          <p:nvPr>
            <p:ph type="subTitle" idx="1"/>
          </p:nvPr>
        </p:nvSpPr>
        <p:spPr>
          <a:xfrm>
            <a:off x="978408" y="3675888"/>
            <a:ext cx="7187184" cy="1752600"/>
          </a:xfrm>
        </p:spPr>
        <p:txBody>
          <a:bodyPr>
            <a:normAutofit/>
          </a:bodyPr>
          <a:lstStyle/>
          <a:p>
            <a:r>
              <a:rPr lang="en-US" dirty="0"/>
              <a:t>Steve Birrell</a:t>
            </a:r>
          </a:p>
          <a:p>
            <a:r>
              <a:rPr lang="en-US" sz="1600" dirty="0"/>
              <a:t>Quantum Composers, CEO</a:t>
            </a:r>
          </a:p>
          <a:p>
            <a:r>
              <a:rPr lang="en-US" sz="1600" dirty="0"/>
              <a:t>Consultant:  Electro-Optical Design,</a:t>
            </a:r>
          </a:p>
          <a:p>
            <a:r>
              <a:rPr lang="en-US" sz="1600" dirty="0"/>
              <a:t>	    Producibility, and Production</a:t>
            </a:r>
          </a:p>
          <a:p>
            <a:endParaRPr lang="en-US" dirty="0"/>
          </a:p>
        </p:txBody>
      </p:sp>
      <p:sp>
        <p:nvSpPr>
          <p:cNvPr id="4" name="Slide Number Placeholder 3">
            <a:extLst>
              <a:ext uri="{FF2B5EF4-FFF2-40B4-BE49-F238E27FC236}">
                <a16:creationId xmlns:a16="http://schemas.microsoft.com/office/drawing/2014/main" id="{04ED5FC0-7EBA-411E-AC54-14FC86474E87}"/>
              </a:ext>
            </a:extLst>
          </p:cNvPr>
          <p:cNvSpPr>
            <a:spLocks noGrp="1"/>
          </p:cNvSpPr>
          <p:nvPr>
            <p:ph type="sldNum" sz="quarter" idx="12"/>
          </p:nvPr>
        </p:nvSpPr>
        <p:spPr>
          <a:xfrm>
            <a:off x="8692551" y="6556075"/>
            <a:ext cx="402566" cy="301925"/>
          </a:xfrm>
          <a:prstGeom prst="rect">
            <a:avLst/>
          </a:prstGeom>
        </p:spPr>
        <p:txBody>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0CFEC368-1D7A-4F81-ABF6-AE0E36BAF64C}" type="slidenum">
              <a:rPr lang="en-US" smtClean="0"/>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400" b="0" i="0" u="none" strike="noStrike" kern="1200" cap="none" spc="0" normalizeH="0" baseline="0" noProof="0">
              <a:ln>
                <a:noFill/>
              </a:ln>
              <a:solidFill>
                <a:srgbClr val="292934"/>
              </a:solidFill>
              <a:effectLst/>
              <a:uLnTx/>
              <a:uFillTx/>
              <a:latin typeface="Arial"/>
              <a:ea typeface="+mn-ea"/>
              <a:cs typeface="+mn-cs"/>
            </a:endParaRPr>
          </a:p>
        </p:txBody>
      </p:sp>
      <p:pic>
        <p:nvPicPr>
          <p:cNvPr id="5" name="Picture 4" descr="A picture containing old, text&#10;&#10;Description automatically generated">
            <a:extLst>
              <a:ext uri="{FF2B5EF4-FFF2-40B4-BE49-F238E27FC236}">
                <a16:creationId xmlns:a16="http://schemas.microsoft.com/office/drawing/2014/main" id="{457DDB07-2FFF-4507-80F3-D0B319635919}"/>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 xmlns:a1611="http://schemas.microsoft.com/office/drawing/2016/11/main" r:id="rId3"/>
              </a:ext>
            </a:extLst>
          </a:blip>
          <a:stretch>
            <a:fillRect/>
          </a:stretch>
        </p:blipFill>
        <p:spPr>
          <a:xfrm>
            <a:off x="6155436" y="3675888"/>
            <a:ext cx="2447832" cy="2636530"/>
          </a:xfrm>
          <a:prstGeom prst="rect">
            <a:avLst/>
          </a:prstGeom>
        </p:spPr>
      </p:pic>
    </p:spTree>
    <p:extLst>
      <p:ext uri="{BB962C8B-B14F-4D97-AF65-F5344CB8AC3E}">
        <p14:creationId xmlns:p14="http://schemas.microsoft.com/office/powerpoint/2010/main" val="842015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654" y="883513"/>
            <a:ext cx="7848600" cy="1927225"/>
          </a:xfrm>
        </p:spPr>
        <p:txBody>
          <a:bodyPr/>
          <a:lstStyle/>
          <a:p>
            <a:pPr algn="ctr"/>
            <a:r>
              <a:rPr lang="en-US" sz="4400" dirty="0"/>
              <a:t>Design</a:t>
            </a:r>
            <a:r>
              <a:rPr lang="en-US" dirty="0"/>
              <a:t/>
            </a:r>
            <a:br>
              <a:rPr lang="en-US" dirty="0"/>
            </a:br>
            <a:r>
              <a:rPr lang="en-US" sz="3200" dirty="0"/>
              <a:t>the first step in the quality process.</a:t>
            </a:r>
          </a:p>
        </p:txBody>
      </p:sp>
      <p:sp>
        <p:nvSpPr>
          <p:cNvPr id="3" name="Subtitle 2"/>
          <p:cNvSpPr>
            <a:spLocks noGrp="1"/>
          </p:cNvSpPr>
          <p:nvPr>
            <p:ph type="subTitle" idx="1"/>
          </p:nvPr>
        </p:nvSpPr>
        <p:spPr>
          <a:xfrm>
            <a:off x="762000" y="3526018"/>
            <a:ext cx="7848600" cy="1752600"/>
          </a:xfrm>
        </p:spPr>
        <p:txBody>
          <a:bodyPr/>
          <a:lstStyle/>
          <a:p>
            <a:pPr algn="ctr"/>
            <a:r>
              <a:rPr lang="en-US" dirty="0"/>
              <a:t>Quality starts with the design process.</a:t>
            </a:r>
          </a:p>
          <a:p>
            <a:pPr algn="ctr"/>
            <a:r>
              <a:rPr lang="en-US" i="1" dirty="0"/>
              <a:t>The challenge is how to design and produce a complex product with limited time and resources.</a:t>
            </a:r>
          </a:p>
        </p:txBody>
      </p:sp>
      <p:pic>
        <p:nvPicPr>
          <p:cNvPr id="5" name="Picture 4">
            <a:extLst>
              <a:ext uri="{FF2B5EF4-FFF2-40B4-BE49-F238E27FC236}">
                <a16:creationId xmlns:a16="http://schemas.microsoft.com/office/drawing/2014/main" id="{0162183E-8F3C-40AF-8B43-1845607D4D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0500" y="5007799"/>
            <a:ext cx="855800" cy="1258529"/>
          </a:xfrm>
          <a:prstGeom prst="rect">
            <a:avLst/>
          </a:prstGeom>
        </p:spPr>
      </p:pic>
      <p:sp>
        <p:nvSpPr>
          <p:cNvPr id="6" name="TextBox 5">
            <a:extLst>
              <a:ext uri="{FF2B5EF4-FFF2-40B4-BE49-F238E27FC236}">
                <a16:creationId xmlns:a16="http://schemas.microsoft.com/office/drawing/2014/main" id="{DAC1F441-88C8-4B58-85F6-ACFF0E4A7EEB}"/>
              </a:ext>
            </a:extLst>
          </p:cNvPr>
          <p:cNvSpPr txBox="1"/>
          <p:nvPr/>
        </p:nvSpPr>
        <p:spPr>
          <a:xfrm>
            <a:off x="4829175" y="5896996"/>
            <a:ext cx="2571750" cy="369332"/>
          </a:xfrm>
          <a:prstGeom prst="rect">
            <a:avLst/>
          </a:prstGeom>
          <a:noFill/>
        </p:spPr>
        <p:txBody>
          <a:bodyPr wrap="square" rtlCol="0">
            <a:spAutoFit/>
          </a:bodyPr>
          <a:lstStyle/>
          <a:p>
            <a:r>
              <a:rPr lang="en-US" i="1" dirty="0">
                <a:solidFill>
                  <a:schemeClr val="bg1">
                    <a:lumMod val="50000"/>
                  </a:schemeClr>
                </a:solidFill>
                <a:latin typeface="Brush Script MT" panose="03060802040406070304" pitchFamily="66" charset="0"/>
              </a:rPr>
              <a:t>Let’s get started…</a:t>
            </a:r>
          </a:p>
        </p:txBody>
      </p:sp>
    </p:spTree>
    <p:extLst>
      <p:ext uri="{BB962C8B-B14F-4D97-AF65-F5344CB8AC3E}">
        <p14:creationId xmlns:p14="http://schemas.microsoft.com/office/powerpoint/2010/main" val="1267246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7DD0BE-F5EB-490C-B602-2D3AA487B408}"/>
              </a:ext>
            </a:extLst>
          </p:cNvPr>
          <p:cNvSpPr>
            <a:spLocks noGrp="1"/>
          </p:cNvSpPr>
          <p:nvPr>
            <p:ph idx="1"/>
          </p:nvPr>
        </p:nvSpPr>
        <p:spPr>
          <a:xfrm>
            <a:off x="525815" y="1114214"/>
            <a:ext cx="8229600" cy="3871829"/>
          </a:xfrm>
        </p:spPr>
        <p:txBody>
          <a:bodyPr>
            <a:spAutoFit/>
          </a:bodyPr>
          <a:lstStyle/>
          <a:p>
            <a:pPr marL="0" indent="0">
              <a:buNone/>
            </a:pPr>
            <a:r>
              <a:rPr lang="en-US" sz="2000" dirty="0"/>
              <a:t>The Challenge:  </a:t>
            </a:r>
          </a:p>
          <a:p>
            <a:pPr lvl="1"/>
            <a:r>
              <a:rPr lang="en-US" sz="1800" dirty="0"/>
              <a:t>Bozeman Laser is designing a new laser using a new, unique and very complex optical configuration.</a:t>
            </a:r>
          </a:p>
          <a:p>
            <a:pPr lvl="1"/>
            <a:endParaRPr lang="en-US" sz="1800" dirty="0"/>
          </a:p>
          <a:p>
            <a:pPr marL="0" indent="0">
              <a:buNone/>
            </a:pPr>
            <a:r>
              <a:rPr lang="en-US" sz="2000" dirty="0"/>
              <a:t>The Problems:</a:t>
            </a:r>
          </a:p>
          <a:p>
            <a:pPr lvl="1"/>
            <a:r>
              <a:rPr lang="en-US" sz="1800" dirty="0"/>
              <a:t>How do you insure a robust design that is easy to manufacture and meets all of requirements?</a:t>
            </a:r>
          </a:p>
          <a:p>
            <a:pPr lvl="1"/>
            <a:r>
              <a:rPr lang="en-US" sz="1800" dirty="0"/>
              <a:t>How can this be done within a reasonable budget and within an acceptable schedule?</a:t>
            </a:r>
          </a:p>
          <a:p>
            <a:pPr lvl="1"/>
            <a:r>
              <a:rPr lang="en-US" sz="1800" dirty="0"/>
              <a:t>How much modeling, how many prototypes and how much testing should be done?</a:t>
            </a:r>
          </a:p>
          <a:p>
            <a:endParaRPr lang="en-US" sz="1800" dirty="0"/>
          </a:p>
        </p:txBody>
      </p:sp>
      <p:sp>
        <p:nvSpPr>
          <p:cNvPr id="6" name="TextBox 5">
            <a:extLst>
              <a:ext uri="{FF2B5EF4-FFF2-40B4-BE49-F238E27FC236}">
                <a16:creationId xmlns:a16="http://schemas.microsoft.com/office/drawing/2014/main" id="{2A8B8AB2-FC48-4D7D-8ABF-8B9E4FC4A249}"/>
              </a:ext>
            </a:extLst>
          </p:cNvPr>
          <p:cNvSpPr txBox="1"/>
          <p:nvPr/>
        </p:nvSpPr>
        <p:spPr>
          <a:xfrm>
            <a:off x="5777348" y="6119762"/>
            <a:ext cx="1823055" cy="369332"/>
          </a:xfrm>
          <a:prstGeom prst="rect">
            <a:avLst/>
          </a:prstGeom>
          <a:noFill/>
        </p:spPr>
        <p:txBody>
          <a:bodyPr wrap="square" rtlCol="0">
            <a:spAutoFit/>
          </a:bodyPr>
          <a:lstStyle/>
          <a:p>
            <a:r>
              <a:rPr lang="en-US" i="1" dirty="0">
                <a:solidFill>
                  <a:schemeClr val="bg1">
                    <a:lumMod val="50000"/>
                  </a:schemeClr>
                </a:solidFill>
                <a:latin typeface="Brush Script MT" panose="03060802040406070304" pitchFamily="66" charset="0"/>
              </a:rPr>
              <a:t>What should we do…</a:t>
            </a:r>
          </a:p>
        </p:txBody>
      </p:sp>
      <p:pic>
        <p:nvPicPr>
          <p:cNvPr id="9" name="Content Placeholder 5">
            <a:extLst>
              <a:ext uri="{FF2B5EF4-FFF2-40B4-BE49-F238E27FC236}">
                <a16:creationId xmlns:a16="http://schemas.microsoft.com/office/drawing/2014/main" id="{4A4F7E3B-6E06-4414-A627-CF58931CF90F}"/>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483154" y="4778546"/>
            <a:ext cx="1442639" cy="1792098"/>
          </a:xfrm>
          <a:prstGeom prst="rect">
            <a:avLst/>
          </a:prstGeom>
        </p:spPr>
      </p:pic>
      <p:sp>
        <p:nvSpPr>
          <p:cNvPr id="5" name="Scroll: Horizontal 4">
            <a:extLst>
              <a:ext uri="{FF2B5EF4-FFF2-40B4-BE49-F238E27FC236}">
                <a16:creationId xmlns:a16="http://schemas.microsoft.com/office/drawing/2014/main" id="{D08DAFB5-1789-47C9-BA81-A59922E8AC72}"/>
              </a:ext>
            </a:extLst>
          </p:cNvPr>
          <p:cNvSpPr/>
          <p:nvPr/>
        </p:nvSpPr>
        <p:spPr>
          <a:xfrm>
            <a:off x="993458" y="4986043"/>
            <a:ext cx="6382692" cy="1013696"/>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i="1" dirty="0">
                <a:solidFill>
                  <a:schemeClr val="bg1"/>
                </a:solidFill>
              </a:rPr>
              <a:t>It is impossible to insure 100% confidence, </a:t>
            </a:r>
          </a:p>
          <a:p>
            <a:pPr algn="ctr"/>
            <a:r>
              <a:rPr lang="en-US" i="1" dirty="0">
                <a:solidFill>
                  <a:schemeClr val="bg1"/>
                </a:solidFill>
              </a:rPr>
              <a:t>the best that you can do is control and manage your risks.</a:t>
            </a:r>
          </a:p>
        </p:txBody>
      </p:sp>
      <p:sp>
        <p:nvSpPr>
          <p:cNvPr id="7" name="Title 1">
            <a:extLst>
              <a:ext uri="{FF2B5EF4-FFF2-40B4-BE49-F238E27FC236}">
                <a16:creationId xmlns:a16="http://schemas.microsoft.com/office/drawing/2014/main" id="{EFC12554-A142-4E24-AAB6-8868482BE912}"/>
              </a:ext>
            </a:extLst>
          </p:cNvPr>
          <p:cNvSpPr>
            <a:spLocks noGrp="1"/>
          </p:cNvSpPr>
          <p:nvPr>
            <p:ph type="title"/>
          </p:nvPr>
        </p:nvSpPr>
        <p:spPr>
          <a:xfrm>
            <a:off x="457200" y="528293"/>
            <a:ext cx="8229600" cy="465898"/>
          </a:xfrm>
        </p:spPr>
        <p:txBody>
          <a:bodyPr>
            <a:normAutofit fontScale="90000"/>
          </a:bodyPr>
          <a:lstStyle/>
          <a:p>
            <a:r>
              <a:rPr lang="en-US" dirty="0"/>
              <a:t>Problem Definition</a:t>
            </a:r>
          </a:p>
        </p:txBody>
      </p:sp>
    </p:spTree>
    <p:extLst>
      <p:ext uri="{BB962C8B-B14F-4D97-AF65-F5344CB8AC3E}">
        <p14:creationId xmlns:p14="http://schemas.microsoft.com/office/powerpoint/2010/main" val="397910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A637C1F-188A-4992-9CE0-47DB76674FDE}"/>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77138" y="5324476"/>
            <a:ext cx="1582529" cy="1242286"/>
          </a:xfrm>
          <a:prstGeom prst="rect">
            <a:avLst/>
          </a:prstGeom>
        </p:spPr>
      </p:pic>
      <p:sp>
        <p:nvSpPr>
          <p:cNvPr id="3" name="Content Placeholder 2">
            <a:extLst>
              <a:ext uri="{FF2B5EF4-FFF2-40B4-BE49-F238E27FC236}">
                <a16:creationId xmlns:a16="http://schemas.microsoft.com/office/drawing/2014/main" id="{AF7DD0BE-F5EB-490C-B602-2D3AA487B408}"/>
              </a:ext>
            </a:extLst>
          </p:cNvPr>
          <p:cNvSpPr>
            <a:spLocks noGrp="1"/>
          </p:cNvSpPr>
          <p:nvPr>
            <p:ph idx="1"/>
          </p:nvPr>
        </p:nvSpPr>
        <p:spPr>
          <a:xfrm>
            <a:off x="457200" y="893067"/>
            <a:ext cx="8229600" cy="1013696"/>
          </a:xfrm>
        </p:spPr>
        <p:txBody>
          <a:bodyPr>
            <a:noAutofit/>
          </a:bodyPr>
          <a:lstStyle/>
          <a:p>
            <a:pPr lvl="1"/>
            <a:r>
              <a:rPr lang="en-US" sz="1800" dirty="0"/>
              <a:t>Develop a design process, with a disciplined process to transition from each stage to the next.</a:t>
            </a:r>
          </a:p>
          <a:p>
            <a:pPr lvl="2"/>
            <a:r>
              <a:rPr lang="en-US" dirty="0"/>
              <a:t>Transition using design reviews, check lists, formal sign-off etc.</a:t>
            </a:r>
          </a:p>
          <a:p>
            <a:pPr lvl="1"/>
            <a:endParaRPr lang="en-US" sz="1800" dirty="0"/>
          </a:p>
          <a:p>
            <a:pPr lvl="1"/>
            <a:endParaRPr lang="en-US" sz="1800" dirty="0"/>
          </a:p>
          <a:p>
            <a:pPr lvl="1"/>
            <a:endParaRPr lang="en-US" sz="1800" dirty="0"/>
          </a:p>
          <a:p>
            <a:pPr marL="274320" lvl="1" indent="0">
              <a:buNone/>
            </a:pPr>
            <a:endParaRPr lang="en-US" sz="1800" dirty="0"/>
          </a:p>
          <a:p>
            <a:endParaRPr lang="en-US" sz="1800" dirty="0"/>
          </a:p>
        </p:txBody>
      </p:sp>
      <p:sp>
        <p:nvSpPr>
          <p:cNvPr id="6" name="TextBox 5">
            <a:extLst>
              <a:ext uri="{FF2B5EF4-FFF2-40B4-BE49-F238E27FC236}">
                <a16:creationId xmlns:a16="http://schemas.microsoft.com/office/drawing/2014/main" id="{2A8B8AB2-FC48-4D7D-8ABF-8B9E4FC4A249}"/>
              </a:ext>
            </a:extLst>
          </p:cNvPr>
          <p:cNvSpPr txBox="1"/>
          <p:nvPr/>
        </p:nvSpPr>
        <p:spPr>
          <a:xfrm>
            <a:off x="5436988" y="6248400"/>
            <a:ext cx="2181226" cy="369332"/>
          </a:xfrm>
          <a:prstGeom prst="rect">
            <a:avLst/>
          </a:prstGeom>
          <a:noFill/>
        </p:spPr>
        <p:txBody>
          <a:bodyPr wrap="square" rtlCol="0">
            <a:spAutoFit/>
          </a:bodyPr>
          <a:lstStyle/>
          <a:p>
            <a:r>
              <a:rPr lang="en-US" i="1" dirty="0">
                <a:solidFill>
                  <a:schemeClr val="bg1">
                    <a:lumMod val="50000"/>
                  </a:schemeClr>
                </a:solidFill>
                <a:latin typeface="Brush Script MT" panose="03060802040406070304" pitchFamily="66" charset="0"/>
              </a:rPr>
              <a:t>There’s a lot to consider…</a:t>
            </a:r>
          </a:p>
        </p:txBody>
      </p:sp>
      <p:graphicFrame>
        <p:nvGraphicFramePr>
          <p:cNvPr id="4" name="Diagram 3">
            <a:extLst>
              <a:ext uri="{FF2B5EF4-FFF2-40B4-BE49-F238E27FC236}">
                <a16:creationId xmlns:a16="http://schemas.microsoft.com/office/drawing/2014/main" id="{4D9C3F5D-8658-431C-8FA4-8B138E8E67C0}"/>
              </a:ext>
            </a:extLst>
          </p:cNvPr>
          <p:cNvGraphicFramePr/>
          <p:nvPr>
            <p:extLst/>
          </p:nvPr>
        </p:nvGraphicFramePr>
        <p:xfrm>
          <a:off x="240479" y="1580521"/>
          <a:ext cx="8818481"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croll: Horizontal 6">
            <a:extLst>
              <a:ext uri="{FF2B5EF4-FFF2-40B4-BE49-F238E27FC236}">
                <a16:creationId xmlns:a16="http://schemas.microsoft.com/office/drawing/2014/main" id="{6E080186-05A2-4A7B-AC89-668DDD52FB50}"/>
              </a:ext>
            </a:extLst>
          </p:cNvPr>
          <p:cNvSpPr/>
          <p:nvPr/>
        </p:nvSpPr>
        <p:spPr>
          <a:xfrm>
            <a:off x="2443326" y="5245835"/>
            <a:ext cx="3762361" cy="1013696"/>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Stage/Gate approach to design</a:t>
            </a:r>
          </a:p>
        </p:txBody>
      </p:sp>
      <p:sp>
        <p:nvSpPr>
          <p:cNvPr id="9" name="Title 1">
            <a:extLst>
              <a:ext uri="{FF2B5EF4-FFF2-40B4-BE49-F238E27FC236}">
                <a16:creationId xmlns:a16="http://schemas.microsoft.com/office/drawing/2014/main" id="{CEA30B77-D97D-44C0-9E8A-A64496AF4B92}"/>
              </a:ext>
            </a:extLst>
          </p:cNvPr>
          <p:cNvSpPr>
            <a:spLocks noGrp="1"/>
          </p:cNvSpPr>
          <p:nvPr>
            <p:ph type="title"/>
          </p:nvPr>
        </p:nvSpPr>
        <p:spPr>
          <a:xfrm>
            <a:off x="765018" y="377138"/>
            <a:ext cx="8229600" cy="465898"/>
          </a:xfrm>
        </p:spPr>
        <p:txBody>
          <a:bodyPr>
            <a:normAutofit fontScale="90000"/>
          </a:bodyPr>
          <a:lstStyle/>
          <a:p>
            <a:r>
              <a:rPr lang="en-US" dirty="0"/>
              <a:t>Solution</a:t>
            </a:r>
          </a:p>
        </p:txBody>
      </p:sp>
    </p:spTree>
    <p:extLst>
      <p:ext uri="{BB962C8B-B14F-4D97-AF65-F5344CB8AC3E}">
        <p14:creationId xmlns:p14="http://schemas.microsoft.com/office/powerpoint/2010/main" val="811106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4" grpId="0">
        <p:bldAsOne/>
      </p:bldGraphic>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57DE2-6451-48BB-865C-77838E04831A}"/>
              </a:ext>
            </a:extLst>
          </p:cNvPr>
          <p:cNvSpPr>
            <a:spLocks noGrp="1"/>
          </p:cNvSpPr>
          <p:nvPr>
            <p:ph type="title"/>
          </p:nvPr>
        </p:nvSpPr>
        <p:spPr>
          <a:xfrm>
            <a:off x="457200" y="385128"/>
            <a:ext cx="8229600" cy="990600"/>
          </a:xfrm>
        </p:spPr>
        <p:txBody>
          <a:bodyPr/>
          <a:lstStyle/>
          <a:p>
            <a:r>
              <a:rPr lang="en-US" dirty="0"/>
              <a:t>Research &amp; Development</a:t>
            </a:r>
          </a:p>
        </p:txBody>
      </p:sp>
      <p:sp>
        <p:nvSpPr>
          <p:cNvPr id="3" name="Content Placeholder 2">
            <a:extLst>
              <a:ext uri="{FF2B5EF4-FFF2-40B4-BE49-F238E27FC236}">
                <a16:creationId xmlns:a16="http://schemas.microsoft.com/office/drawing/2014/main" id="{CB40EC10-2CCD-417E-8A52-D3C10AEFCA5B}"/>
              </a:ext>
            </a:extLst>
          </p:cNvPr>
          <p:cNvSpPr>
            <a:spLocks noGrp="1"/>
          </p:cNvSpPr>
          <p:nvPr>
            <p:ph idx="1"/>
          </p:nvPr>
        </p:nvSpPr>
        <p:spPr>
          <a:xfrm>
            <a:off x="407773" y="1441640"/>
            <a:ext cx="8229600" cy="4054929"/>
          </a:xfrm>
        </p:spPr>
        <p:txBody>
          <a:bodyPr/>
          <a:lstStyle/>
          <a:p>
            <a:pPr marL="0" indent="0" algn="ctr">
              <a:buNone/>
            </a:pPr>
            <a:r>
              <a:rPr lang="en-US" sz="2000" i="1" dirty="0">
                <a:solidFill>
                  <a:schemeClr val="tx1">
                    <a:lumMod val="50000"/>
                    <a:lumOff val="50000"/>
                  </a:schemeClr>
                </a:solidFill>
              </a:rPr>
              <a:t>Develop technical understanding to support a robust design with performance &amp; production margins.</a:t>
            </a:r>
          </a:p>
          <a:p>
            <a:pPr marL="0" indent="0" algn="ctr">
              <a:buNone/>
            </a:pPr>
            <a:endParaRPr lang="en-US" sz="1200" i="1" dirty="0">
              <a:solidFill>
                <a:schemeClr val="tx1">
                  <a:lumMod val="50000"/>
                  <a:lumOff val="50000"/>
                </a:schemeClr>
              </a:solidFill>
            </a:endParaRPr>
          </a:p>
          <a:p>
            <a:pPr lvl="1"/>
            <a:r>
              <a:rPr lang="en-US" sz="1800" dirty="0"/>
              <a:t>Identify &amp; Manage the Technical Risks</a:t>
            </a:r>
          </a:p>
          <a:p>
            <a:pPr lvl="2"/>
            <a:r>
              <a:rPr lang="en-US" dirty="0"/>
              <a:t>80% of the design should be easy, “off the shelf”.</a:t>
            </a:r>
          </a:p>
          <a:p>
            <a:pPr lvl="2"/>
            <a:r>
              <a:rPr lang="en-US" dirty="0"/>
              <a:t>16% of the design should be moderate, based on previous work. </a:t>
            </a:r>
          </a:p>
          <a:p>
            <a:pPr lvl="2"/>
            <a:r>
              <a:rPr lang="en-US" dirty="0"/>
              <a:t>4% of the design is the new, hard stuff.</a:t>
            </a:r>
          </a:p>
          <a:p>
            <a:pPr lvl="1"/>
            <a:r>
              <a:rPr lang="en-US" sz="1800" dirty="0"/>
              <a:t>Focus on the critical “new stuff”.</a:t>
            </a:r>
          </a:p>
          <a:p>
            <a:pPr lvl="2"/>
            <a:r>
              <a:rPr lang="en-US" dirty="0"/>
              <a:t>More time modeling and analyzing.</a:t>
            </a:r>
          </a:p>
          <a:p>
            <a:pPr lvl="2"/>
            <a:r>
              <a:rPr lang="en-US" dirty="0"/>
              <a:t>More time testing and qualifying.</a:t>
            </a:r>
          </a:p>
          <a:p>
            <a:pPr lvl="2"/>
            <a:r>
              <a:rPr lang="en-US" dirty="0"/>
              <a:t>More QC during initial production.</a:t>
            </a:r>
          </a:p>
          <a:p>
            <a:pPr lvl="2"/>
            <a:endParaRPr lang="en-US" dirty="0"/>
          </a:p>
        </p:txBody>
      </p:sp>
      <p:sp>
        <p:nvSpPr>
          <p:cNvPr id="6" name="Rectangle 5">
            <a:extLst>
              <a:ext uri="{FF2B5EF4-FFF2-40B4-BE49-F238E27FC236}">
                <a16:creationId xmlns:a16="http://schemas.microsoft.com/office/drawing/2014/main" id="{DAA23EF4-90C9-44D2-8C16-55ADFA5135C4}"/>
              </a:ext>
            </a:extLst>
          </p:cNvPr>
          <p:cNvSpPr/>
          <p:nvPr/>
        </p:nvSpPr>
        <p:spPr>
          <a:xfrm>
            <a:off x="2274242" y="5496569"/>
            <a:ext cx="5103487" cy="1061829"/>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8100" cap="rnd">
            <a:solidFill>
              <a:schemeClr val="accent1"/>
            </a:solidFill>
          </a:ln>
        </p:spPr>
        <p:txBody>
          <a:bodyPr wrap="square">
            <a:spAutoFit/>
          </a:bodyPr>
          <a:lstStyle/>
          <a:p>
            <a:pPr marL="230188" marR="0" lvl="0" indent="-230188" algn="l" defTabSz="914400" rtl="0" eaLnBrk="1" fontAlgn="auto" latinLnBrk="0" hangingPunct="1">
              <a:lnSpc>
                <a:spcPct val="100000"/>
              </a:lnSpc>
              <a:spcBef>
                <a:spcPts val="0"/>
              </a:spcBef>
              <a:spcAft>
                <a:spcPts val="90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292934"/>
                </a:solidFill>
                <a:effectLst/>
                <a:uLnTx/>
                <a:uFillTx/>
                <a:latin typeface="Arial"/>
                <a:ea typeface="+mn-ea"/>
                <a:cs typeface="+mn-cs"/>
              </a:rPr>
              <a:t>All requirements verified &amp; documented</a:t>
            </a:r>
          </a:p>
          <a:p>
            <a:pPr marL="230188" marR="0" lvl="0" indent="-230188" algn="l" defTabSz="914400" rtl="0" eaLnBrk="1" fontAlgn="auto" latinLnBrk="0" hangingPunct="1">
              <a:lnSpc>
                <a:spcPct val="100000"/>
              </a:lnSpc>
              <a:spcBef>
                <a:spcPts val="0"/>
              </a:spcBef>
              <a:spcAft>
                <a:spcPts val="90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292934"/>
                </a:solidFill>
                <a:effectLst/>
                <a:uLnTx/>
                <a:uFillTx/>
                <a:latin typeface="Arial"/>
                <a:ea typeface="+mn-ea"/>
                <a:cs typeface="+mn-cs"/>
              </a:rPr>
              <a:t>All material &amp; parts available</a:t>
            </a:r>
          </a:p>
          <a:p>
            <a:pPr marL="230188" marR="0" lvl="0" indent="-230188" algn="l" defTabSz="914400" rtl="0" eaLnBrk="1" fontAlgn="auto" latinLnBrk="0" hangingPunct="1">
              <a:lnSpc>
                <a:spcPct val="100000"/>
              </a:lnSpc>
              <a:spcBef>
                <a:spcPts val="0"/>
              </a:spcBef>
              <a:spcAft>
                <a:spcPts val="90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292934"/>
                </a:solidFill>
                <a:effectLst/>
                <a:uLnTx/>
                <a:uFillTx/>
                <a:latin typeface="Arial"/>
                <a:ea typeface="+mn-ea"/>
                <a:cs typeface="+mn-cs"/>
              </a:rPr>
              <a:t>Critical design features identified</a:t>
            </a:r>
          </a:p>
        </p:txBody>
      </p:sp>
      <p:pic>
        <p:nvPicPr>
          <p:cNvPr id="7" name="Picture 6" descr="https://www.iclipart.com/dodl.php?linklokauth=L3RlbXAvYzUzNjcxMF9zLmpwZywxNTQ4MDA3MTgxLDIwOS4yMDAuMjE1LjM1LDAsMCxMTF8wLCwxNzY5NGFmYjcxZTkyNDI4YmVkOTBhNzI1N2RmYjg3YQ%3D%3D/c536710_s.jpg">
            <a:extLst>
              <a:ext uri="{FF2B5EF4-FFF2-40B4-BE49-F238E27FC236}">
                <a16:creationId xmlns:a16="http://schemas.microsoft.com/office/drawing/2014/main" id="{D7B06553-506E-40B3-AFDB-AF08E39AC19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416105" y="3511360"/>
            <a:ext cx="1457325" cy="1905000"/>
          </a:xfrm>
          <a:prstGeom prst="rect">
            <a:avLst/>
          </a:prstGeom>
          <a:noFill/>
          <a:ln>
            <a:noFill/>
          </a:ln>
        </p:spPr>
      </p:pic>
    </p:spTree>
    <p:extLst>
      <p:ext uri="{BB962C8B-B14F-4D97-AF65-F5344CB8AC3E}">
        <p14:creationId xmlns:p14="http://schemas.microsoft.com/office/powerpoint/2010/main" val="2532753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fade">
                                      <p:cBhvr>
                                        <p:cTn id="30" dur="500"/>
                                        <p:tgtEl>
                                          <p:spTgt spid="3">
                                            <p:txEl>
                                              <p:pRg st="9" end="9"/>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57DE2-6451-48BB-865C-77838E04831A}"/>
              </a:ext>
            </a:extLst>
          </p:cNvPr>
          <p:cNvSpPr>
            <a:spLocks noGrp="1"/>
          </p:cNvSpPr>
          <p:nvPr>
            <p:ph type="title"/>
          </p:nvPr>
        </p:nvSpPr>
        <p:spPr>
          <a:xfrm>
            <a:off x="457200" y="385128"/>
            <a:ext cx="8229600" cy="990600"/>
          </a:xfrm>
        </p:spPr>
        <p:txBody>
          <a:bodyPr/>
          <a:lstStyle/>
          <a:p>
            <a:r>
              <a:rPr lang="en-US" dirty="0"/>
              <a:t>Design for Production</a:t>
            </a:r>
          </a:p>
        </p:txBody>
      </p:sp>
      <p:sp>
        <p:nvSpPr>
          <p:cNvPr id="3" name="Content Placeholder 2">
            <a:extLst>
              <a:ext uri="{FF2B5EF4-FFF2-40B4-BE49-F238E27FC236}">
                <a16:creationId xmlns:a16="http://schemas.microsoft.com/office/drawing/2014/main" id="{CB40EC10-2CCD-417E-8A52-D3C10AEFCA5B}"/>
              </a:ext>
            </a:extLst>
          </p:cNvPr>
          <p:cNvSpPr>
            <a:spLocks noGrp="1"/>
          </p:cNvSpPr>
          <p:nvPr>
            <p:ph idx="1"/>
          </p:nvPr>
        </p:nvSpPr>
        <p:spPr>
          <a:xfrm>
            <a:off x="457200" y="1433376"/>
            <a:ext cx="8229600" cy="3355907"/>
          </a:xfrm>
        </p:spPr>
        <p:txBody>
          <a:bodyPr>
            <a:normAutofit/>
          </a:bodyPr>
          <a:lstStyle/>
          <a:p>
            <a:pPr marL="0" indent="0" algn="ctr">
              <a:buNone/>
            </a:pPr>
            <a:r>
              <a:rPr lang="en-US" sz="1800" i="1" dirty="0">
                <a:solidFill>
                  <a:schemeClr val="tx1">
                    <a:lumMod val="50000"/>
                    <a:lumOff val="50000"/>
                  </a:schemeClr>
                </a:solidFill>
              </a:rPr>
              <a:t>Know your resources (labor, test &amp; measurement, processes)</a:t>
            </a:r>
          </a:p>
          <a:p>
            <a:pPr marL="0" indent="0">
              <a:buNone/>
            </a:pPr>
            <a:endParaRPr lang="en-US" sz="1800" dirty="0"/>
          </a:p>
          <a:p>
            <a:r>
              <a:rPr lang="en-US" sz="1800" dirty="0"/>
              <a:t>Use models, analysis and prototype testing to understand your design, focusing on the 4% new/critical items.</a:t>
            </a:r>
          </a:p>
          <a:p>
            <a:r>
              <a:rPr lang="en-US" sz="1800" dirty="0"/>
              <a:t>Sensitivity Table – Documents sensitive of components to various errors (size, displacement, tilt, angle, etc.).</a:t>
            </a:r>
          </a:p>
          <a:p>
            <a:r>
              <a:rPr lang="en-US" sz="1800" dirty="0"/>
              <a:t>Error Budget – Use sensitivity table to develop an error budget, allocating the available tolerances between all of components.</a:t>
            </a:r>
          </a:p>
          <a:p>
            <a:r>
              <a:rPr lang="en-US" sz="1800" dirty="0"/>
              <a:t>Design to match your internal/external resources.</a:t>
            </a:r>
          </a:p>
        </p:txBody>
      </p:sp>
      <p:pic>
        <p:nvPicPr>
          <p:cNvPr id="8" name="Picture 7">
            <a:extLst>
              <a:ext uri="{FF2B5EF4-FFF2-40B4-BE49-F238E27FC236}">
                <a16:creationId xmlns:a16="http://schemas.microsoft.com/office/drawing/2014/main" id="{A55DB110-DC92-409A-83D9-3CFA590675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7118" y="5210377"/>
            <a:ext cx="984745" cy="1262495"/>
          </a:xfrm>
          <a:prstGeom prst="rect">
            <a:avLst/>
          </a:prstGeom>
        </p:spPr>
      </p:pic>
      <p:sp>
        <p:nvSpPr>
          <p:cNvPr id="6" name="Rectangle 5">
            <a:extLst>
              <a:ext uri="{FF2B5EF4-FFF2-40B4-BE49-F238E27FC236}">
                <a16:creationId xmlns:a16="http://schemas.microsoft.com/office/drawing/2014/main" id="{EE6266E6-879B-4556-9026-2E761C718A50}"/>
              </a:ext>
            </a:extLst>
          </p:cNvPr>
          <p:cNvSpPr/>
          <p:nvPr/>
        </p:nvSpPr>
        <p:spPr>
          <a:xfrm>
            <a:off x="2274242" y="5497776"/>
            <a:ext cx="5103487" cy="1061829"/>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8100" cap="rnd">
            <a:solidFill>
              <a:schemeClr val="accent1"/>
            </a:solidFill>
          </a:ln>
        </p:spPr>
        <p:txBody>
          <a:bodyPr wrap="square">
            <a:spAutoFit/>
          </a:bodyPr>
          <a:lstStyle/>
          <a:p>
            <a:pPr marL="230188" marR="0" lvl="0" indent="-230188" algn="l" defTabSz="914400" rtl="0" eaLnBrk="1" fontAlgn="auto" latinLnBrk="0" hangingPunct="1">
              <a:lnSpc>
                <a:spcPct val="100000"/>
              </a:lnSpc>
              <a:spcBef>
                <a:spcPts val="0"/>
              </a:spcBef>
              <a:spcAft>
                <a:spcPts val="90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292934"/>
                </a:solidFill>
                <a:effectLst/>
                <a:uLnTx/>
                <a:uFillTx/>
                <a:latin typeface="Arial"/>
                <a:ea typeface="+mn-ea"/>
                <a:cs typeface="+mn-cs"/>
              </a:rPr>
              <a:t>Prototype meets all requirements, with margin</a:t>
            </a:r>
          </a:p>
          <a:p>
            <a:pPr marL="230188" marR="0" lvl="0" indent="-230188" algn="l" defTabSz="914400" rtl="0" eaLnBrk="1" fontAlgn="auto" latinLnBrk="0" hangingPunct="1">
              <a:lnSpc>
                <a:spcPct val="100000"/>
              </a:lnSpc>
              <a:spcBef>
                <a:spcPts val="0"/>
              </a:spcBef>
              <a:spcAft>
                <a:spcPts val="90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292934"/>
                </a:solidFill>
                <a:effectLst/>
                <a:uLnTx/>
                <a:uFillTx/>
                <a:latin typeface="Arial"/>
                <a:ea typeface="+mn-ea"/>
                <a:cs typeface="+mn-cs"/>
              </a:rPr>
              <a:t>Drawings &amp; design documentation complete</a:t>
            </a:r>
          </a:p>
          <a:p>
            <a:pPr marL="230188" marR="0" lvl="0" indent="-230188" algn="l" defTabSz="914400" rtl="0" eaLnBrk="1" fontAlgn="auto" latinLnBrk="0" hangingPunct="1">
              <a:lnSpc>
                <a:spcPct val="100000"/>
              </a:lnSpc>
              <a:spcBef>
                <a:spcPts val="0"/>
              </a:spcBef>
              <a:spcAft>
                <a:spcPts val="90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292934"/>
                </a:solidFill>
                <a:effectLst/>
                <a:uLnTx/>
                <a:uFillTx/>
                <a:latin typeface="Arial"/>
                <a:ea typeface="+mn-ea"/>
                <a:cs typeface="+mn-cs"/>
              </a:rPr>
              <a:t>Analysis/model results documented</a:t>
            </a:r>
          </a:p>
        </p:txBody>
      </p:sp>
    </p:spTree>
    <p:extLst>
      <p:ext uri="{BB962C8B-B14F-4D97-AF65-F5344CB8AC3E}">
        <p14:creationId xmlns:p14="http://schemas.microsoft.com/office/powerpoint/2010/main" val="371345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57DE2-6451-48BB-865C-77838E04831A}"/>
              </a:ext>
            </a:extLst>
          </p:cNvPr>
          <p:cNvSpPr>
            <a:spLocks noGrp="1"/>
          </p:cNvSpPr>
          <p:nvPr>
            <p:ph type="title"/>
          </p:nvPr>
        </p:nvSpPr>
        <p:spPr>
          <a:xfrm>
            <a:off x="457200" y="385128"/>
            <a:ext cx="8229600" cy="990600"/>
          </a:xfrm>
        </p:spPr>
        <p:txBody>
          <a:bodyPr/>
          <a:lstStyle/>
          <a:p>
            <a:r>
              <a:rPr lang="en-US" dirty="0"/>
              <a:t>Transition to Production</a:t>
            </a:r>
          </a:p>
        </p:txBody>
      </p:sp>
      <p:sp>
        <p:nvSpPr>
          <p:cNvPr id="3" name="Content Placeholder 2">
            <a:extLst>
              <a:ext uri="{FF2B5EF4-FFF2-40B4-BE49-F238E27FC236}">
                <a16:creationId xmlns:a16="http://schemas.microsoft.com/office/drawing/2014/main" id="{CB40EC10-2CCD-417E-8A52-D3C10AEFCA5B}"/>
              </a:ext>
            </a:extLst>
          </p:cNvPr>
          <p:cNvSpPr>
            <a:spLocks noGrp="1"/>
          </p:cNvSpPr>
          <p:nvPr>
            <p:ph idx="1"/>
          </p:nvPr>
        </p:nvSpPr>
        <p:spPr>
          <a:xfrm>
            <a:off x="457200" y="1464284"/>
            <a:ext cx="8229600" cy="2926647"/>
          </a:xfrm>
        </p:spPr>
        <p:txBody>
          <a:bodyPr>
            <a:normAutofit/>
          </a:bodyPr>
          <a:lstStyle/>
          <a:p>
            <a:pPr marL="0" lvl="0" indent="0" algn="ctr" defTabSz="533400">
              <a:lnSpc>
                <a:spcPct val="90000"/>
              </a:lnSpc>
              <a:spcBef>
                <a:spcPct val="0"/>
              </a:spcBef>
              <a:spcAft>
                <a:spcPct val="35000"/>
              </a:spcAft>
              <a:buNone/>
            </a:pPr>
            <a:r>
              <a:rPr lang="en-US" sz="1800" i="1" dirty="0">
                <a:solidFill>
                  <a:schemeClr val="tx1">
                    <a:lumMod val="50000"/>
                    <a:lumOff val="50000"/>
                  </a:schemeClr>
                </a:solidFill>
              </a:rPr>
              <a:t>Document design, assembly procedures &amp; test procedures.  </a:t>
            </a:r>
          </a:p>
          <a:p>
            <a:pPr marL="0" lvl="0" indent="0" algn="ctr" defTabSz="533400">
              <a:lnSpc>
                <a:spcPct val="90000"/>
              </a:lnSpc>
              <a:spcBef>
                <a:spcPct val="0"/>
              </a:spcBef>
              <a:spcAft>
                <a:spcPct val="35000"/>
              </a:spcAft>
              <a:buNone/>
            </a:pPr>
            <a:r>
              <a:rPr lang="en-US" sz="1800" i="1" dirty="0">
                <a:solidFill>
                  <a:schemeClr val="tx1">
                    <a:lumMod val="50000"/>
                    <a:lumOff val="50000"/>
                  </a:schemeClr>
                </a:solidFill>
              </a:rPr>
              <a:t>Insure manufacturing is properly trained.</a:t>
            </a:r>
          </a:p>
          <a:p>
            <a:pPr>
              <a:spcBef>
                <a:spcPts val="0"/>
              </a:spcBef>
              <a:spcAft>
                <a:spcPts val="600"/>
              </a:spcAft>
            </a:pPr>
            <a:r>
              <a:rPr lang="en-US" sz="1800" dirty="0"/>
              <a:t>Transition starts with a good document control process.</a:t>
            </a:r>
          </a:p>
          <a:p>
            <a:pPr lvl="1">
              <a:spcBef>
                <a:spcPts val="0"/>
              </a:spcBef>
              <a:spcAft>
                <a:spcPts val="600"/>
              </a:spcAft>
            </a:pPr>
            <a:r>
              <a:rPr lang="en-US" sz="1800" dirty="0"/>
              <a:t>Simple engineering control process during development.</a:t>
            </a:r>
          </a:p>
          <a:p>
            <a:pPr lvl="1">
              <a:spcBef>
                <a:spcPts val="0"/>
              </a:spcBef>
              <a:spcAft>
                <a:spcPts val="600"/>
              </a:spcAft>
            </a:pPr>
            <a:r>
              <a:rPr lang="en-US" sz="1800" dirty="0"/>
              <a:t>Complete document control process when released for production.</a:t>
            </a:r>
          </a:p>
          <a:p>
            <a:pPr>
              <a:spcBef>
                <a:spcPts val="0"/>
              </a:spcBef>
              <a:spcAft>
                <a:spcPts val="600"/>
              </a:spcAft>
            </a:pPr>
            <a:r>
              <a:rPr lang="en-US" sz="1800" dirty="0"/>
              <a:t>Develop tooling, test equipment, assembly &amp; test procedures.</a:t>
            </a:r>
          </a:p>
          <a:p>
            <a:pPr>
              <a:spcBef>
                <a:spcPts val="0"/>
              </a:spcBef>
              <a:spcAft>
                <a:spcPts val="600"/>
              </a:spcAft>
            </a:pPr>
            <a:r>
              <a:rPr lang="en-US" sz="1800" dirty="0"/>
              <a:t>Make sure everyone (technicians, QC, shipping, etc.) is properly trained.  </a:t>
            </a:r>
          </a:p>
          <a:p>
            <a:pPr>
              <a:spcBef>
                <a:spcPts val="0"/>
              </a:spcBef>
              <a:spcAft>
                <a:spcPts val="600"/>
              </a:spcAft>
            </a:pPr>
            <a:r>
              <a:rPr lang="en-US" sz="1800" dirty="0"/>
              <a:t>Document everything!  Avoid tribal knowledge.</a:t>
            </a:r>
          </a:p>
          <a:p>
            <a:pPr lvl="1"/>
            <a:endParaRPr lang="en-US" sz="1800" dirty="0"/>
          </a:p>
          <a:p>
            <a:endParaRPr lang="en-US" sz="1800" dirty="0"/>
          </a:p>
        </p:txBody>
      </p:sp>
      <p:sp>
        <p:nvSpPr>
          <p:cNvPr id="4" name="Rectangle 3">
            <a:extLst>
              <a:ext uri="{FF2B5EF4-FFF2-40B4-BE49-F238E27FC236}">
                <a16:creationId xmlns:a16="http://schemas.microsoft.com/office/drawing/2014/main" id="{623B5112-67B8-4152-9324-D2B4AA54D707}"/>
              </a:ext>
            </a:extLst>
          </p:cNvPr>
          <p:cNvSpPr/>
          <p:nvPr/>
        </p:nvSpPr>
        <p:spPr>
          <a:xfrm>
            <a:off x="2274242" y="5496569"/>
            <a:ext cx="5103487" cy="1061829"/>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8100" cap="rnd">
            <a:solidFill>
              <a:schemeClr val="accent1"/>
            </a:solidFill>
          </a:ln>
        </p:spPr>
        <p:txBody>
          <a:bodyPr wrap="square">
            <a:spAutoFit/>
          </a:bodyPr>
          <a:lstStyle/>
          <a:p>
            <a:pPr marL="230188" marR="0" lvl="0" indent="-230188" algn="l" defTabSz="914400" rtl="0" eaLnBrk="1" fontAlgn="auto" latinLnBrk="0" hangingPunct="1">
              <a:lnSpc>
                <a:spcPct val="100000"/>
              </a:lnSpc>
              <a:spcBef>
                <a:spcPts val="0"/>
              </a:spcBef>
              <a:spcAft>
                <a:spcPts val="90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292934"/>
                </a:solidFill>
                <a:effectLst/>
                <a:uLnTx/>
                <a:uFillTx/>
                <a:latin typeface="Arial"/>
                <a:ea typeface="+mn-ea"/>
                <a:cs typeface="+mn-cs"/>
              </a:rPr>
              <a:t>All design &amp; manufacturing documentation released</a:t>
            </a:r>
          </a:p>
          <a:p>
            <a:pPr marL="230188" marR="0" lvl="0" indent="-230188" algn="l" defTabSz="914400" rtl="0" eaLnBrk="1" fontAlgn="auto" latinLnBrk="0" hangingPunct="1">
              <a:lnSpc>
                <a:spcPct val="100000"/>
              </a:lnSpc>
              <a:spcBef>
                <a:spcPts val="0"/>
              </a:spcBef>
              <a:spcAft>
                <a:spcPts val="90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292934"/>
                </a:solidFill>
                <a:effectLst/>
                <a:uLnTx/>
                <a:uFillTx/>
                <a:latin typeface="Arial"/>
                <a:ea typeface="+mn-ea"/>
                <a:cs typeface="+mn-cs"/>
              </a:rPr>
              <a:t>All training has been completed</a:t>
            </a:r>
          </a:p>
          <a:p>
            <a:pPr marL="230188" marR="0" lvl="0" indent="-230188" algn="l" defTabSz="914400" rtl="0" eaLnBrk="1" fontAlgn="auto" latinLnBrk="0" hangingPunct="1">
              <a:lnSpc>
                <a:spcPct val="100000"/>
              </a:lnSpc>
              <a:spcBef>
                <a:spcPts val="0"/>
              </a:spcBef>
              <a:spcAft>
                <a:spcPts val="90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292934"/>
                </a:solidFill>
                <a:effectLst/>
                <a:uLnTx/>
                <a:uFillTx/>
                <a:latin typeface="Arial"/>
                <a:ea typeface="+mn-ea"/>
                <a:cs typeface="+mn-cs"/>
              </a:rPr>
              <a:t>All facilities &amp; resources identified &amp; available</a:t>
            </a:r>
          </a:p>
        </p:txBody>
      </p:sp>
    </p:spTree>
    <p:extLst>
      <p:ext uri="{BB962C8B-B14F-4D97-AF65-F5344CB8AC3E}">
        <p14:creationId xmlns:p14="http://schemas.microsoft.com/office/powerpoint/2010/main" val="4186605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1C863-447A-4C81-8B94-3628287EA9FD}"/>
              </a:ext>
            </a:extLst>
          </p:cNvPr>
          <p:cNvSpPr>
            <a:spLocks noGrp="1"/>
          </p:cNvSpPr>
          <p:nvPr>
            <p:ph type="title"/>
          </p:nvPr>
        </p:nvSpPr>
        <p:spPr>
          <a:xfrm>
            <a:off x="457200" y="385128"/>
            <a:ext cx="8229600" cy="990600"/>
          </a:xfrm>
        </p:spPr>
        <p:txBody>
          <a:bodyPr>
            <a:normAutofit fontScale="90000"/>
          </a:bodyPr>
          <a:lstStyle/>
          <a:p>
            <a:r>
              <a:rPr lang="en-US" dirty="0"/>
              <a:t>Production:  New Product Introduction</a:t>
            </a:r>
          </a:p>
        </p:txBody>
      </p:sp>
      <p:sp>
        <p:nvSpPr>
          <p:cNvPr id="3" name="Content Placeholder 2">
            <a:extLst>
              <a:ext uri="{FF2B5EF4-FFF2-40B4-BE49-F238E27FC236}">
                <a16:creationId xmlns:a16="http://schemas.microsoft.com/office/drawing/2014/main" id="{A06F186B-E42D-440F-8AB1-6D335613E577}"/>
              </a:ext>
            </a:extLst>
          </p:cNvPr>
          <p:cNvSpPr>
            <a:spLocks noGrp="1"/>
          </p:cNvSpPr>
          <p:nvPr>
            <p:ph idx="1"/>
          </p:nvPr>
        </p:nvSpPr>
        <p:spPr>
          <a:xfrm>
            <a:off x="457200" y="1453967"/>
            <a:ext cx="8229600" cy="1975926"/>
          </a:xfrm>
        </p:spPr>
        <p:txBody>
          <a:bodyPr>
            <a:spAutoFit/>
          </a:bodyPr>
          <a:lstStyle/>
          <a:p>
            <a:pPr marL="0" indent="0">
              <a:buNone/>
            </a:pPr>
            <a:r>
              <a:rPr lang="en-US" sz="1800" i="1" dirty="0">
                <a:solidFill>
                  <a:schemeClr val="tx1">
                    <a:lumMod val="50000"/>
                    <a:lumOff val="50000"/>
                  </a:schemeClr>
                </a:solidFill>
              </a:rPr>
              <a:t>Monitor production for producibility:  </a:t>
            </a:r>
          </a:p>
          <a:p>
            <a:pPr marL="0" indent="0">
              <a:buNone/>
            </a:pPr>
            <a:r>
              <a:rPr lang="en-US" sz="1800" i="1" dirty="0">
                <a:solidFill>
                  <a:schemeClr val="tx1">
                    <a:lumMod val="50000"/>
                    <a:lumOff val="50000"/>
                  </a:schemeClr>
                </a:solidFill>
              </a:rPr>
              <a:t>ease of assembly, test margins, failure analysis.  Focus on root causes.</a:t>
            </a:r>
          </a:p>
          <a:p>
            <a:pPr marL="0" indent="0">
              <a:buNone/>
            </a:pPr>
            <a:endParaRPr lang="en-US" sz="1800" dirty="0"/>
          </a:p>
          <a:p>
            <a:r>
              <a:rPr lang="en-US" sz="1800" dirty="0"/>
              <a:t>Expect problems, statistically this is impossible to avoid.</a:t>
            </a:r>
          </a:p>
          <a:p>
            <a:r>
              <a:rPr lang="en-US" sz="1800" dirty="0"/>
              <a:t>Engineering should be very active supporting quality and production to identify problems early and review test results for repeatability and margins.</a:t>
            </a:r>
          </a:p>
        </p:txBody>
      </p:sp>
      <p:sp>
        <p:nvSpPr>
          <p:cNvPr id="6" name="Rectangle 5">
            <a:extLst>
              <a:ext uri="{FF2B5EF4-FFF2-40B4-BE49-F238E27FC236}">
                <a16:creationId xmlns:a16="http://schemas.microsoft.com/office/drawing/2014/main" id="{39DA716F-DA08-45A3-88F4-B8DECF19FC24}"/>
              </a:ext>
            </a:extLst>
          </p:cNvPr>
          <p:cNvSpPr/>
          <p:nvPr/>
        </p:nvSpPr>
        <p:spPr>
          <a:xfrm>
            <a:off x="2274242" y="5496569"/>
            <a:ext cx="5103487" cy="1061829"/>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8100" cap="rnd">
            <a:solidFill>
              <a:schemeClr val="accent1"/>
            </a:solidFill>
          </a:ln>
        </p:spPr>
        <p:txBody>
          <a:bodyPr wrap="square">
            <a:spAutoFit/>
          </a:bodyPr>
          <a:lstStyle/>
          <a:p>
            <a:pPr marL="230188" marR="0" lvl="0" indent="-230188" algn="l" defTabSz="914400" rtl="0" eaLnBrk="1" fontAlgn="auto" latinLnBrk="0" hangingPunct="1">
              <a:lnSpc>
                <a:spcPct val="100000"/>
              </a:lnSpc>
              <a:spcBef>
                <a:spcPts val="0"/>
              </a:spcBef>
              <a:spcAft>
                <a:spcPts val="90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292934"/>
                </a:solidFill>
                <a:effectLst/>
                <a:uLnTx/>
                <a:uFillTx/>
                <a:latin typeface="Arial"/>
                <a:ea typeface="+mn-ea"/>
                <a:cs typeface="+mn-cs"/>
              </a:rPr>
              <a:t>Production yields are consistent &amp; understood</a:t>
            </a:r>
          </a:p>
          <a:p>
            <a:pPr marL="230188" marR="0" lvl="0" indent="-230188" algn="l" defTabSz="914400" rtl="0" eaLnBrk="1" fontAlgn="auto" latinLnBrk="0" hangingPunct="1">
              <a:lnSpc>
                <a:spcPct val="100000"/>
              </a:lnSpc>
              <a:spcBef>
                <a:spcPts val="0"/>
              </a:spcBef>
              <a:spcAft>
                <a:spcPts val="90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292934"/>
                </a:solidFill>
                <a:effectLst/>
                <a:uLnTx/>
                <a:uFillTx/>
                <a:latin typeface="Arial"/>
                <a:ea typeface="+mn-ea"/>
                <a:cs typeface="+mn-cs"/>
              </a:rPr>
              <a:t>Production processes are efficient and reliable</a:t>
            </a:r>
          </a:p>
          <a:p>
            <a:pPr marL="230188" marR="0" lvl="0" indent="-230188" algn="l" defTabSz="914400" rtl="0" eaLnBrk="1" fontAlgn="auto" latinLnBrk="0" hangingPunct="1">
              <a:lnSpc>
                <a:spcPct val="100000"/>
              </a:lnSpc>
              <a:spcBef>
                <a:spcPts val="0"/>
              </a:spcBef>
              <a:spcAft>
                <a:spcPts val="90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292934"/>
                </a:solidFill>
                <a:effectLst/>
                <a:uLnTx/>
                <a:uFillTx/>
                <a:latin typeface="Arial"/>
                <a:ea typeface="+mn-ea"/>
                <a:cs typeface="+mn-cs"/>
              </a:rPr>
              <a:t>Areas for design improvement have been identified</a:t>
            </a:r>
          </a:p>
        </p:txBody>
      </p:sp>
      <p:pic>
        <p:nvPicPr>
          <p:cNvPr id="8" name="Picture 7" descr="https://www.iclipart.com/dodl.php?linklokauth=L3RlbXAvYzE2NjI3NV9zLmpwZywxNTQ4MDA3NDMxLDIwOS4yMDAuMjE1LjM1LDAsMCxMTF8wLCw0ZTBmMWRjOWQxMzNjMzBlMGJjZTE5YTcwYmE0ODVjNA%3D%3D/c166275_s.jpg">
            <a:extLst>
              <a:ext uri="{FF2B5EF4-FFF2-40B4-BE49-F238E27FC236}">
                <a16:creationId xmlns:a16="http://schemas.microsoft.com/office/drawing/2014/main" id="{57C2C90E-C36D-4589-B899-2E171260629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72415" y="4268724"/>
            <a:ext cx="1924050" cy="1905000"/>
          </a:xfrm>
          <a:prstGeom prst="rect">
            <a:avLst/>
          </a:prstGeom>
          <a:noFill/>
          <a:ln>
            <a:noFill/>
          </a:ln>
        </p:spPr>
      </p:pic>
    </p:spTree>
    <p:extLst>
      <p:ext uri="{BB962C8B-B14F-4D97-AF65-F5344CB8AC3E}">
        <p14:creationId xmlns:p14="http://schemas.microsoft.com/office/powerpoint/2010/main" val="2447269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1C863-447A-4C81-8B94-3628287EA9FD}"/>
              </a:ext>
            </a:extLst>
          </p:cNvPr>
          <p:cNvSpPr>
            <a:spLocks noGrp="1"/>
          </p:cNvSpPr>
          <p:nvPr>
            <p:ph type="title"/>
          </p:nvPr>
        </p:nvSpPr>
        <p:spPr>
          <a:xfrm>
            <a:off x="457200" y="385128"/>
            <a:ext cx="8229600" cy="990600"/>
          </a:xfrm>
        </p:spPr>
        <p:txBody>
          <a:bodyPr>
            <a:normAutofit/>
          </a:bodyPr>
          <a:lstStyle/>
          <a:p>
            <a:r>
              <a:rPr lang="en-US" dirty="0"/>
              <a:t>Support: New Product Introduction</a:t>
            </a:r>
          </a:p>
        </p:txBody>
      </p:sp>
      <p:sp>
        <p:nvSpPr>
          <p:cNvPr id="3" name="Content Placeholder 2">
            <a:extLst>
              <a:ext uri="{FF2B5EF4-FFF2-40B4-BE49-F238E27FC236}">
                <a16:creationId xmlns:a16="http://schemas.microsoft.com/office/drawing/2014/main" id="{A06F186B-E42D-440F-8AB1-6D335613E577}"/>
              </a:ext>
            </a:extLst>
          </p:cNvPr>
          <p:cNvSpPr>
            <a:spLocks noGrp="1"/>
          </p:cNvSpPr>
          <p:nvPr>
            <p:ph idx="1"/>
          </p:nvPr>
        </p:nvSpPr>
        <p:spPr>
          <a:xfrm>
            <a:off x="457200" y="1470452"/>
            <a:ext cx="8229600" cy="2239074"/>
          </a:xfrm>
        </p:spPr>
        <p:txBody>
          <a:bodyPr>
            <a:spAutoFit/>
          </a:bodyPr>
          <a:lstStyle/>
          <a:p>
            <a:pPr marL="0" lvl="0" indent="0" algn="ctr" defTabSz="533400">
              <a:lnSpc>
                <a:spcPct val="90000"/>
              </a:lnSpc>
              <a:spcBef>
                <a:spcPct val="0"/>
              </a:spcBef>
              <a:spcAft>
                <a:spcPct val="35000"/>
              </a:spcAft>
              <a:buNone/>
            </a:pPr>
            <a:r>
              <a:rPr lang="en-US" sz="1800" i="1" dirty="0">
                <a:solidFill>
                  <a:schemeClr val="tx1">
                    <a:lumMod val="50000"/>
                    <a:lumOff val="50000"/>
                  </a:schemeClr>
                </a:solidFill>
              </a:rPr>
              <a:t>Continue to aggressively support product service, root cause analysis, resolving issues, no band aids.</a:t>
            </a:r>
          </a:p>
          <a:p>
            <a:r>
              <a:rPr lang="en-US" sz="1800" dirty="0"/>
              <a:t>Expect problems, statistically this is </a:t>
            </a:r>
            <a:r>
              <a:rPr lang="en-US" sz="1800" i="1" dirty="0">
                <a:solidFill>
                  <a:schemeClr val="tx1">
                    <a:lumMod val="50000"/>
                    <a:lumOff val="50000"/>
                  </a:schemeClr>
                </a:solidFill>
              </a:rPr>
              <a:t>‘almost’ </a:t>
            </a:r>
            <a:r>
              <a:rPr lang="en-US" sz="1800" dirty="0"/>
              <a:t>impossible to avoid.</a:t>
            </a:r>
          </a:p>
          <a:p>
            <a:r>
              <a:rPr lang="en-US" sz="1800" dirty="0"/>
              <a:t>Engineering should be very active supporting customers and supporting analysis of defective products.</a:t>
            </a:r>
          </a:p>
          <a:p>
            <a:r>
              <a:rPr lang="en-US" sz="1800" dirty="0"/>
              <a:t>Any &amp; all issues are valuable data that should be used to improve the design, tooling, procedures, etc.</a:t>
            </a:r>
          </a:p>
        </p:txBody>
      </p:sp>
      <p:sp>
        <p:nvSpPr>
          <p:cNvPr id="6" name="Rectangle 5">
            <a:extLst>
              <a:ext uri="{FF2B5EF4-FFF2-40B4-BE49-F238E27FC236}">
                <a16:creationId xmlns:a16="http://schemas.microsoft.com/office/drawing/2014/main" id="{C9C6AEF2-25DD-4ACA-B950-447206553BD0}"/>
              </a:ext>
            </a:extLst>
          </p:cNvPr>
          <p:cNvSpPr/>
          <p:nvPr/>
        </p:nvSpPr>
        <p:spPr>
          <a:xfrm>
            <a:off x="2274242" y="5496569"/>
            <a:ext cx="5103487" cy="1061829"/>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8100" cap="rnd">
            <a:solidFill>
              <a:schemeClr val="accent1"/>
            </a:solidFill>
          </a:ln>
        </p:spPr>
        <p:txBody>
          <a:bodyPr wrap="square">
            <a:spAutoFit/>
          </a:bodyPr>
          <a:lstStyle/>
          <a:p>
            <a:pPr marL="230188" marR="0" lvl="0" indent="-230188" algn="l" defTabSz="914400" rtl="0" eaLnBrk="1" fontAlgn="auto" latinLnBrk="0" hangingPunct="1">
              <a:lnSpc>
                <a:spcPct val="100000"/>
              </a:lnSpc>
              <a:spcBef>
                <a:spcPts val="0"/>
              </a:spcBef>
              <a:spcAft>
                <a:spcPts val="90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292934"/>
                </a:solidFill>
                <a:effectLst/>
                <a:uLnTx/>
                <a:uFillTx/>
                <a:latin typeface="Arial"/>
                <a:ea typeface="+mn-ea"/>
                <a:cs typeface="+mn-cs"/>
              </a:rPr>
              <a:t>Minimal product failures</a:t>
            </a:r>
          </a:p>
          <a:p>
            <a:pPr marL="230188" marR="0" lvl="0" indent="-230188" algn="l" defTabSz="914400" rtl="0" eaLnBrk="1" fontAlgn="auto" latinLnBrk="0" hangingPunct="1">
              <a:lnSpc>
                <a:spcPct val="100000"/>
              </a:lnSpc>
              <a:spcBef>
                <a:spcPts val="0"/>
              </a:spcBef>
              <a:spcAft>
                <a:spcPts val="90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292934"/>
                </a:solidFill>
                <a:effectLst/>
                <a:uLnTx/>
                <a:uFillTx/>
                <a:latin typeface="Arial"/>
                <a:ea typeface="+mn-ea"/>
                <a:cs typeface="+mn-cs"/>
              </a:rPr>
              <a:t>Minimal questions from customers</a:t>
            </a:r>
          </a:p>
          <a:p>
            <a:pPr marL="230188" marR="0" lvl="0" indent="-230188" algn="l" defTabSz="914400" rtl="0" eaLnBrk="1" fontAlgn="auto" latinLnBrk="0" hangingPunct="1">
              <a:lnSpc>
                <a:spcPct val="100000"/>
              </a:lnSpc>
              <a:spcBef>
                <a:spcPts val="0"/>
              </a:spcBef>
              <a:spcAft>
                <a:spcPts val="90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292934"/>
                </a:solidFill>
                <a:effectLst/>
                <a:uLnTx/>
                <a:uFillTx/>
                <a:latin typeface="Arial"/>
                <a:ea typeface="+mn-ea"/>
                <a:cs typeface="+mn-cs"/>
              </a:rPr>
              <a:t>Happy customers</a:t>
            </a:r>
          </a:p>
        </p:txBody>
      </p:sp>
      <p:pic>
        <p:nvPicPr>
          <p:cNvPr id="5" name="Picture 4" descr="See the source image">
            <a:extLst>
              <a:ext uri="{FF2B5EF4-FFF2-40B4-BE49-F238E27FC236}">
                <a16:creationId xmlns:a16="http://schemas.microsoft.com/office/drawing/2014/main" id="{610494E0-DA5A-4934-83F7-B38CF4A0F45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89524" l="6870" r="89313">
                        <a14:foregroundMark x1="63721" y1="4388" x2="80916" y2="0"/>
                        <a14:foregroundMark x1="89212" y1="9970" x2="92366" y2="25714"/>
                        <a14:foregroundMark x1="92366" y1="25714" x2="90076" y2="65714"/>
                        <a14:foregroundMark x1="90076" y1="65714" x2="76336" y2="78095"/>
                        <a14:foregroundMark x1="76336" y1="78095" x2="46565" y2="91429"/>
                        <a14:foregroundMark x1="46565" y1="91429" x2="30534" y2="92381"/>
                        <a14:foregroundMark x1="30534" y1="92381" x2="15267" y2="84762"/>
                        <a14:foregroundMark x1="15267" y1="84762" x2="6870" y2="45714"/>
                        <a14:foregroundMark x1="6870" y1="45714" x2="11450" y2="26667"/>
                        <a14:foregroundMark x1="11450" y1="26667" x2="18192" y2="21527"/>
                        <a14:backgroundMark x1="21374" y1="14286" x2="65649" y2="0"/>
                        <a14:backgroundMark x1="80916" y1="0" x2="91603" y2="6667"/>
                      </a14:backgroundRemoval>
                    </a14:imgEffect>
                  </a14:imgLayer>
                </a14:imgProps>
              </a:ext>
              <a:ext uri="{28A0092B-C50C-407E-A947-70E740481C1C}">
                <a14:useLocalDpi xmlns:a14="http://schemas.microsoft.com/office/drawing/2010/main"/>
              </a:ext>
            </a:extLst>
          </a:blip>
          <a:srcRect/>
          <a:stretch/>
        </p:blipFill>
        <p:spPr bwMode="auto">
          <a:xfrm>
            <a:off x="3946807" y="4104687"/>
            <a:ext cx="1250385" cy="996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0370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863" y="334224"/>
            <a:ext cx="8229600" cy="990600"/>
          </a:xfrm>
        </p:spPr>
        <p:txBody>
          <a:bodyPr/>
          <a:lstStyle/>
          <a:p>
            <a:r>
              <a:rPr lang="en-US" dirty="0"/>
              <a:t>Questions to Ask Yourself</a:t>
            </a:r>
          </a:p>
        </p:txBody>
      </p:sp>
      <p:sp>
        <p:nvSpPr>
          <p:cNvPr id="5" name="Rectangle 4">
            <a:extLst>
              <a:ext uri="{FF2B5EF4-FFF2-40B4-BE49-F238E27FC236}">
                <a16:creationId xmlns:a16="http://schemas.microsoft.com/office/drawing/2014/main" id="{FFC93640-284F-4C5B-A02F-5C9F0F9DC068}"/>
              </a:ext>
            </a:extLst>
          </p:cNvPr>
          <p:cNvSpPr/>
          <p:nvPr/>
        </p:nvSpPr>
        <p:spPr>
          <a:xfrm>
            <a:off x="7451588" y="345667"/>
            <a:ext cx="1568928" cy="1569660"/>
          </a:xfrm>
          <a:prstGeom prst="rect">
            <a:avLst/>
          </a:prstGeom>
          <a:noFill/>
        </p:spPr>
        <p:txBody>
          <a:bodyPr wrap="square" lIns="91440" tIns="45720" rIns="91440" bIns="45720">
            <a:spAutoFit/>
          </a:bodyPr>
          <a:lstStyle/>
          <a:p>
            <a:pPr algn="ctr"/>
            <a:r>
              <a:rPr lang="en-US" sz="9600" b="1" cap="none" spc="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a:t>
            </a:r>
          </a:p>
        </p:txBody>
      </p:sp>
      <p:sp>
        <p:nvSpPr>
          <p:cNvPr id="8" name="Rectangle 3">
            <a:extLst>
              <a:ext uri="{FF2B5EF4-FFF2-40B4-BE49-F238E27FC236}">
                <a16:creationId xmlns:a16="http://schemas.microsoft.com/office/drawing/2014/main" id="{471BF6B2-543B-4AF4-901B-EC84A4E433B9}"/>
              </a:ext>
            </a:extLst>
          </p:cNvPr>
          <p:cNvSpPr>
            <a:spLocks noChangeArrowheads="1"/>
          </p:cNvSpPr>
          <p:nvPr/>
        </p:nvSpPr>
        <p:spPr bwMode="auto">
          <a:xfrm>
            <a:off x="470780" y="1402346"/>
            <a:ext cx="8130012" cy="3631763"/>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dirty="0"/>
              <a:t>Have you found yourself late in the design wishing you had addressed something earlier in the process?</a:t>
            </a:r>
          </a:p>
          <a:p>
            <a:pPr marL="285750" indent="-285750">
              <a:spcAft>
                <a:spcPts val="1200"/>
              </a:spcAft>
              <a:buFont typeface="Arial" panose="020B0604020202020204" pitchFamily="34" charset="0"/>
              <a:buChar char="•"/>
            </a:pPr>
            <a:r>
              <a:rPr lang="en-US" dirty="0"/>
              <a:t>Have you discovered a serious flaw in the design late in the design or during production?</a:t>
            </a:r>
          </a:p>
          <a:p>
            <a:pPr marL="285750" indent="-285750">
              <a:spcAft>
                <a:spcPts val="1200"/>
              </a:spcAft>
              <a:buFont typeface="Arial" panose="020B0604020202020204" pitchFamily="34" charset="0"/>
              <a:buChar char="•"/>
            </a:pPr>
            <a:r>
              <a:rPr lang="en-US" dirty="0"/>
              <a:t>Did you discover that the design was too hard for a technician to build?</a:t>
            </a:r>
          </a:p>
          <a:p>
            <a:pPr marL="285750" indent="-285750">
              <a:spcAft>
                <a:spcPts val="1200"/>
              </a:spcAft>
              <a:buFont typeface="Arial" panose="020B0604020202020204" pitchFamily="34" charset="0"/>
              <a:buChar char="•"/>
            </a:pPr>
            <a:r>
              <a:rPr lang="en-US" dirty="0"/>
              <a:t>Are you still debating performance specs while in production?</a:t>
            </a:r>
          </a:p>
          <a:p>
            <a:pPr marL="285750" indent="-285750">
              <a:spcAft>
                <a:spcPts val="1200"/>
              </a:spcAft>
              <a:buFont typeface="Arial" panose="020B0604020202020204" pitchFamily="34" charset="0"/>
              <a:buChar char="•"/>
            </a:pPr>
            <a:r>
              <a:rPr lang="en-US" dirty="0"/>
              <a:t>Are you having trouble finding vendors for production during the transition to production?</a:t>
            </a:r>
          </a:p>
          <a:p>
            <a:pPr marL="285750" indent="-285750">
              <a:spcAft>
                <a:spcPts val="1200"/>
              </a:spcAft>
              <a:buFont typeface="Arial" panose="020B0604020202020204" pitchFamily="34" charset="0"/>
              <a:buChar char="•"/>
            </a:pPr>
            <a:r>
              <a:rPr lang="en-US" dirty="0"/>
              <a:t>When entering production are you missing prints, work instructions, fixtures, etc.?</a:t>
            </a:r>
          </a:p>
        </p:txBody>
      </p:sp>
      <p:sp>
        <p:nvSpPr>
          <p:cNvPr id="7" name="Scroll: Horizontal 6">
            <a:extLst>
              <a:ext uri="{FF2B5EF4-FFF2-40B4-BE49-F238E27FC236}">
                <a16:creationId xmlns:a16="http://schemas.microsoft.com/office/drawing/2014/main" id="{9380213D-15D6-450F-B611-F16E12604BF5}"/>
              </a:ext>
            </a:extLst>
          </p:cNvPr>
          <p:cNvSpPr/>
          <p:nvPr/>
        </p:nvSpPr>
        <p:spPr>
          <a:xfrm>
            <a:off x="2507810" y="5406624"/>
            <a:ext cx="4771175" cy="1013696"/>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Quality starts with the design!</a:t>
            </a:r>
          </a:p>
        </p:txBody>
      </p:sp>
    </p:spTree>
    <p:extLst>
      <p:ext uri="{BB962C8B-B14F-4D97-AF65-F5344CB8AC3E}">
        <p14:creationId xmlns:p14="http://schemas.microsoft.com/office/powerpoint/2010/main" val="332853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91F5835-2B80-4F9D-A9DE-F6B84F87956B}"/>
              </a:ext>
            </a:extLst>
          </p:cNvPr>
          <p:cNvSpPr/>
          <p:nvPr/>
        </p:nvSpPr>
        <p:spPr>
          <a:xfrm>
            <a:off x="3892730" y="2003561"/>
            <a:ext cx="5057305" cy="3954929"/>
          </a:xfrm>
          <a:prstGeom prst="rect">
            <a:avLst/>
          </a:prstGeom>
        </p:spPr>
        <p:txBody>
          <a:bodyPr wrap="square">
            <a:spAutoFit/>
          </a:bodyPr>
          <a:lstStyle/>
          <a:p>
            <a:pPr marL="230188" indent="-230188">
              <a:spcAft>
                <a:spcPts val="900"/>
              </a:spcAft>
              <a:buFont typeface="Wingdings" panose="05000000000000000000" pitchFamily="2" charset="2"/>
              <a:buChar char="ü"/>
            </a:pPr>
            <a:r>
              <a:rPr lang="en-US" sz="1600" dirty="0"/>
              <a:t>Design Process, New Product Introduction process</a:t>
            </a:r>
          </a:p>
          <a:p>
            <a:pPr marL="230188" indent="-230188">
              <a:spcAft>
                <a:spcPts val="900"/>
              </a:spcAft>
              <a:buFont typeface="Wingdings" panose="05000000000000000000" pitchFamily="2" charset="2"/>
              <a:buChar char="q"/>
            </a:pPr>
            <a:r>
              <a:rPr lang="en-US" sz="1600" dirty="0"/>
              <a:t>Manufacturing Flow (Map)</a:t>
            </a:r>
          </a:p>
          <a:p>
            <a:pPr marL="230188" indent="-230188">
              <a:spcAft>
                <a:spcPts val="900"/>
              </a:spcAft>
              <a:buFont typeface="Wingdings" panose="05000000000000000000" pitchFamily="2" charset="2"/>
              <a:buChar char="q"/>
            </a:pPr>
            <a:r>
              <a:rPr lang="en-US" sz="1600" dirty="0"/>
              <a:t>Document Management Process</a:t>
            </a:r>
          </a:p>
          <a:p>
            <a:pPr marL="230188" indent="-230188">
              <a:spcAft>
                <a:spcPts val="900"/>
              </a:spcAft>
              <a:buFont typeface="Wingdings" panose="05000000000000000000" pitchFamily="2" charset="2"/>
              <a:buChar char="q"/>
            </a:pPr>
            <a:r>
              <a:rPr lang="en-US" sz="1600" dirty="0"/>
              <a:t>Engineering Change Control Process</a:t>
            </a:r>
          </a:p>
          <a:p>
            <a:pPr marL="230188" indent="-230188">
              <a:spcAft>
                <a:spcPts val="900"/>
              </a:spcAft>
              <a:buFont typeface="Wingdings" panose="05000000000000000000" pitchFamily="2" charset="2"/>
              <a:buChar char="q"/>
            </a:pPr>
            <a:r>
              <a:rPr lang="en-US" sz="1600" dirty="0"/>
              <a:t>Equipment Management Process</a:t>
            </a:r>
          </a:p>
          <a:p>
            <a:pPr marL="230188" indent="-230188">
              <a:spcAft>
                <a:spcPts val="900"/>
              </a:spcAft>
              <a:buFont typeface="Wingdings" panose="05000000000000000000" pitchFamily="2" charset="2"/>
              <a:buChar char="q"/>
            </a:pPr>
            <a:r>
              <a:rPr lang="en-US" sz="1600" dirty="0"/>
              <a:t>Discrepant Material Process</a:t>
            </a:r>
          </a:p>
          <a:p>
            <a:pPr marL="230188" indent="-230188">
              <a:spcAft>
                <a:spcPts val="900"/>
              </a:spcAft>
              <a:buFont typeface="Wingdings" panose="05000000000000000000" pitchFamily="2" charset="2"/>
              <a:buChar char="q"/>
            </a:pPr>
            <a:r>
              <a:rPr lang="en-US" sz="1600" dirty="0"/>
              <a:t>Service Return Process</a:t>
            </a:r>
          </a:p>
          <a:p>
            <a:pPr marL="230188" indent="-230188">
              <a:spcAft>
                <a:spcPts val="900"/>
              </a:spcAft>
              <a:buFont typeface="Wingdings" panose="05000000000000000000" pitchFamily="2" charset="2"/>
              <a:buChar char="q"/>
            </a:pPr>
            <a:r>
              <a:rPr lang="en-US" sz="1600" dirty="0"/>
              <a:t>Supplier Management Process</a:t>
            </a:r>
          </a:p>
          <a:p>
            <a:pPr marL="230188" indent="-230188">
              <a:spcAft>
                <a:spcPts val="900"/>
              </a:spcAft>
              <a:buFont typeface="Wingdings" panose="05000000000000000000" pitchFamily="2" charset="2"/>
              <a:buChar char="q"/>
            </a:pPr>
            <a:r>
              <a:rPr lang="en-US" sz="1600" dirty="0"/>
              <a:t>Training Process</a:t>
            </a:r>
          </a:p>
          <a:p>
            <a:pPr marL="230188" indent="-230188">
              <a:spcAft>
                <a:spcPts val="900"/>
              </a:spcAft>
              <a:buFont typeface="Wingdings" panose="05000000000000000000" pitchFamily="2" charset="2"/>
              <a:buChar char="q"/>
            </a:pPr>
            <a:r>
              <a:rPr lang="en-US" sz="1600" dirty="0"/>
              <a:t>Problem Solving Process</a:t>
            </a:r>
          </a:p>
          <a:p>
            <a:pPr marL="230188" indent="-230188">
              <a:spcAft>
                <a:spcPts val="900"/>
              </a:spcAft>
              <a:buFont typeface="Wingdings" panose="05000000000000000000" pitchFamily="2" charset="2"/>
              <a:buChar char="q"/>
            </a:pPr>
            <a:r>
              <a:rPr lang="en-US" sz="1600" dirty="0"/>
              <a:t>System Monitoring Process</a:t>
            </a:r>
          </a:p>
        </p:txBody>
      </p:sp>
      <p:pic>
        <p:nvPicPr>
          <p:cNvPr id="19" name="Picture 2" descr="See the source image">
            <a:extLst>
              <a:ext uri="{FF2B5EF4-FFF2-40B4-BE49-F238E27FC236}">
                <a16:creationId xmlns:a16="http://schemas.microsoft.com/office/drawing/2014/main" id="{CA294E36-305B-413C-9E13-4D6C8E92C6E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8731" y="2118440"/>
            <a:ext cx="2563332" cy="306261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E92C0129-8E32-4294-AAB5-8321910B149E}"/>
              </a:ext>
            </a:extLst>
          </p:cNvPr>
          <p:cNvSpPr>
            <a:spLocks noGrp="1"/>
          </p:cNvSpPr>
          <p:nvPr>
            <p:ph type="title"/>
          </p:nvPr>
        </p:nvSpPr>
        <p:spPr>
          <a:xfrm>
            <a:off x="412805" y="757587"/>
            <a:ext cx="8398685" cy="718370"/>
          </a:xfrm>
        </p:spPr>
        <p:txBody>
          <a:bodyPr>
            <a:normAutofit fontScale="90000"/>
          </a:bodyPr>
          <a:lstStyle/>
          <a:p>
            <a:r>
              <a:rPr lang="en-US" dirty="0"/>
              <a:t>Checklist of Core Supplies for the Journey</a:t>
            </a:r>
          </a:p>
        </p:txBody>
      </p:sp>
      <p:sp>
        <p:nvSpPr>
          <p:cNvPr id="7" name="Rectangle 6">
            <a:extLst>
              <a:ext uri="{FF2B5EF4-FFF2-40B4-BE49-F238E27FC236}">
                <a16:creationId xmlns:a16="http://schemas.microsoft.com/office/drawing/2014/main" id="{C03A3CB9-8E73-41ED-9E3C-64F68157D1AF}"/>
              </a:ext>
            </a:extLst>
          </p:cNvPr>
          <p:cNvSpPr/>
          <p:nvPr/>
        </p:nvSpPr>
        <p:spPr>
          <a:xfrm>
            <a:off x="3892730" y="2326278"/>
            <a:ext cx="3246979" cy="36945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4560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62913"/>
            <a:ext cx="7772400" cy="1470025"/>
          </a:xfrm>
        </p:spPr>
        <p:txBody>
          <a:bodyPr/>
          <a:lstStyle/>
          <a:p>
            <a:r>
              <a:rPr lang="en-US" dirty="0"/>
              <a:t>Manufacturing Flow</a:t>
            </a:r>
          </a:p>
        </p:txBody>
      </p:sp>
      <p:sp>
        <p:nvSpPr>
          <p:cNvPr id="3" name="Subtitle 2"/>
          <p:cNvSpPr>
            <a:spLocks noGrp="1"/>
          </p:cNvSpPr>
          <p:nvPr>
            <p:ph type="subTitle" idx="1"/>
          </p:nvPr>
        </p:nvSpPr>
        <p:spPr>
          <a:xfrm>
            <a:off x="317505" y="3675888"/>
            <a:ext cx="4562313" cy="1752600"/>
          </a:xfrm>
        </p:spPr>
        <p:txBody>
          <a:bodyPr>
            <a:normAutofit lnSpcReduction="10000"/>
          </a:bodyPr>
          <a:lstStyle/>
          <a:p>
            <a:r>
              <a:rPr lang="en-US" dirty="0"/>
              <a:t>John Malachowski</a:t>
            </a:r>
          </a:p>
          <a:p>
            <a:r>
              <a:rPr lang="en-US" dirty="0"/>
              <a:t>Manufacturing Manager</a:t>
            </a:r>
          </a:p>
          <a:p>
            <a:r>
              <a:rPr lang="en-US" dirty="0"/>
              <a:t>             14 years</a:t>
            </a:r>
          </a:p>
          <a:p>
            <a:r>
              <a:rPr lang="en-US" dirty="0"/>
              <a:t>             15 years</a:t>
            </a:r>
          </a:p>
        </p:txBody>
      </p:sp>
      <p:pic>
        <p:nvPicPr>
          <p:cNvPr id="5" name="Picture 4" descr="SY00613_">
            <a:extLst>
              <a:ext uri="{FF2B5EF4-FFF2-40B4-BE49-F238E27FC236}">
                <a16:creationId xmlns:a16="http://schemas.microsoft.com/office/drawing/2014/main" id="{7290F607-E5A2-41DC-BABC-C6815A3D9F54}"/>
              </a:ext>
            </a:extLst>
          </p:cNvPr>
          <p:cNvPicPr>
            <a:picLocks noChangeAspect="1" noChangeArrowheads="1"/>
          </p:cNvPicPr>
          <p:nvPr/>
        </p:nvPicPr>
        <p:blipFill>
          <a:blip r:embed="rId2" cstate="print"/>
          <a:srcRect/>
          <a:stretch>
            <a:fillRect/>
          </a:stretch>
        </p:blipFill>
        <p:spPr bwMode="auto">
          <a:xfrm>
            <a:off x="5520077" y="3675888"/>
            <a:ext cx="3306418" cy="2636936"/>
          </a:xfrm>
          <a:prstGeom prst="rect">
            <a:avLst/>
          </a:prstGeom>
          <a:noFill/>
          <a:ln w="9525">
            <a:noFill/>
            <a:miter lim="800000"/>
            <a:headEnd/>
            <a:tailEnd/>
          </a:ln>
        </p:spPr>
      </p:pic>
      <p:pic>
        <p:nvPicPr>
          <p:cNvPr id="6" name="Picture 5">
            <a:extLst>
              <a:ext uri="{FF2B5EF4-FFF2-40B4-BE49-F238E27FC236}">
                <a16:creationId xmlns:a16="http://schemas.microsoft.com/office/drawing/2014/main" id="{5EB40751-222F-4A04-973B-AF32F61DD21E}"/>
              </a:ext>
            </a:extLst>
          </p:cNvPr>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a:off x="404758" y="4496483"/>
            <a:ext cx="990868" cy="365858"/>
          </a:xfrm>
          <a:prstGeom prst="rect">
            <a:avLst/>
          </a:prstGeom>
        </p:spPr>
      </p:pic>
      <p:pic>
        <p:nvPicPr>
          <p:cNvPr id="9" name="Picture 8">
            <a:extLst>
              <a:ext uri="{FF2B5EF4-FFF2-40B4-BE49-F238E27FC236}">
                <a16:creationId xmlns:a16="http://schemas.microsoft.com/office/drawing/2014/main" id="{2079B9DD-7CD7-4DE3-84B5-604BE9F879E5}"/>
              </a:ext>
            </a:extLst>
          </p:cNvPr>
          <p:cNvPicPr>
            <a:picLocks noChangeAspect="1"/>
          </p:cNvPicPr>
          <p:nvPr/>
        </p:nvPicPr>
        <p:blipFill>
          <a:blip r:embed="rId4"/>
          <a:stretch>
            <a:fillRect/>
          </a:stretch>
        </p:blipFill>
        <p:spPr>
          <a:xfrm>
            <a:off x="366792" y="4886290"/>
            <a:ext cx="1066800" cy="457200"/>
          </a:xfrm>
          <a:prstGeom prst="rect">
            <a:avLst/>
          </a:prstGeom>
        </p:spPr>
      </p:pic>
    </p:spTree>
    <p:extLst>
      <p:ext uri="{BB962C8B-B14F-4D97-AF65-F5344CB8AC3E}">
        <p14:creationId xmlns:p14="http://schemas.microsoft.com/office/powerpoint/2010/main" val="954245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CB485-A07C-4CB6-97CC-F873B594E078}"/>
              </a:ext>
            </a:extLst>
          </p:cNvPr>
          <p:cNvSpPr>
            <a:spLocks noGrp="1"/>
          </p:cNvSpPr>
          <p:nvPr>
            <p:ph type="title"/>
          </p:nvPr>
        </p:nvSpPr>
        <p:spPr/>
        <p:txBody>
          <a:bodyPr/>
          <a:lstStyle/>
          <a:p>
            <a:r>
              <a:rPr lang="en-US" dirty="0"/>
              <a:t>Challenge: Manufacturing Flow</a:t>
            </a:r>
          </a:p>
        </p:txBody>
      </p:sp>
      <p:sp>
        <p:nvSpPr>
          <p:cNvPr id="5" name="TextBox 4">
            <a:extLst>
              <a:ext uri="{FF2B5EF4-FFF2-40B4-BE49-F238E27FC236}">
                <a16:creationId xmlns:a16="http://schemas.microsoft.com/office/drawing/2014/main" id="{0F893915-F8A4-4561-A93E-BDFCBD130D9A}"/>
              </a:ext>
            </a:extLst>
          </p:cNvPr>
          <p:cNvSpPr txBox="1"/>
          <p:nvPr/>
        </p:nvSpPr>
        <p:spPr>
          <a:xfrm>
            <a:off x="166254" y="1330096"/>
            <a:ext cx="8584553" cy="1785104"/>
          </a:xfrm>
          <a:prstGeom prst="rect">
            <a:avLst/>
          </a:prstGeom>
          <a:noFill/>
        </p:spPr>
        <p:txBody>
          <a:bodyPr wrap="square" rtlCol="0">
            <a:spAutoFit/>
          </a:bodyPr>
          <a:lstStyle/>
          <a:p>
            <a:pPr>
              <a:spcAft>
                <a:spcPts val="1200"/>
              </a:spcAft>
            </a:pPr>
            <a:r>
              <a:rPr lang="en-US" sz="1600" b="1" dirty="0"/>
              <a:t>Problem</a:t>
            </a:r>
            <a:r>
              <a:rPr lang="en-US" sz="1600" dirty="0"/>
              <a:t>: There is an abundance of work-in-process, but an absence of finished-goods inventory </a:t>
            </a:r>
          </a:p>
          <a:p>
            <a:pPr marL="285750" indent="-285750">
              <a:spcAft>
                <a:spcPts val="1200"/>
              </a:spcAft>
              <a:buFont typeface="Arial" panose="020B0604020202020204" pitchFamily="34" charset="0"/>
              <a:buChar char="•"/>
            </a:pPr>
            <a:r>
              <a:rPr lang="en-US" sz="1600" dirty="0"/>
              <a:t>Customers calling about late shipments and the ones that do arrive do not meet all specs</a:t>
            </a:r>
          </a:p>
          <a:p>
            <a:pPr marL="285750" indent="-285750">
              <a:spcAft>
                <a:spcPts val="1200"/>
              </a:spcAft>
              <a:buFont typeface="Arial" panose="020B0604020202020204" pitchFamily="34" charset="0"/>
              <a:buChar char="•"/>
            </a:pPr>
            <a:r>
              <a:rPr lang="en-US" sz="1600" dirty="0"/>
              <a:t>Customers are beginning to lose trust in our ability to meet their expectations</a:t>
            </a:r>
          </a:p>
          <a:p>
            <a:pPr marL="285750" indent="-285750">
              <a:spcAft>
                <a:spcPts val="1200"/>
              </a:spcAft>
              <a:buFont typeface="Arial" panose="020B0604020202020204" pitchFamily="34" charset="0"/>
              <a:buChar char="•"/>
            </a:pPr>
            <a:r>
              <a:rPr lang="en-US" sz="1600" dirty="0"/>
              <a:t>Manufacturing team unable to repeatably produce high-quality lasers on time</a:t>
            </a:r>
          </a:p>
        </p:txBody>
      </p:sp>
      <p:sp>
        <p:nvSpPr>
          <p:cNvPr id="3" name="TextBox 2">
            <a:extLst>
              <a:ext uri="{FF2B5EF4-FFF2-40B4-BE49-F238E27FC236}">
                <a16:creationId xmlns:a16="http://schemas.microsoft.com/office/drawing/2014/main" id="{C0F6222B-AAFC-4749-83B7-09A7693B75C2}"/>
              </a:ext>
            </a:extLst>
          </p:cNvPr>
          <p:cNvSpPr txBox="1"/>
          <p:nvPr/>
        </p:nvSpPr>
        <p:spPr>
          <a:xfrm>
            <a:off x="610038" y="3497855"/>
            <a:ext cx="2803011" cy="369332"/>
          </a:xfrm>
          <a:prstGeom prst="rect">
            <a:avLst/>
          </a:prstGeom>
          <a:noFill/>
        </p:spPr>
        <p:txBody>
          <a:bodyPr wrap="none" rtlCol="0">
            <a:spAutoFit/>
          </a:bodyPr>
          <a:lstStyle/>
          <a:p>
            <a:r>
              <a:rPr lang="en-US" dirty="0"/>
              <a:t> Qty Work in Process = 5 </a:t>
            </a:r>
          </a:p>
        </p:txBody>
      </p:sp>
      <p:sp>
        <p:nvSpPr>
          <p:cNvPr id="6" name="TextBox 5">
            <a:extLst>
              <a:ext uri="{FF2B5EF4-FFF2-40B4-BE49-F238E27FC236}">
                <a16:creationId xmlns:a16="http://schemas.microsoft.com/office/drawing/2014/main" id="{376A54C5-6288-49FE-A716-1038FD0C6DD5}"/>
              </a:ext>
            </a:extLst>
          </p:cNvPr>
          <p:cNvSpPr txBox="1"/>
          <p:nvPr/>
        </p:nvSpPr>
        <p:spPr>
          <a:xfrm>
            <a:off x="5317993" y="3497855"/>
            <a:ext cx="2448106" cy="369332"/>
          </a:xfrm>
          <a:prstGeom prst="rect">
            <a:avLst/>
          </a:prstGeom>
          <a:noFill/>
        </p:spPr>
        <p:txBody>
          <a:bodyPr wrap="none" rtlCol="0">
            <a:spAutoFit/>
          </a:bodyPr>
          <a:lstStyle/>
          <a:p>
            <a:r>
              <a:rPr lang="en-US" dirty="0"/>
              <a:t>Qty Ready to Ship = </a:t>
            </a:r>
            <a:r>
              <a:rPr lang="en-US" dirty="0">
                <a:solidFill>
                  <a:srgbClr val="FF0000"/>
                </a:solidFill>
              </a:rPr>
              <a:t>0</a:t>
            </a:r>
          </a:p>
        </p:txBody>
      </p:sp>
      <p:cxnSp>
        <p:nvCxnSpPr>
          <p:cNvPr id="13" name="Straight Connector 12">
            <a:extLst>
              <a:ext uri="{FF2B5EF4-FFF2-40B4-BE49-F238E27FC236}">
                <a16:creationId xmlns:a16="http://schemas.microsoft.com/office/drawing/2014/main" id="{B1080F03-307D-4F3D-9F48-1261FB81F56B}"/>
              </a:ext>
            </a:extLst>
          </p:cNvPr>
          <p:cNvCxnSpPr/>
          <p:nvPr/>
        </p:nvCxnSpPr>
        <p:spPr>
          <a:xfrm>
            <a:off x="4387273" y="3714805"/>
            <a:ext cx="0" cy="2559246"/>
          </a:xfrm>
          <a:prstGeom prst="line">
            <a:avLst/>
          </a:prstGeom>
          <a:ln w="28575">
            <a:solidFill>
              <a:srgbClr val="0E44CC"/>
            </a:solidFill>
          </a:ln>
        </p:spPr>
        <p:style>
          <a:lnRef idx="1">
            <a:schemeClr val="accent1"/>
          </a:lnRef>
          <a:fillRef idx="0">
            <a:schemeClr val="accent1"/>
          </a:fillRef>
          <a:effectRef idx="0">
            <a:schemeClr val="accent1"/>
          </a:effectRef>
          <a:fontRef idx="minor">
            <a:schemeClr val="tx1"/>
          </a:fontRef>
        </p:style>
      </p:cxnSp>
      <p:pic>
        <p:nvPicPr>
          <p:cNvPr id="14" name="Picture 13" descr="See the source image">
            <a:extLst>
              <a:ext uri="{FF2B5EF4-FFF2-40B4-BE49-F238E27FC236}">
                <a16:creationId xmlns:a16="http://schemas.microsoft.com/office/drawing/2014/main" id="{7ACC5533-2168-42E3-9584-12987A928BBE}"/>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89524" l="6870" r="89313">
                        <a14:foregroundMark x1="63721" y1="4388" x2="80916" y2="0"/>
                        <a14:foregroundMark x1="89212" y1="9970" x2="92366" y2="25714"/>
                        <a14:foregroundMark x1="92366" y1="25714" x2="90076" y2="65714"/>
                        <a14:foregroundMark x1="90076" y1="65714" x2="76336" y2="78095"/>
                        <a14:foregroundMark x1="76336" y1="78095" x2="46565" y2="91429"/>
                        <a14:foregroundMark x1="46565" y1="91429" x2="30534" y2="92381"/>
                        <a14:foregroundMark x1="30534" y1="92381" x2="15267" y2="84762"/>
                        <a14:foregroundMark x1="15267" y1="84762" x2="6870" y2="45714"/>
                        <a14:foregroundMark x1="6870" y1="45714" x2="11450" y2="26667"/>
                        <a14:foregroundMark x1="11450" y1="26667" x2="18192" y2="21527"/>
                        <a14:backgroundMark x1="21374" y1="14286" x2="65649" y2="0"/>
                        <a14:backgroundMark x1="80916" y1="0" x2="91603" y2="6667"/>
                      </a14:backgroundRemoval>
                    </a14:imgEffect>
                  </a14:imgLayer>
                </a14:imgProps>
              </a:ext>
              <a:ext uri="{28A0092B-C50C-407E-A947-70E740481C1C}">
                <a14:useLocalDpi xmlns:a14="http://schemas.microsoft.com/office/drawing/2010/main"/>
              </a:ext>
            </a:extLst>
          </a:blip>
          <a:srcRect/>
          <a:stretch/>
        </p:blipFill>
        <p:spPr bwMode="auto">
          <a:xfrm>
            <a:off x="982116" y="5277330"/>
            <a:ext cx="1250385" cy="9967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See the source image">
            <a:extLst>
              <a:ext uri="{FF2B5EF4-FFF2-40B4-BE49-F238E27FC236}">
                <a16:creationId xmlns:a16="http://schemas.microsoft.com/office/drawing/2014/main" id="{5801391F-72BE-4BF8-A80A-0D6EED3DEB49}"/>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89524" l="6870" r="89313">
                        <a14:foregroundMark x1="63721" y1="4388" x2="80916" y2="0"/>
                        <a14:foregroundMark x1="89212" y1="9970" x2="92366" y2="25714"/>
                        <a14:foregroundMark x1="92366" y1="25714" x2="90076" y2="65714"/>
                        <a14:foregroundMark x1="90076" y1="65714" x2="76336" y2="78095"/>
                        <a14:foregroundMark x1="76336" y1="78095" x2="46565" y2="91429"/>
                        <a14:foregroundMark x1="46565" y1="91429" x2="30534" y2="92381"/>
                        <a14:foregroundMark x1="30534" y1="92381" x2="15267" y2="84762"/>
                        <a14:foregroundMark x1="15267" y1="84762" x2="6870" y2="45714"/>
                        <a14:foregroundMark x1="6870" y1="45714" x2="11450" y2="26667"/>
                        <a14:foregroundMark x1="11450" y1="26667" x2="18192" y2="21527"/>
                        <a14:backgroundMark x1="21374" y1="14286" x2="65649" y2="0"/>
                        <a14:backgroundMark x1="80916" y1="0" x2="91603" y2="6667"/>
                      </a14:backgroundRemoval>
                    </a14:imgEffect>
                  </a14:imgLayer>
                </a14:imgProps>
              </a:ext>
              <a:ext uri="{28A0092B-C50C-407E-A947-70E740481C1C}">
                <a14:useLocalDpi xmlns:a14="http://schemas.microsoft.com/office/drawing/2010/main"/>
              </a:ext>
            </a:extLst>
          </a:blip>
          <a:srcRect/>
          <a:stretch/>
        </p:blipFill>
        <p:spPr bwMode="auto">
          <a:xfrm>
            <a:off x="84314" y="4452892"/>
            <a:ext cx="1250385" cy="99672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See the source image">
            <a:extLst>
              <a:ext uri="{FF2B5EF4-FFF2-40B4-BE49-F238E27FC236}">
                <a16:creationId xmlns:a16="http://schemas.microsoft.com/office/drawing/2014/main" id="{D9A54443-F78B-48C1-855F-8796F5E35BA5}"/>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89524" l="6870" r="89313">
                        <a14:foregroundMark x1="63721" y1="4388" x2="80916" y2="0"/>
                        <a14:foregroundMark x1="89212" y1="9970" x2="92366" y2="25714"/>
                        <a14:foregroundMark x1="92366" y1="25714" x2="90076" y2="65714"/>
                        <a14:foregroundMark x1="90076" y1="65714" x2="76336" y2="78095"/>
                        <a14:foregroundMark x1="76336" y1="78095" x2="46565" y2="91429"/>
                        <a14:foregroundMark x1="46565" y1="91429" x2="30534" y2="92381"/>
                        <a14:foregroundMark x1="30534" y1="92381" x2="15267" y2="84762"/>
                        <a14:foregroundMark x1="15267" y1="84762" x2="6870" y2="45714"/>
                        <a14:foregroundMark x1="6870" y1="45714" x2="11450" y2="26667"/>
                        <a14:foregroundMark x1="11450" y1="26667" x2="18192" y2="21527"/>
                        <a14:backgroundMark x1="21374" y1="14286" x2="65649" y2="0"/>
                        <a14:backgroundMark x1="80916" y1="0" x2="91603" y2="6667"/>
                      </a14:backgroundRemoval>
                    </a14:imgEffect>
                  </a14:imgLayer>
                </a14:imgProps>
              </a:ext>
              <a:ext uri="{28A0092B-C50C-407E-A947-70E740481C1C}">
                <a14:useLocalDpi xmlns:a14="http://schemas.microsoft.com/office/drawing/2010/main"/>
              </a:ext>
            </a:extLst>
          </a:blip>
          <a:srcRect/>
          <a:stretch/>
        </p:blipFill>
        <p:spPr bwMode="auto">
          <a:xfrm>
            <a:off x="1341283" y="3981565"/>
            <a:ext cx="1250385" cy="99672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See the source image">
            <a:extLst>
              <a:ext uri="{FF2B5EF4-FFF2-40B4-BE49-F238E27FC236}">
                <a16:creationId xmlns:a16="http://schemas.microsoft.com/office/drawing/2014/main" id="{56DEED98-43BC-4508-A7D6-3F6141DBB229}"/>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89524" l="6870" r="89313">
                        <a14:foregroundMark x1="63721" y1="4388" x2="80916" y2="0"/>
                        <a14:foregroundMark x1="89212" y1="9970" x2="92366" y2="25714"/>
                        <a14:foregroundMark x1="92366" y1="25714" x2="90076" y2="65714"/>
                        <a14:foregroundMark x1="90076" y1="65714" x2="76336" y2="78095"/>
                        <a14:foregroundMark x1="76336" y1="78095" x2="46565" y2="91429"/>
                        <a14:foregroundMark x1="46565" y1="91429" x2="30534" y2="92381"/>
                        <a14:foregroundMark x1="30534" y1="92381" x2="15267" y2="84762"/>
                        <a14:foregroundMark x1="15267" y1="84762" x2="6870" y2="45714"/>
                        <a14:foregroundMark x1="6870" y1="45714" x2="11450" y2="26667"/>
                        <a14:foregroundMark x1="11450" y1="26667" x2="18192" y2="21527"/>
                        <a14:backgroundMark x1="21374" y1="14286" x2="65649" y2="0"/>
                        <a14:backgroundMark x1="80916" y1="0" x2="91603" y2="6667"/>
                      </a14:backgroundRemoval>
                    </a14:imgEffect>
                  </a14:imgLayer>
                </a14:imgProps>
              </a:ext>
              <a:ext uri="{28A0092B-C50C-407E-A947-70E740481C1C}">
                <a14:useLocalDpi xmlns:a14="http://schemas.microsoft.com/office/drawing/2010/main"/>
              </a:ext>
            </a:extLst>
          </a:blip>
          <a:srcRect/>
          <a:stretch/>
        </p:blipFill>
        <p:spPr bwMode="auto">
          <a:xfrm>
            <a:off x="2239086" y="5250043"/>
            <a:ext cx="1250385" cy="99672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See the source image">
            <a:extLst>
              <a:ext uri="{FF2B5EF4-FFF2-40B4-BE49-F238E27FC236}">
                <a16:creationId xmlns:a16="http://schemas.microsoft.com/office/drawing/2014/main" id="{1F711AC0-9298-4B2A-B739-7F141E844F65}"/>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89524" l="6870" r="89313">
                        <a14:foregroundMark x1="63721" y1="4388" x2="80916" y2="0"/>
                        <a14:foregroundMark x1="89212" y1="9970" x2="92366" y2="25714"/>
                        <a14:foregroundMark x1="92366" y1="25714" x2="90076" y2="65714"/>
                        <a14:foregroundMark x1="90076" y1="65714" x2="76336" y2="78095"/>
                        <a14:foregroundMark x1="76336" y1="78095" x2="46565" y2="91429"/>
                        <a14:foregroundMark x1="46565" y1="91429" x2="30534" y2="92381"/>
                        <a14:foregroundMark x1="30534" y1="92381" x2="15267" y2="84762"/>
                        <a14:foregroundMark x1="15267" y1="84762" x2="6870" y2="45714"/>
                        <a14:foregroundMark x1="6870" y1="45714" x2="11450" y2="26667"/>
                        <a14:foregroundMark x1="11450" y1="26667" x2="18192" y2="21527"/>
                        <a14:backgroundMark x1="21374" y1="14286" x2="65649" y2="0"/>
                        <a14:backgroundMark x1="80916" y1="0" x2="91603" y2="6667"/>
                      </a14:backgroundRemoval>
                    </a14:imgEffect>
                  </a14:imgLayer>
                </a14:imgProps>
              </a:ext>
              <a:ext uri="{28A0092B-C50C-407E-A947-70E740481C1C}">
                <a14:useLocalDpi xmlns:a14="http://schemas.microsoft.com/office/drawing/2010/main"/>
              </a:ext>
            </a:extLst>
          </a:blip>
          <a:srcRect/>
          <a:stretch/>
        </p:blipFill>
        <p:spPr bwMode="auto">
          <a:xfrm>
            <a:off x="2864278" y="4006213"/>
            <a:ext cx="1250385" cy="9967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drawing of a cartoon character&#10;&#10;Description automatically generated">
            <a:extLst>
              <a:ext uri="{FF2B5EF4-FFF2-40B4-BE49-F238E27FC236}">
                <a16:creationId xmlns:a16="http://schemas.microsoft.com/office/drawing/2014/main" id="{97C157AC-E45B-4ED9-A6F6-6B54BEB5232F}"/>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 xmlns:a1611="http://schemas.microsoft.com/office/drawing/2016/11/main" r:id="rId5"/>
              </a:ext>
            </a:extLst>
          </a:blip>
          <a:srcRect r="9996"/>
          <a:stretch/>
        </p:blipFill>
        <p:spPr>
          <a:xfrm>
            <a:off x="6357894" y="3918990"/>
            <a:ext cx="2515444" cy="2510324"/>
          </a:xfrm>
          <a:prstGeom prst="rect">
            <a:avLst/>
          </a:prstGeom>
        </p:spPr>
      </p:pic>
    </p:spTree>
    <p:extLst>
      <p:ext uri="{BB962C8B-B14F-4D97-AF65-F5344CB8AC3E}">
        <p14:creationId xmlns:p14="http://schemas.microsoft.com/office/powerpoint/2010/main" val="877451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5">
                                            <p:txEl>
                                              <p:pRg st="1" end="1"/>
                                            </p:txEl>
                                          </p:spTgt>
                                        </p:tgtEl>
                                        <p:attrNameLst>
                                          <p:attrName>style.visibility</p:attrName>
                                        </p:attrNameLst>
                                      </p:cBhvr>
                                      <p:to>
                                        <p:strVal val="visible"/>
                                      </p:to>
                                    </p:set>
                                    <p:animEffect transition="in" filter="fade">
                                      <p:cBhvr>
                                        <p:cTn id="48" dur="500"/>
                                        <p:tgtEl>
                                          <p:spTgt spid="5">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5">
                                            <p:txEl>
                                              <p:pRg st="2" end="2"/>
                                            </p:txEl>
                                          </p:spTgt>
                                        </p:tgtEl>
                                        <p:attrNameLst>
                                          <p:attrName>style.visibility</p:attrName>
                                        </p:attrNameLst>
                                      </p:cBhvr>
                                      <p:to>
                                        <p:strVal val="visible"/>
                                      </p:to>
                                    </p:set>
                                    <p:animEffect transition="in" filter="fade">
                                      <p:cBhvr>
                                        <p:cTn id="53" dur="500"/>
                                        <p:tgtEl>
                                          <p:spTgt spid="5">
                                            <p:txEl>
                                              <p:pRg st="2" end="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5">
                                            <p:txEl>
                                              <p:pRg st="3" end="3"/>
                                            </p:txEl>
                                          </p:spTgt>
                                        </p:tgtEl>
                                        <p:attrNameLst>
                                          <p:attrName>style.visibility</p:attrName>
                                        </p:attrNameLst>
                                      </p:cBhvr>
                                      <p:to>
                                        <p:strVal val="visible"/>
                                      </p:to>
                                    </p:set>
                                    <p:animEffect transition="in" filter="fade">
                                      <p:cBhvr>
                                        <p:cTn id="58"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9D3CAA-A207-453A-BF54-B29B044D6DBA}"/>
              </a:ext>
            </a:extLst>
          </p:cNvPr>
          <p:cNvPicPr>
            <a:picLocks noChangeAspect="1"/>
          </p:cNvPicPr>
          <p:nvPr/>
        </p:nvPicPr>
        <p:blipFill>
          <a:blip r:embed="rId2"/>
          <a:stretch>
            <a:fillRect/>
          </a:stretch>
        </p:blipFill>
        <p:spPr>
          <a:xfrm>
            <a:off x="3272945" y="2915218"/>
            <a:ext cx="2901863" cy="3713012"/>
          </a:xfrm>
          <a:prstGeom prst="rect">
            <a:avLst/>
          </a:prstGeom>
        </p:spPr>
      </p:pic>
      <p:sp>
        <p:nvSpPr>
          <p:cNvPr id="2" name="Title 1">
            <a:extLst>
              <a:ext uri="{FF2B5EF4-FFF2-40B4-BE49-F238E27FC236}">
                <a16:creationId xmlns:a16="http://schemas.microsoft.com/office/drawing/2014/main" id="{D19CB485-A07C-4CB6-97CC-F873B594E078}"/>
              </a:ext>
            </a:extLst>
          </p:cNvPr>
          <p:cNvSpPr>
            <a:spLocks noGrp="1"/>
          </p:cNvSpPr>
          <p:nvPr>
            <p:ph type="title"/>
          </p:nvPr>
        </p:nvSpPr>
        <p:spPr>
          <a:xfrm>
            <a:off x="67587" y="533400"/>
            <a:ext cx="8990183" cy="665828"/>
          </a:xfrm>
        </p:spPr>
        <p:txBody>
          <a:bodyPr>
            <a:normAutofit/>
          </a:bodyPr>
          <a:lstStyle/>
          <a:p>
            <a:r>
              <a:rPr lang="en-US" sz="3200" dirty="0"/>
              <a:t>Establish Manufacturing Process to Create Flow</a:t>
            </a:r>
          </a:p>
        </p:txBody>
      </p:sp>
      <p:sp>
        <p:nvSpPr>
          <p:cNvPr id="19" name="TextBox 18">
            <a:extLst>
              <a:ext uri="{FF2B5EF4-FFF2-40B4-BE49-F238E27FC236}">
                <a16:creationId xmlns:a16="http://schemas.microsoft.com/office/drawing/2014/main" id="{E78BFF1D-5391-4148-BD34-638DA36CA8AA}"/>
              </a:ext>
            </a:extLst>
          </p:cNvPr>
          <p:cNvSpPr txBox="1"/>
          <p:nvPr/>
        </p:nvSpPr>
        <p:spPr>
          <a:xfrm>
            <a:off x="0" y="1117497"/>
            <a:ext cx="9019487" cy="1415772"/>
          </a:xfrm>
          <a:prstGeom prst="rect">
            <a:avLst/>
          </a:prstGeom>
          <a:noFill/>
        </p:spPr>
        <p:txBody>
          <a:bodyPr wrap="square" rtlCol="0">
            <a:spAutoFit/>
          </a:bodyPr>
          <a:lstStyle/>
          <a:p>
            <a:pPr>
              <a:spcAft>
                <a:spcPts val="1200"/>
              </a:spcAft>
            </a:pPr>
            <a:r>
              <a:rPr lang="en-US" sz="1400" b="1" dirty="0"/>
              <a:t>Solution</a:t>
            </a:r>
            <a:r>
              <a:rPr lang="en-US" sz="1400" dirty="0"/>
              <a:t>: Design a process that produces lasers that meet the customer’s expectations of quality and delivery</a:t>
            </a:r>
          </a:p>
          <a:p>
            <a:pPr marL="285750" indent="-285750">
              <a:spcAft>
                <a:spcPts val="1200"/>
              </a:spcAft>
              <a:buFont typeface="Arial" panose="020B0604020202020204" pitchFamily="34" charset="0"/>
              <a:buChar char="•"/>
            </a:pPr>
            <a:r>
              <a:rPr lang="en-US" sz="1400" dirty="0"/>
              <a:t>Confidence is high that we can meet the customers’ expectations when they engage our company</a:t>
            </a:r>
          </a:p>
          <a:p>
            <a:pPr marL="285750" indent="-285750">
              <a:spcAft>
                <a:spcPts val="1200"/>
              </a:spcAft>
              <a:buFont typeface="Arial" panose="020B0604020202020204" pitchFamily="34" charset="0"/>
              <a:buChar char="•"/>
            </a:pPr>
            <a:r>
              <a:rPr lang="en-US" sz="1400" dirty="0"/>
              <a:t>All production demands are assessed and produced utilizing a disciplined manufacturing process</a:t>
            </a:r>
          </a:p>
          <a:p>
            <a:pPr marL="285750" indent="-285750">
              <a:spcAft>
                <a:spcPts val="1200"/>
              </a:spcAft>
              <a:buFont typeface="Arial" panose="020B0604020202020204" pitchFamily="34" charset="0"/>
              <a:buChar char="•"/>
            </a:pPr>
            <a:r>
              <a:rPr lang="en-US" sz="1400" dirty="0"/>
              <a:t>All customer expectations are met resulting in increased customer confidence and </a:t>
            </a:r>
            <a:r>
              <a:rPr lang="en-US" sz="1400" dirty="0">
                <a:solidFill>
                  <a:srgbClr val="FF0000"/>
                </a:solidFill>
              </a:rPr>
              <a:t>increased sales</a:t>
            </a:r>
          </a:p>
        </p:txBody>
      </p:sp>
      <p:sp>
        <p:nvSpPr>
          <p:cNvPr id="6" name="TextBox 5">
            <a:extLst>
              <a:ext uri="{FF2B5EF4-FFF2-40B4-BE49-F238E27FC236}">
                <a16:creationId xmlns:a16="http://schemas.microsoft.com/office/drawing/2014/main" id="{0FF73E01-8AD0-4E54-9F44-D737DE874829}"/>
              </a:ext>
            </a:extLst>
          </p:cNvPr>
          <p:cNvSpPr txBox="1"/>
          <p:nvPr/>
        </p:nvSpPr>
        <p:spPr>
          <a:xfrm>
            <a:off x="67588" y="3433516"/>
            <a:ext cx="3051110" cy="415498"/>
          </a:xfrm>
          <a:prstGeom prst="rect">
            <a:avLst/>
          </a:prstGeom>
          <a:noFill/>
          <a:ln w="28575">
            <a:solidFill>
              <a:srgbClr val="FF0000"/>
            </a:solidFill>
          </a:ln>
        </p:spPr>
        <p:txBody>
          <a:bodyPr wrap="square" rtlCol="0">
            <a:spAutoFit/>
          </a:bodyPr>
          <a:lstStyle/>
          <a:p>
            <a:pPr algn="ctr"/>
            <a:r>
              <a:rPr lang="en-US" sz="1050" dirty="0"/>
              <a:t>Make good decisions weighing both customer expectations and organizational capabilities</a:t>
            </a:r>
          </a:p>
        </p:txBody>
      </p:sp>
      <p:sp>
        <p:nvSpPr>
          <p:cNvPr id="20" name="TextBox 19">
            <a:extLst>
              <a:ext uri="{FF2B5EF4-FFF2-40B4-BE49-F238E27FC236}">
                <a16:creationId xmlns:a16="http://schemas.microsoft.com/office/drawing/2014/main" id="{4432FE2B-6AB7-429C-8CBC-350B4559B196}"/>
              </a:ext>
            </a:extLst>
          </p:cNvPr>
          <p:cNvSpPr txBox="1"/>
          <p:nvPr/>
        </p:nvSpPr>
        <p:spPr>
          <a:xfrm>
            <a:off x="5998634" y="3834802"/>
            <a:ext cx="3051110" cy="415498"/>
          </a:xfrm>
          <a:prstGeom prst="rect">
            <a:avLst/>
          </a:prstGeom>
          <a:noFill/>
          <a:ln w="28575">
            <a:solidFill>
              <a:srgbClr val="FF0000"/>
            </a:solidFill>
          </a:ln>
        </p:spPr>
        <p:txBody>
          <a:bodyPr wrap="square" rtlCol="0">
            <a:spAutoFit/>
          </a:bodyPr>
          <a:lstStyle/>
          <a:p>
            <a:pPr algn="ctr"/>
            <a:r>
              <a:rPr lang="en-US" sz="1050" dirty="0"/>
              <a:t>Accurately allocate manufacturing resources to meet customer expectations</a:t>
            </a:r>
          </a:p>
        </p:txBody>
      </p:sp>
      <p:sp>
        <p:nvSpPr>
          <p:cNvPr id="22" name="TextBox 21">
            <a:extLst>
              <a:ext uri="{FF2B5EF4-FFF2-40B4-BE49-F238E27FC236}">
                <a16:creationId xmlns:a16="http://schemas.microsoft.com/office/drawing/2014/main" id="{19ED73EA-4295-4877-9662-7090098F1B24}"/>
              </a:ext>
            </a:extLst>
          </p:cNvPr>
          <p:cNvSpPr txBox="1"/>
          <p:nvPr/>
        </p:nvSpPr>
        <p:spPr>
          <a:xfrm>
            <a:off x="67588" y="4228093"/>
            <a:ext cx="3051110" cy="415498"/>
          </a:xfrm>
          <a:prstGeom prst="rect">
            <a:avLst/>
          </a:prstGeom>
          <a:noFill/>
          <a:ln w="28575">
            <a:solidFill>
              <a:srgbClr val="FF0000"/>
            </a:solidFill>
          </a:ln>
        </p:spPr>
        <p:txBody>
          <a:bodyPr wrap="square" rtlCol="0">
            <a:spAutoFit/>
          </a:bodyPr>
          <a:lstStyle/>
          <a:p>
            <a:pPr algn="ctr"/>
            <a:r>
              <a:rPr lang="en-US" sz="1050" dirty="0"/>
              <a:t>Manage materials acquisition to meet production demands</a:t>
            </a:r>
          </a:p>
        </p:txBody>
      </p:sp>
      <p:sp>
        <p:nvSpPr>
          <p:cNvPr id="23" name="TextBox 22">
            <a:extLst>
              <a:ext uri="{FF2B5EF4-FFF2-40B4-BE49-F238E27FC236}">
                <a16:creationId xmlns:a16="http://schemas.microsoft.com/office/drawing/2014/main" id="{36E44E9C-C121-438D-BA7C-2FB4878C9CB0}"/>
              </a:ext>
            </a:extLst>
          </p:cNvPr>
          <p:cNvSpPr txBox="1"/>
          <p:nvPr/>
        </p:nvSpPr>
        <p:spPr>
          <a:xfrm>
            <a:off x="5998634" y="4560228"/>
            <a:ext cx="3051110" cy="415498"/>
          </a:xfrm>
          <a:prstGeom prst="rect">
            <a:avLst/>
          </a:prstGeom>
          <a:noFill/>
          <a:ln w="28575">
            <a:solidFill>
              <a:srgbClr val="FF0000"/>
            </a:solidFill>
          </a:ln>
        </p:spPr>
        <p:txBody>
          <a:bodyPr wrap="square" rtlCol="0">
            <a:spAutoFit/>
          </a:bodyPr>
          <a:lstStyle/>
          <a:p>
            <a:pPr algn="ctr"/>
            <a:r>
              <a:rPr lang="en-US" sz="1050" dirty="0"/>
              <a:t>Establish partnership relationship with suppliers based on quality, cost and on-time delivery</a:t>
            </a:r>
          </a:p>
        </p:txBody>
      </p:sp>
      <p:sp>
        <p:nvSpPr>
          <p:cNvPr id="24" name="TextBox 23">
            <a:extLst>
              <a:ext uri="{FF2B5EF4-FFF2-40B4-BE49-F238E27FC236}">
                <a16:creationId xmlns:a16="http://schemas.microsoft.com/office/drawing/2014/main" id="{381E9330-CFC5-464D-85B8-DE0760E4FB4C}"/>
              </a:ext>
            </a:extLst>
          </p:cNvPr>
          <p:cNvSpPr txBox="1"/>
          <p:nvPr/>
        </p:nvSpPr>
        <p:spPr>
          <a:xfrm>
            <a:off x="94256" y="4989291"/>
            <a:ext cx="3051110" cy="415498"/>
          </a:xfrm>
          <a:prstGeom prst="rect">
            <a:avLst/>
          </a:prstGeom>
          <a:noFill/>
          <a:ln w="28575">
            <a:solidFill>
              <a:srgbClr val="FF0000"/>
            </a:solidFill>
          </a:ln>
        </p:spPr>
        <p:txBody>
          <a:bodyPr wrap="square" rtlCol="0">
            <a:spAutoFit/>
          </a:bodyPr>
          <a:lstStyle/>
          <a:p>
            <a:pPr algn="ctr"/>
            <a:r>
              <a:rPr lang="en-US" sz="1050" dirty="0"/>
              <a:t>Repeatable methods of controlling materials throughout entire manufacturing process</a:t>
            </a:r>
          </a:p>
        </p:txBody>
      </p:sp>
      <p:sp>
        <p:nvSpPr>
          <p:cNvPr id="25" name="TextBox 24">
            <a:extLst>
              <a:ext uri="{FF2B5EF4-FFF2-40B4-BE49-F238E27FC236}">
                <a16:creationId xmlns:a16="http://schemas.microsoft.com/office/drawing/2014/main" id="{9A30587B-BD8F-4DD9-91A4-84E65A6C5C40}"/>
              </a:ext>
            </a:extLst>
          </p:cNvPr>
          <p:cNvSpPr txBox="1"/>
          <p:nvPr/>
        </p:nvSpPr>
        <p:spPr>
          <a:xfrm>
            <a:off x="5998634" y="5313667"/>
            <a:ext cx="3051110" cy="577081"/>
          </a:xfrm>
          <a:prstGeom prst="rect">
            <a:avLst/>
          </a:prstGeom>
          <a:noFill/>
          <a:ln w="28575">
            <a:solidFill>
              <a:srgbClr val="FF0000"/>
            </a:solidFill>
          </a:ln>
        </p:spPr>
        <p:txBody>
          <a:bodyPr wrap="square" rtlCol="0">
            <a:spAutoFit/>
          </a:bodyPr>
          <a:lstStyle/>
          <a:p>
            <a:pPr algn="ctr"/>
            <a:r>
              <a:rPr lang="en-US" sz="1050" dirty="0"/>
              <a:t>Establish standard work instructions/flow that recognize the value of design, fixtures, and trainable techniques and procedures.</a:t>
            </a:r>
          </a:p>
        </p:txBody>
      </p:sp>
      <p:sp>
        <p:nvSpPr>
          <p:cNvPr id="27" name="TextBox 26">
            <a:extLst>
              <a:ext uri="{FF2B5EF4-FFF2-40B4-BE49-F238E27FC236}">
                <a16:creationId xmlns:a16="http://schemas.microsoft.com/office/drawing/2014/main" id="{BEECB529-2DE9-4179-AA66-360F1C73C635}"/>
              </a:ext>
            </a:extLst>
          </p:cNvPr>
          <p:cNvSpPr txBox="1"/>
          <p:nvPr/>
        </p:nvSpPr>
        <p:spPr>
          <a:xfrm>
            <a:off x="38284" y="5755639"/>
            <a:ext cx="3051110" cy="415498"/>
          </a:xfrm>
          <a:prstGeom prst="rect">
            <a:avLst/>
          </a:prstGeom>
          <a:noFill/>
          <a:ln w="28575">
            <a:solidFill>
              <a:srgbClr val="FF0000"/>
            </a:solidFill>
          </a:ln>
        </p:spPr>
        <p:txBody>
          <a:bodyPr wrap="square" rtlCol="0">
            <a:spAutoFit/>
          </a:bodyPr>
          <a:lstStyle/>
          <a:p>
            <a:pPr algn="ctr"/>
            <a:r>
              <a:rPr lang="en-US" sz="1050" dirty="0"/>
              <a:t>Ensure that all customer expectations are met prior to any product leaving the facility.</a:t>
            </a:r>
          </a:p>
        </p:txBody>
      </p:sp>
      <p:cxnSp>
        <p:nvCxnSpPr>
          <p:cNvPr id="8" name="Straight Arrow Connector 7">
            <a:extLst>
              <a:ext uri="{FF2B5EF4-FFF2-40B4-BE49-F238E27FC236}">
                <a16:creationId xmlns:a16="http://schemas.microsoft.com/office/drawing/2014/main" id="{FCE1DB1A-3877-4082-B50B-16246627DC3B}"/>
              </a:ext>
            </a:extLst>
          </p:cNvPr>
          <p:cNvCxnSpPr>
            <a:cxnSpLocks/>
            <a:stCxn id="22" idx="3"/>
          </p:cNvCxnSpPr>
          <p:nvPr/>
        </p:nvCxnSpPr>
        <p:spPr>
          <a:xfrm>
            <a:off x="3118698" y="4435842"/>
            <a:ext cx="357833"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DBE62E0-6AE1-4732-8DE8-B71A36CF8453}"/>
              </a:ext>
            </a:extLst>
          </p:cNvPr>
          <p:cNvCxnSpPr>
            <a:cxnSpLocks/>
            <a:stCxn id="6" idx="3"/>
          </p:cNvCxnSpPr>
          <p:nvPr/>
        </p:nvCxnSpPr>
        <p:spPr>
          <a:xfrm>
            <a:off x="3118698" y="3641265"/>
            <a:ext cx="244498"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566C895-5259-4F35-9C04-07EEA76D65D5}"/>
              </a:ext>
            </a:extLst>
          </p:cNvPr>
          <p:cNvCxnSpPr>
            <a:cxnSpLocks/>
            <a:stCxn id="24" idx="3"/>
          </p:cNvCxnSpPr>
          <p:nvPr/>
        </p:nvCxnSpPr>
        <p:spPr>
          <a:xfrm>
            <a:off x="3145366" y="5197040"/>
            <a:ext cx="390861"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A531965-060C-44D3-AF2D-13FFF5D1E044}"/>
              </a:ext>
            </a:extLst>
          </p:cNvPr>
          <p:cNvCxnSpPr>
            <a:cxnSpLocks/>
            <a:stCxn id="27" idx="3"/>
          </p:cNvCxnSpPr>
          <p:nvPr/>
        </p:nvCxnSpPr>
        <p:spPr>
          <a:xfrm>
            <a:off x="3089394" y="5963388"/>
            <a:ext cx="390861"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FE89C7F-D4A7-43B8-B5AE-0A29E6773656}"/>
              </a:ext>
            </a:extLst>
          </p:cNvPr>
          <p:cNvCxnSpPr>
            <a:cxnSpLocks/>
            <a:stCxn id="20" idx="1"/>
          </p:cNvCxnSpPr>
          <p:nvPr/>
        </p:nvCxnSpPr>
        <p:spPr>
          <a:xfrm flipH="1">
            <a:off x="5631136" y="4042551"/>
            <a:ext cx="367498"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B338345-ADF5-4B62-B5A4-D1CC3D0BDFEB}"/>
              </a:ext>
            </a:extLst>
          </p:cNvPr>
          <p:cNvCxnSpPr>
            <a:cxnSpLocks/>
            <a:stCxn id="23" idx="1"/>
          </p:cNvCxnSpPr>
          <p:nvPr/>
        </p:nvCxnSpPr>
        <p:spPr>
          <a:xfrm flipH="1">
            <a:off x="5631136" y="4767977"/>
            <a:ext cx="367498" cy="148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B6FE97FB-CAA6-424D-8994-0B12B5225B21}"/>
              </a:ext>
            </a:extLst>
          </p:cNvPr>
          <p:cNvCxnSpPr>
            <a:cxnSpLocks/>
            <a:stCxn id="25" idx="1"/>
          </p:cNvCxnSpPr>
          <p:nvPr/>
        </p:nvCxnSpPr>
        <p:spPr>
          <a:xfrm flipH="1" flipV="1">
            <a:off x="5631136" y="5602207"/>
            <a:ext cx="367498" cy="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9285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0-#ppt_w/2"/>
                                          </p:val>
                                        </p:tav>
                                        <p:tav tm="100000">
                                          <p:val>
                                            <p:strVal val="#ppt_x"/>
                                          </p:val>
                                        </p:tav>
                                      </p:tavLst>
                                    </p:anim>
                                    <p:anim calcmode="lin" valueType="num">
                                      <p:cBhvr additive="base">
                                        <p:cTn id="21"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1+#ppt_w/2"/>
                                          </p:val>
                                        </p:tav>
                                        <p:tav tm="100000">
                                          <p:val>
                                            <p:strVal val="#ppt_x"/>
                                          </p:val>
                                        </p:tav>
                                      </p:tavLst>
                                    </p:anim>
                                    <p:anim calcmode="lin" valueType="num">
                                      <p:cBhvr additive="base">
                                        <p:cTn id="27" dur="500" fill="hold"/>
                                        <p:tgtEl>
                                          <p:spTgt spid="20"/>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0-#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0-#ppt_w/2"/>
                                          </p:val>
                                        </p:tav>
                                        <p:tav tm="100000">
                                          <p:val>
                                            <p:strVal val="#ppt_x"/>
                                          </p:val>
                                        </p:tav>
                                      </p:tavLst>
                                    </p:anim>
                                    <p:anim calcmode="lin" valueType="num">
                                      <p:cBhvr additive="base">
                                        <p:cTn id="41"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1+#ppt_w/2"/>
                                          </p:val>
                                        </p:tav>
                                        <p:tav tm="100000">
                                          <p:val>
                                            <p:strVal val="#ppt_x"/>
                                          </p:val>
                                        </p:tav>
                                      </p:tavLst>
                                    </p:anim>
                                    <p:anim calcmode="lin" valueType="num">
                                      <p:cBhvr additive="base">
                                        <p:cTn id="47" dur="500" fill="hold"/>
                                        <p:tgtEl>
                                          <p:spTgt spid="23"/>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1+#ppt_w/2"/>
                                          </p:val>
                                        </p:tav>
                                        <p:tav tm="100000">
                                          <p:val>
                                            <p:strVal val="#ppt_x"/>
                                          </p:val>
                                        </p:tav>
                                      </p:tavLst>
                                    </p:anim>
                                    <p:anim calcmode="lin" valueType="num">
                                      <p:cBhvr additive="base">
                                        <p:cTn id="51"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0-#ppt_w/2"/>
                                          </p:val>
                                        </p:tav>
                                        <p:tav tm="100000">
                                          <p:val>
                                            <p:strVal val="#ppt_x"/>
                                          </p:val>
                                        </p:tav>
                                      </p:tavLst>
                                    </p:anim>
                                    <p:anim calcmode="lin" valueType="num">
                                      <p:cBhvr additive="base">
                                        <p:cTn id="57" dur="500" fill="hold"/>
                                        <p:tgtEl>
                                          <p:spTgt spid="24"/>
                                        </p:tgtEl>
                                        <p:attrNameLst>
                                          <p:attrName>ppt_y</p:attrName>
                                        </p:attrNameLst>
                                      </p:cBhvr>
                                      <p:tavLst>
                                        <p:tav tm="0">
                                          <p:val>
                                            <p:strVal val="#ppt_y"/>
                                          </p:val>
                                        </p:tav>
                                        <p:tav tm="100000">
                                          <p:val>
                                            <p:strVal val="#ppt_y"/>
                                          </p:val>
                                        </p:tav>
                                      </p:tavLst>
                                    </p:anim>
                                  </p:childTnLst>
                                </p:cTn>
                              </p:par>
                              <p:par>
                                <p:cTn id="58" presetID="2" presetClass="entr" presetSubtype="8" fill="hold" nodeType="withEffect">
                                  <p:stCondLst>
                                    <p:cond delay="0"/>
                                  </p:stCondLst>
                                  <p:childTnLst>
                                    <p:set>
                                      <p:cBhvr>
                                        <p:cTn id="59" dur="1" fill="hold">
                                          <p:stCondLst>
                                            <p:cond delay="0"/>
                                          </p:stCondLst>
                                        </p:cTn>
                                        <p:tgtEl>
                                          <p:spTgt spid="21"/>
                                        </p:tgtEl>
                                        <p:attrNameLst>
                                          <p:attrName>style.visibility</p:attrName>
                                        </p:attrNameLst>
                                      </p:cBhvr>
                                      <p:to>
                                        <p:strVal val="visible"/>
                                      </p:to>
                                    </p:set>
                                    <p:anim calcmode="lin" valueType="num">
                                      <p:cBhvr additive="base">
                                        <p:cTn id="60" dur="500" fill="hold"/>
                                        <p:tgtEl>
                                          <p:spTgt spid="21"/>
                                        </p:tgtEl>
                                        <p:attrNameLst>
                                          <p:attrName>ppt_x</p:attrName>
                                        </p:attrNameLst>
                                      </p:cBhvr>
                                      <p:tavLst>
                                        <p:tav tm="0">
                                          <p:val>
                                            <p:strVal val="0-#ppt_w/2"/>
                                          </p:val>
                                        </p:tav>
                                        <p:tav tm="100000">
                                          <p:val>
                                            <p:strVal val="#ppt_x"/>
                                          </p:val>
                                        </p:tav>
                                      </p:tavLst>
                                    </p:anim>
                                    <p:anim calcmode="lin" valueType="num">
                                      <p:cBhvr additive="base">
                                        <p:cTn id="61"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grpId="0" nodeType="click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additive="base">
                                        <p:cTn id="66" dur="500" fill="hold"/>
                                        <p:tgtEl>
                                          <p:spTgt spid="25"/>
                                        </p:tgtEl>
                                        <p:attrNameLst>
                                          <p:attrName>ppt_x</p:attrName>
                                        </p:attrNameLst>
                                      </p:cBhvr>
                                      <p:tavLst>
                                        <p:tav tm="0">
                                          <p:val>
                                            <p:strVal val="1+#ppt_w/2"/>
                                          </p:val>
                                        </p:tav>
                                        <p:tav tm="100000">
                                          <p:val>
                                            <p:strVal val="#ppt_x"/>
                                          </p:val>
                                        </p:tav>
                                      </p:tavLst>
                                    </p:anim>
                                    <p:anim calcmode="lin" valueType="num">
                                      <p:cBhvr additive="base">
                                        <p:cTn id="67" dur="500" fill="hold"/>
                                        <p:tgtEl>
                                          <p:spTgt spid="25"/>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fill="hold"/>
                                        <p:tgtEl>
                                          <p:spTgt spid="30"/>
                                        </p:tgtEl>
                                        <p:attrNameLst>
                                          <p:attrName>ppt_x</p:attrName>
                                        </p:attrNameLst>
                                      </p:cBhvr>
                                      <p:tavLst>
                                        <p:tav tm="0">
                                          <p:val>
                                            <p:strVal val="1+#ppt_w/2"/>
                                          </p:val>
                                        </p:tav>
                                        <p:tav tm="100000">
                                          <p:val>
                                            <p:strVal val="#ppt_x"/>
                                          </p:val>
                                        </p:tav>
                                      </p:tavLst>
                                    </p:anim>
                                    <p:anim calcmode="lin" valueType="num">
                                      <p:cBhvr additive="base">
                                        <p:cTn id="71"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anim calcmode="lin" valueType="num">
                                      <p:cBhvr additive="base">
                                        <p:cTn id="76" dur="500" fill="hold"/>
                                        <p:tgtEl>
                                          <p:spTgt spid="27"/>
                                        </p:tgtEl>
                                        <p:attrNameLst>
                                          <p:attrName>ppt_x</p:attrName>
                                        </p:attrNameLst>
                                      </p:cBhvr>
                                      <p:tavLst>
                                        <p:tav tm="0">
                                          <p:val>
                                            <p:strVal val="0-#ppt_w/2"/>
                                          </p:val>
                                        </p:tav>
                                        <p:tav tm="100000">
                                          <p:val>
                                            <p:strVal val="#ppt_x"/>
                                          </p:val>
                                        </p:tav>
                                      </p:tavLst>
                                    </p:anim>
                                    <p:anim calcmode="lin" valueType="num">
                                      <p:cBhvr additive="base">
                                        <p:cTn id="77" dur="500" fill="hold"/>
                                        <p:tgtEl>
                                          <p:spTgt spid="27"/>
                                        </p:tgtEl>
                                        <p:attrNameLst>
                                          <p:attrName>ppt_y</p:attrName>
                                        </p:attrNameLst>
                                      </p:cBhvr>
                                      <p:tavLst>
                                        <p:tav tm="0">
                                          <p:val>
                                            <p:strVal val="#ppt_y"/>
                                          </p:val>
                                        </p:tav>
                                        <p:tav tm="100000">
                                          <p:val>
                                            <p:strVal val="#ppt_y"/>
                                          </p:val>
                                        </p:tav>
                                      </p:tavLst>
                                    </p:anim>
                                  </p:childTnLst>
                                </p:cTn>
                              </p:par>
                              <p:par>
                                <p:cTn id="78" presetID="2" presetClass="entr" presetSubtype="8" fill="hold" nodeType="with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additive="base">
                                        <p:cTn id="80" dur="500" fill="hold"/>
                                        <p:tgtEl>
                                          <p:spTgt spid="26"/>
                                        </p:tgtEl>
                                        <p:attrNameLst>
                                          <p:attrName>ppt_x</p:attrName>
                                        </p:attrNameLst>
                                      </p:cBhvr>
                                      <p:tavLst>
                                        <p:tav tm="0">
                                          <p:val>
                                            <p:strVal val="0-#ppt_w/2"/>
                                          </p:val>
                                        </p:tav>
                                        <p:tav tm="100000">
                                          <p:val>
                                            <p:strVal val="#ppt_x"/>
                                          </p:val>
                                        </p:tav>
                                      </p:tavLst>
                                    </p:anim>
                                    <p:anim calcmode="lin" valueType="num">
                                      <p:cBhvr additive="base">
                                        <p:cTn id="81"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19">
                                            <p:txEl>
                                              <p:pRg st="1" end="1"/>
                                            </p:txEl>
                                          </p:spTgt>
                                        </p:tgtEl>
                                        <p:attrNameLst>
                                          <p:attrName>style.visibility</p:attrName>
                                        </p:attrNameLst>
                                      </p:cBhvr>
                                      <p:to>
                                        <p:strVal val="visible"/>
                                      </p:to>
                                    </p:set>
                                    <p:animEffect transition="in" filter="fade">
                                      <p:cBhvr>
                                        <p:cTn id="86" dur="500"/>
                                        <p:tgtEl>
                                          <p:spTgt spid="19">
                                            <p:txEl>
                                              <p:pRg st="1" end="1"/>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19">
                                            <p:txEl>
                                              <p:pRg st="2" end="2"/>
                                            </p:txEl>
                                          </p:spTgt>
                                        </p:tgtEl>
                                        <p:attrNameLst>
                                          <p:attrName>style.visibility</p:attrName>
                                        </p:attrNameLst>
                                      </p:cBhvr>
                                      <p:to>
                                        <p:strVal val="visible"/>
                                      </p:to>
                                    </p:set>
                                    <p:animEffect transition="in" filter="fade">
                                      <p:cBhvr>
                                        <p:cTn id="91" dur="500"/>
                                        <p:tgtEl>
                                          <p:spTgt spid="19">
                                            <p:txEl>
                                              <p:pRg st="2" end="2"/>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9">
                                            <p:txEl>
                                              <p:pRg st="3" end="3"/>
                                            </p:txEl>
                                          </p:spTgt>
                                        </p:tgtEl>
                                        <p:attrNameLst>
                                          <p:attrName>style.visibility</p:attrName>
                                        </p:attrNameLst>
                                      </p:cBhvr>
                                      <p:to>
                                        <p:strVal val="visible"/>
                                      </p:to>
                                    </p:set>
                                    <p:animEffect transition="in" filter="fade">
                                      <p:cBhvr>
                                        <p:cTn id="96" dur="500"/>
                                        <p:tgtEl>
                                          <p:spTgt spid="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0" grpId="0" animBg="1"/>
      <p:bldP spid="22" grpId="0" animBg="1"/>
      <p:bldP spid="23" grpId="0" animBg="1"/>
      <p:bldP spid="24" grpId="0" animBg="1"/>
      <p:bldP spid="25" grpId="0" animBg="1"/>
      <p:bldP spid="2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0E9F1-759E-4875-9F05-9EB3CA724786}"/>
              </a:ext>
            </a:extLst>
          </p:cNvPr>
          <p:cNvSpPr>
            <a:spLocks noGrp="1"/>
          </p:cNvSpPr>
          <p:nvPr>
            <p:ph type="title"/>
          </p:nvPr>
        </p:nvSpPr>
        <p:spPr>
          <a:xfrm>
            <a:off x="72428" y="423071"/>
            <a:ext cx="9033636" cy="823256"/>
          </a:xfrm>
        </p:spPr>
        <p:txBody>
          <a:bodyPr>
            <a:normAutofit/>
          </a:bodyPr>
          <a:lstStyle/>
          <a:p>
            <a:r>
              <a:rPr lang="en-US" sz="3600" dirty="0"/>
              <a:t>Manufacturing Concepts</a:t>
            </a:r>
          </a:p>
        </p:txBody>
      </p:sp>
      <p:sp>
        <p:nvSpPr>
          <p:cNvPr id="4" name="TextBox 3">
            <a:extLst>
              <a:ext uri="{FF2B5EF4-FFF2-40B4-BE49-F238E27FC236}">
                <a16:creationId xmlns:a16="http://schemas.microsoft.com/office/drawing/2014/main" id="{DF7349A3-9EC1-4E85-817E-945A1AB11B05}"/>
              </a:ext>
            </a:extLst>
          </p:cNvPr>
          <p:cNvSpPr txBox="1"/>
          <p:nvPr/>
        </p:nvSpPr>
        <p:spPr>
          <a:xfrm>
            <a:off x="2032869" y="1525354"/>
            <a:ext cx="1355871" cy="523220"/>
          </a:xfrm>
          <a:prstGeom prst="rect">
            <a:avLst/>
          </a:prstGeom>
          <a:noFill/>
        </p:spPr>
        <p:txBody>
          <a:bodyPr wrap="square" rtlCol="0">
            <a:spAutoFit/>
          </a:bodyPr>
          <a:lstStyle/>
          <a:p>
            <a:pPr algn="ctr"/>
            <a:r>
              <a:rPr lang="en-US" sz="1400" b="1" dirty="0"/>
              <a:t>PROCESS TIME</a:t>
            </a:r>
          </a:p>
        </p:txBody>
      </p:sp>
      <p:sp>
        <p:nvSpPr>
          <p:cNvPr id="19" name="TextBox 18">
            <a:extLst>
              <a:ext uri="{FF2B5EF4-FFF2-40B4-BE49-F238E27FC236}">
                <a16:creationId xmlns:a16="http://schemas.microsoft.com/office/drawing/2014/main" id="{06F0620C-E8E8-433B-BB2F-075E3AD0DCE9}"/>
              </a:ext>
            </a:extLst>
          </p:cNvPr>
          <p:cNvSpPr txBox="1"/>
          <p:nvPr/>
        </p:nvSpPr>
        <p:spPr>
          <a:xfrm>
            <a:off x="757660" y="2866149"/>
            <a:ext cx="1991634" cy="523220"/>
          </a:xfrm>
          <a:prstGeom prst="rect">
            <a:avLst/>
          </a:prstGeom>
          <a:noFill/>
        </p:spPr>
        <p:txBody>
          <a:bodyPr wrap="square" rtlCol="0">
            <a:spAutoFit/>
          </a:bodyPr>
          <a:lstStyle/>
          <a:p>
            <a:pPr algn="ctr"/>
            <a:r>
              <a:rPr lang="en-US" sz="1400" b="1" dirty="0"/>
              <a:t>LEARNING ORGANIZATION</a:t>
            </a:r>
          </a:p>
        </p:txBody>
      </p:sp>
      <p:sp>
        <p:nvSpPr>
          <p:cNvPr id="20" name="TextBox 19">
            <a:extLst>
              <a:ext uri="{FF2B5EF4-FFF2-40B4-BE49-F238E27FC236}">
                <a16:creationId xmlns:a16="http://schemas.microsoft.com/office/drawing/2014/main" id="{0DAC309B-7553-44B0-B356-7FB6055DAEEB}"/>
              </a:ext>
            </a:extLst>
          </p:cNvPr>
          <p:cNvSpPr txBox="1"/>
          <p:nvPr/>
        </p:nvSpPr>
        <p:spPr>
          <a:xfrm>
            <a:off x="1258881" y="2230542"/>
            <a:ext cx="1467444" cy="523220"/>
          </a:xfrm>
          <a:prstGeom prst="rect">
            <a:avLst/>
          </a:prstGeom>
          <a:noFill/>
        </p:spPr>
        <p:txBody>
          <a:bodyPr wrap="square" rtlCol="0">
            <a:spAutoFit/>
          </a:bodyPr>
          <a:lstStyle/>
          <a:p>
            <a:pPr algn="ctr"/>
            <a:r>
              <a:rPr lang="en-US" sz="1400" b="1" dirty="0"/>
              <a:t>STANDARD WORK</a:t>
            </a:r>
          </a:p>
        </p:txBody>
      </p:sp>
      <p:sp>
        <p:nvSpPr>
          <p:cNvPr id="21" name="TextBox 20">
            <a:extLst>
              <a:ext uri="{FF2B5EF4-FFF2-40B4-BE49-F238E27FC236}">
                <a16:creationId xmlns:a16="http://schemas.microsoft.com/office/drawing/2014/main" id="{67385C99-F3F6-4DFC-98CD-9B914F4C54E9}"/>
              </a:ext>
            </a:extLst>
          </p:cNvPr>
          <p:cNvSpPr txBox="1"/>
          <p:nvPr/>
        </p:nvSpPr>
        <p:spPr>
          <a:xfrm>
            <a:off x="632907" y="3591958"/>
            <a:ext cx="1289807" cy="307777"/>
          </a:xfrm>
          <a:prstGeom prst="rect">
            <a:avLst/>
          </a:prstGeom>
          <a:noFill/>
        </p:spPr>
        <p:txBody>
          <a:bodyPr wrap="square" rtlCol="0">
            <a:spAutoFit/>
          </a:bodyPr>
          <a:lstStyle/>
          <a:p>
            <a:pPr algn="ctr"/>
            <a:r>
              <a:rPr lang="en-US" sz="1400" b="1" dirty="0"/>
              <a:t>LEAN</a:t>
            </a:r>
          </a:p>
        </p:txBody>
      </p:sp>
      <p:sp>
        <p:nvSpPr>
          <p:cNvPr id="22" name="TextBox 21">
            <a:extLst>
              <a:ext uri="{FF2B5EF4-FFF2-40B4-BE49-F238E27FC236}">
                <a16:creationId xmlns:a16="http://schemas.microsoft.com/office/drawing/2014/main" id="{3BF065E4-A052-4A37-B14A-B1D5BB533FE9}"/>
              </a:ext>
            </a:extLst>
          </p:cNvPr>
          <p:cNvSpPr txBox="1"/>
          <p:nvPr/>
        </p:nvSpPr>
        <p:spPr>
          <a:xfrm>
            <a:off x="6508628" y="3899735"/>
            <a:ext cx="1439385" cy="523220"/>
          </a:xfrm>
          <a:prstGeom prst="rect">
            <a:avLst/>
          </a:prstGeom>
          <a:noFill/>
        </p:spPr>
        <p:txBody>
          <a:bodyPr wrap="square" rtlCol="0">
            <a:spAutoFit/>
          </a:bodyPr>
          <a:lstStyle/>
          <a:p>
            <a:pPr algn="ctr"/>
            <a:r>
              <a:rPr lang="en-US" sz="1400" b="1" dirty="0"/>
              <a:t>LABOR CAPACITY</a:t>
            </a:r>
          </a:p>
        </p:txBody>
      </p:sp>
      <p:sp>
        <p:nvSpPr>
          <p:cNvPr id="23" name="TextBox 22">
            <a:extLst>
              <a:ext uri="{FF2B5EF4-FFF2-40B4-BE49-F238E27FC236}">
                <a16:creationId xmlns:a16="http://schemas.microsoft.com/office/drawing/2014/main" id="{2C09A3AF-8754-4E93-A952-D76B666E2CB0}"/>
              </a:ext>
            </a:extLst>
          </p:cNvPr>
          <p:cNvSpPr txBox="1"/>
          <p:nvPr/>
        </p:nvSpPr>
        <p:spPr>
          <a:xfrm>
            <a:off x="4497618" y="1176835"/>
            <a:ext cx="1587137" cy="523220"/>
          </a:xfrm>
          <a:prstGeom prst="rect">
            <a:avLst/>
          </a:prstGeom>
          <a:noFill/>
        </p:spPr>
        <p:txBody>
          <a:bodyPr wrap="square" rtlCol="0">
            <a:spAutoFit/>
          </a:bodyPr>
          <a:lstStyle/>
          <a:p>
            <a:pPr algn="ctr"/>
            <a:r>
              <a:rPr lang="en-US" sz="1400" b="1" dirty="0"/>
              <a:t>CUSTOMER SERVICE</a:t>
            </a:r>
          </a:p>
        </p:txBody>
      </p:sp>
      <p:sp>
        <p:nvSpPr>
          <p:cNvPr id="24" name="TextBox 23">
            <a:extLst>
              <a:ext uri="{FF2B5EF4-FFF2-40B4-BE49-F238E27FC236}">
                <a16:creationId xmlns:a16="http://schemas.microsoft.com/office/drawing/2014/main" id="{C7E434A2-80D0-4B50-ABA8-D9562CEA51EC}"/>
              </a:ext>
            </a:extLst>
          </p:cNvPr>
          <p:cNvSpPr txBox="1"/>
          <p:nvPr/>
        </p:nvSpPr>
        <p:spPr>
          <a:xfrm>
            <a:off x="3850819" y="5308943"/>
            <a:ext cx="1476851" cy="523220"/>
          </a:xfrm>
          <a:prstGeom prst="rect">
            <a:avLst/>
          </a:prstGeom>
          <a:noFill/>
        </p:spPr>
        <p:txBody>
          <a:bodyPr wrap="square" rtlCol="0">
            <a:spAutoFit/>
          </a:bodyPr>
          <a:lstStyle/>
          <a:p>
            <a:pPr algn="ctr"/>
            <a:r>
              <a:rPr lang="en-US" sz="1400" b="1" dirty="0"/>
              <a:t>PROCESS DISCIPLINE</a:t>
            </a:r>
          </a:p>
        </p:txBody>
      </p:sp>
      <p:sp>
        <p:nvSpPr>
          <p:cNvPr id="25" name="TextBox 24">
            <a:extLst>
              <a:ext uri="{FF2B5EF4-FFF2-40B4-BE49-F238E27FC236}">
                <a16:creationId xmlns:a16="http://schemas.microsoft.com/office/drawing/2014/main" id="{901E1005-705F-43A8-B5BB-E2B3C5BD8C68}"/>
              </a:ext>
            </a:extLst>
          </p:cNvPr>
          <p:cNvSpPr txBox="1"/>
          <p:nvPr/>
        </p:nvSpPr>
        <p:spPr>
          <a:xfrm>
            <a:off x="6139074" y="3072315"/>
            <a:ext cx="2822250" cy="523220"/>
          </a:xfrm>
          <a:prstGeom prst="rect">
            <a:avLst/>
          </a:prstGeom>
          <a:noFill/>
        </p:spPr>
        <p:txBody>
          <a:bodyPr wrap="square" rtlCol="0">
            <a:spAutoFit/>
          </a:bodyPr>
          <a:lstStyle/>
          <a:p>
            <a:pPr algn="ctr"/>
            <a:r>
              <a:rPr lang="en-US" sz="1400" b="1" dirty="0"/>
              <a:t>DESIGN FOR MANUFACTURABILITY</a:t>
            </a:r>
          </a:p>
        </p:txBody>
      </p:sp>
      <p:sp>
        <p:nvSpPr>
          <p:cNvPr id="26" name="TextBox 25">
            <a:extLst>
              <a:ext uri="{FF2B5EF4-FFF2-40B4-BE49-F238E27FC236}">
                <a16:creationId xmlns:a16="http://schemas.microsoft.com/office/drawing/2014/main" id="{58D349C5-CA6E-4FD5-B690-198E6D1876D2}"/>
              </a:ext>
            </a:extLst>
          </p:cNvPr>
          <p:cNvSpPr txBox="1"/>
          <p:nvPr/>
        </p:nvSpPr>
        <p:spPr>
          <a:xfrm>
            <a:off x="5726793" y="4572325"/>
            <a:ext cx="2013097" cy="523220"/>
          </a:xfrm>
          <a:prstGeom prst="rect">
            <a:avLst/>
          </a:prstGeom>
          <a:noFill/>
        </p:spPr>
        <p:txBody>
          <a:bodyPr wrap="square" rtlCol="0">
            <a:spAutoFit/>
          </a:bodyPr>
          <a:lstStyle/>
          <a:p>
            <a:pPr algn="ctr"/>
            <a:r>
              <a:rPr lang="en-US" sz="1400" b="1" dirty="0"/>
              <a:t>RESOURCE MANAGEMENT</a:t>
            </a:r>
          </a:p>
        </p:txBody>
      </p:sp>
      <p:sp>
        <p:nvSpPr>
          <p:cNvPr id="27" name="TextBox 26">
            <a:extLst>
              <a:ext uri="{FF2B5EF4-FFF2-40B4-BE49-F238E27FC236}">
                <a16:creationId xmlns:a16="http://schemas.microsoft.com/office/drawing/2014/main" id="{9C2D9B02-3F4C-4B99-B9DA-1ADDC9BF5E1A}"/>
              </a:ext>
            </a:extLst>
          </p:cNvPr>
          <p:cNvSpPr txBox="1"/>
          <p:nvPr/>
        </p:nvSpPr>
        <p:spPr>
          <a:xfrm>
            <a:off x="2467411" y="5054921"/>
            <a:ext cx="1587137" cy="523220"/>
          </a:xfrm>
          <a:prstGeom prst="rect">
            <a:avLst/>
          </a:prstGeom>
          <a:noFill/>
        </p:spPr>
        <p:txBody>
          <a:bodyPr wrap="square" rtlCol="0">
            <a:spAutoFit/>
          </a:bodyPr>
          <a:lstStyle/>
          <a:p>
            <a:pPr algn="ctr"/>
            <a:r>
              <a:rPr lang="en-US" sz="1400" b="1" dirty="0"/>
              <a:t>MATERIAL CONTROL</a:t>
            </a:r>
          </a:p>
        </p:txBody>
      </p:sp>
      <p:sp>
        <p:nvSpPr>
          <p:cNvPr id="28" name="TextBox 27">
            <a:extLst>
              <a:ext uri="{FF2B5EF4-FFF2-40B4-BE49-F238E27FC236}">
                <a16:creationId xmlns:a16="http://schemas.microsoft.com/office/drawing/2014/main" id="{D0B55B17-3184-459C-9E72-070632EE61D6}"/>
              </a:ext>
            </a:extLst>
          </p:cNvPr>
          <p:cNvSpPr txBox="1"/>
          <p:nvPr/>
        </p:nvSpPr>
        <p:spPr>
          <a:xfrm>
            <a:off x="1582151" y="4708023"/>
            <a:ext cx="1587137" cy="307777"/>
          </a:xfrm>
          <a:prstGeom prst="rect">
            <a:avLst/>
          </a:prstGeom>
          <a:noFill/>
        </p:spPr>
        <p:txBody>
          <a:bodyPr wrap="square" rtlCol="0">
            <a:spAutoFit/>
          </a:bodyPr>
          <a:lstStyle/>
          <a:p>
            <a:pPr algn="ctr"/>
            <a:r>
              <a:rPr lang="en-US" sz="1400" b="1" dirty="0"/>
              <a:t>LEAD TIME</a:t>
            </a:r>
          </a:p>
        </p:txBody>
      </p:sp>
      <p:sp>
        <p:nvSpPr>
          <p:cNvPr id="14" name="TextBox 13">
            <a:extLst>
              <a:ext uri="{FF2B5EF4-FFF2-40B4-BE49-F238E27FC236}">
                <a16:creationId xmlns:a16="http://schemas.microsoft.com/office/drawing/2014/main" id="{9CB4FB22-A0C9-4425-B355-8B00DD161022}"/>
              </a:ext>
            </a:extLst>
          </p:cNvPr>
          <p:cNvSpPr txBox="1"/>
          <p:nvPr/>
        </p:nvSpPr>
        <p:spPr>
          <a:xfrm>
            <a:off x="938849" y="4092209"/>
            <a:ext cx="1731014" cy="523220"/>
          </a:xfrm>
          <a:prstGeom prst="rect">
            <a:avLst/>
          </a:prstGeom>
          <a:noFill/>
        </p:spPr>
        <p:txBody>
          <a:bodyPr wrap="square" rtlCol="0">
            <a:spAutoFit/>
          </a:bodyPr>
          <a:lstStyle/>
          <a:p>
            <a:pPr algn="ctr"/>
            <a:r>
              <a:rPr lang="en-US" sz="1400" b="1" dirty="0"/>
              <a:t>VISUAL MANAGEMENT</a:t>
            </a:r>
          </a:p>
        </p:txBody>
      </p:sp>
      <p:sp>
        <p:nvSpPr>
          <p:cNvPr id="15" name="TextBox 14">
            <a:extLst>
              <a:ext uri="{FF2B5EF4-FFF2-40B4-BE49-F238E27FC236}">
                <a16:creationId xmlns:a16="http://schemas.microsoft.com/office/drawing/2014/main" id="{D3E4CB0B-C9CF-4222-8C41-6B0091958562}"/>
              </a:ext>
            </a:extLst>
          </p:cNvPr>
          <p:cNvSpPr txBox="1"/>
          <p:nvPr/>
        </p:nvSpPr>
        <p:spPr>
          <a:xfrm>
            <a:off x="6490881" y="2368016"/>
            <a:ext cx="1883194" cy="523220"/>
          </a:xfrm>
          <a:prstGeom prst="rect">
            <a:avLst/>
          </a:prstGeom>
          <a:noFill/>
        </p:spPr>
        <p:txBody>
          <a:bodyPr wrap="square" rtlCol="0">
            <a:spAutoFit/>
          </a:bodyPr>
          <a:lstStyle/>
          <a:p>
            <a:pPr algn="ctr"/>
            <a:r>
              <a:rPr lang="en-US" sz="1400" b="1" dirty="0"/>
              <a:t>THEORY OF CONSTRAINTS</a:t>
            </a:r>
          </a:p>
        </p:txBody>
      </p:sp>
      <p:sp>
        <p:nvSpPr>
          <p:cNvPr id="16" name="TextBox 15">
            <a:extLst>
              <a:ext uri="{FF2B5EF4-FFF2-40B4-BE49-F238E27FC236}">
                <a16:creationId xmlns:a16="http://schemas.microsoft.com/office/drawing/2014/main" id="{8A579FD0-53AD-4F42-95A8-AE7BA19503F3}"/>
              </a:ext>
            </a:extLst>
          </p:cNvPr>
          <p:cNvSpPr txBox="1"/>
          <p:nvPr/>
        </p:nvSpPr>
        <p:spPr>
          <a:xfrm>
            <a:off x="2935956" y="1174333"/>
            <a:ext cx="1782086" cy="523220"/>
          </a:xfrm>
          <a:prstGeom prst="rect">
            <a:avLst/>
          </a:prstGeom>
          <a:noFill/>
        </p:spPr>
        <p:txBody>
          <a:bodyPr wrap="square" rtlCol="0">
            <a:spAutoFit/>
          </a:bodyPr>
          <a:lstStyle/>
          <a:p>
            <a:pPr algn="ctr"/>
            <a:r>
              <a:rPr lang="en-US" sz="1400" b="1" dirty="0"/>
              <a:t>WORKPLACE CULTURE</a:t>
            </a:r>
          </a:p>
        </p:txBody>
      </p:sp>
      <p:sp>
        <p:nvSpPr>
          <p:cNvPr id="17" name="TextBox 16">
            <a:extLst>
              <a:ext uri="{FF2B5EF4-FFF2-40B4-BE49-F238E27FC236}">
                <a16:creationId xmlns:a16="http://schemas.microsoft.com/office/drawing/2014/main" id="{FE95146F-946F-457A-82EF-8146A367A2AA}"/>
              </a:ext>
            </a:extLst>
          </p:cNvPr>
          <p:cNvSpPr txBox="1"/>
          <p:nvPr/>
        </p:nvSpPr>
        <p:spPr>
          <a:xfrm>
            <a:off x="5132525" y="5195412"/>
            <a:ext cx="2013097" cy="523220"/>
          </a:xfrm>
          <a:prstGeom prst="rect">
            <a:avLst/>
          </a:prstGeom>
          <a:noFill/>
        </p:spPr>
        <p:txBody>
          <a:bodyPr wrap="square" rtlCol="0">
            <a:spAutoFit/>
          </a:bodyPr>
          <a:lstStyle/>
          <a:p>
            <a:pPr algn="ctr"/>
            <a:r>
              <a:rPr lang="en-US" sz="1400" b="1" dirty="0"/>
              <a:t>OPERATIONAL EXCELLENCE</a:t>
            </a:r>
          </a:p>
        </p:txBody>
      </p:sp>
      <p:sp>
        <p:nvSpPr>
          <p:cNvPr id="29" name="TextBox 28">
            <a:extLst>
              <a:ext uri="{FF2B5EF4-FFF2-40B4-BE49-F238E27FC236}">
                <a16:creationId xmlns:a16="http://schemas.microsoft.com/office/drawing/2014/main" id="{9E2080C3-D21B-4E2A-A4D0-7C314053ECF5}"/>
              </a:ext>
            </a:extLst>
          </p:cNvPr>
          <p:cNvSpPr txBox="1"/>
          <p:nvPr/>
        </p:nvSpPr>
        <p:spPr>
          <a:xfrm>
            <a:off x="5609471" y="1491878"/>
            <a:ext cx="2013097" cy="738664"/>
          </a:xfrm>
          <a:prstGeom prst="rect">
            <a:avLst/>
          </a:prstGeom>
          <a:noFill/>
        </p:spPr>
        <p:txBody>
          <a:bodyPr wrap="square" rtlCol="0">
            <a:spAutoFit/>
          </a:bodyPr>
          <a:lstStyle/>
          <a:p>
            <a:pPr algn="ctr"/>
            <a:r>
              <a:rPr lang="en-US" sz="1400" b="1" dirty="0"/>
              <a:t>TOYOTA PRODUCTION SYSTEM</a:t>
            </a:r>
          </a:p>
        </p:txBody>
      </p:sp>
      <p:sp>
        <p:nvSpPr>
          <p:cNvPr id="6" name="Star: 10 Points 5">
            <a:extLst>
              <a:ext uri="{FF2B5EF4-FFF2-40B4-BE49-F238E27FC236}">
                <a16:creationId xmlns:a16="http://schemas.microsoft.com/office/drawing/2014/main" id="{8D9D5D30-9153-4001-9D60-1839446C5001}"/>
              </a:ext>
            </a:extLst>
          </p:cNvPr>
          <p:cNvSpPr/>
          <p:nvPr/>
        </p:nvSpPr>
        <p:spPr>
          <a:xfrm>
            <a:off x="2828724" y="1819956"/>
            <a:ext cx="3521043" cy="3386560"/>
          </a:xfrm>
          <a:prstGeom prst="star10">
            <a:avLst/>
          </a:prstGeom>
          <a:ln>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E44CC"/>
                </a:solidFill>
              </a:rPr>
              <a:t>WORLD-CLASS MANUFACTURING PROCESS</a:t>
            </a:r>
          </a:p>
        </p:txBody>
      </p:sp>
      <p:sp>
        <p:nvSpPr>
          <p:cNvPr id="30" name="Scroll: Horizontal 29">
            <a:extLst>
              <a:ext uri="{FF2B5EF4-FFF2-40B4-BE49-F238E27FC236}">
                <a16:creationId xmlns:a16="http://schemas.microsoft.com/office/drawing/2014/main" id="{96DAAA9E-43E5-4283-B18C-A413784DFF61}"/>
              </a:ext>
            </a:extLst>
          </p:cNvPr>
          <p:cNvSpPr/>
          <p:nvPr/>
        </p:nvSpPr>
        <p:spPr>
          <a:xfrm>
            <a:off x="1922714" y="5818499"/>
            <a:ext cx="6120904" cy="974433"/>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Pursue manufacturing concepts to create excellence!</a:t>
            </a:r>
          </a:p>
        </p:txBody>
      </p:sp>
    </p:spTree>
    <p:extLst>
      <p:ext uri="{BB962C8B-B14F-4D97-AF65-F5344CB8AC3E}">
        <p14:creationId xmlns:p14="http://schemas.microsoft.com/office/powerpoint/2010/main" val="385830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100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1500"/>
                            </p:stCondLst>
                            <p:childTnLst>
                              <p:par>
                                <p:cTn id="9" presetID="10" presetClass="entr" presetSubtype="0" fill="hold" grpId="0" nodeType="afterEffect">
                                  <p:stCondLst>
                                    <p:cond delay="100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3000"/>
                            </p:stCondLst>
                            <p:childTnLst>
                              <p:par>
                                <p:cTn id="13" presetID="10" presetClass="entr" presetSubtype="0" fill="hold" grpId="0" nodeType="afterEffect">
                                  <p:stCondLst>
                                    <p:cond delay="10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4500"/>
                            </p:stCondLst>
                            <p:childTnLst>
                              <p:par>
                                <p:cTn id="17" presetID="10" presetClass="entr" presetSubtype="0" fill="hold" grpId="0" nodeType="afterEffect">
                                  <p:stCondLst>
                                    <p:cond delay="100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par>
                          <p:cTn id="20" fill="hold">
                            <p:stCondLst>
                              <p:cond delay="6000"/>
                            </p:stCondLst>
                            <p:childTnLst>
                              <p:par>
                                <p:cTn id="21" presetID="10" presetClass="entr" presetSubtype="0" fill="hold" grpId="0" nodeType="afterEffect">
                                  <p:stCondLst>
                                    <p:cond delay="100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7500"/>
                            </p:stCondLst>
                            <p:childTnLst>
                              <p:par>
                                <p:cTn id="25" presetID="10" presetClass="entr" presetSubtype="0" fill="hold" grpId="0" nodeType="afterEffect">
                                  <p:stCondLst>
                                    <p:cond delay="100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par>
                          <p:cTn id="28" fill="hold">
                            <p:stCondLst>
                              <p:cond delay="9000"/>
                            </p:stCondLst>
                            <p:childTnLst>
                              <p:par>
                                <p:cTn id="29" presetID="10" presetClass="entr" presetSubtype="0" fill="hold" grpId="0" nodeType="afterEffect">
                                  <p:stCondLst>
                                    <p:cond delay="10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10500"/>
                            </p:stCondLst>
                            <p:childTnLst>
                              <p:par>
                                <p:cTn id="33" presetID="10" presetClass="entr" presetSubtype="0" fill="hold" grpId="0" nodeType="afterEffect">
                                  <p:stCondLst>
                                    <p:cond delay="100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par>
                          <p:cTn id="36" fill="hold">
                            <p:stCondLst>
                              <p:cond delay="12000"/>
                            </p:stCondLst>
                            <p:childTnLst>
                              <p:par>
                                <p:cTn id="37" presetID="10" presetClass="entr" presetSubtype="0" fill="hold" grpId="0" nodeType="afterEffect">
                                  <p:stCondLst>
                                    <p:cond delay="100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par>
                          <p:cTn id="40" fill="hold">
                            <p:stCondLst>
                              <p:cond delay="13500"/>
                            </p:stCondLst>
                            <p:childTnLst>
                              <p:par>
                                <p:cTn id="41" presetID="10" presetClass="entr" presetSubtype="0" fill="hold" grpId="0" nodeType="afterEffect">
                                  <p:stCondLst>
                                    <p:cond delay="100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15000"/>
                            </p:stCondLst>
                            <p:childTnLst>
                              <p:par>
                                <p:cTn id="45" presetID="10" presetClass="entr" presetSubtype="0" fill="hold" grpId="0" nodeType="afterEffect">
                                  <p:stCondLst>
                                    <p:cond delay="100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par>
                          <p:cTn id="48" fill="hold">
                            <p:stCondLst>
                              <p:cond delay="16500"/>
                            </p:stCondLst>
                            <p:childTnLst>
                              <p:par>
                                <p:cTn id="49" presetID="10" presetClass="entr" presetSubtype="0" fill="hold" grpId="0" nodeType="afterEffect">
                                  <p:stCondLst>
                                    <p:cond delay="100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par>
                          <p:cTn id="52" fill="hold">
                            <p:stCondLst>
                              <p:cond delay="18000"/>
                            </p:stCondLst>
                            <p:childTnLst>
                              <p:par>
                                <p:cTn id="53" presetID="10" presetClass="entr" presetSubtype="0" fill="hold" grpId="0" nodeType="afterEffect">
                                  <p:stCondLst>
                                    <p:cond delay="100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par>
                          <p:cTn id="56" fill="hold">
                            <p:stCondLst>
                              <p:cond delay="19500"/>
                            </p:stCondLst>
                            <p:childTnLst>
                              <p:par>
                                <p:cTn id="57" presetID="10" presetClass="entr" presetSubtype="0" fill="hold" grpId="0" nodeType="afterEffect">
                                  <p:stCondLst>
                                    <p:cond delay="100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childTnLst>
                          </p:cTn>
                        </p:par>
                        <p:par>
                          <p:cTn id="60" fill="hold">
                            <p:stCondLst>
                              <p:cond delay="21000"/>
                            </p:stCondLst>
                            <p:childTnLst>
                              <p:par>
                                <p:cTn id="61" presetID="10" presetClass="entr" presetSubtype="0" fill="hold" grpId="0" nodeType="afterEffect">
                                  <p:stCondLst>
                                    <p:cond delay="1000"/>
                                  </p:stCondLst>
                                  <p:childTnLst>
                                    <p:set>
                                      <p:cBhvr>
                                        <p:cTn id="62" dur="1" fill="hold">
                                          <p:stCondLst>
                                            <p:cond delay="0"/>
                                          </p:stCondLst>
                                        </p:cTn>
                                        <p:tgtEl>
                                          <p:spTgt spid="4"/>
                                        </p:tgtEl>
                                        <p:attrNameLst>
                                          <p:attrName>style.visibility</p:attrName>
                                        </p:attrNameLst>
                                      </p:cBhvr>
                                      <p:to>
                                        <p:strVal val="visible"/>
                                      </p:to>
                                    </p:set>
                                    <p:animEffect transition="in" filter="fade">
                                      <p:cBhvr>
                                        <p:cTn id="63" dur="500"/>
                                        <p:tgtEl>
                                          <p:spTgt spid="4"/>
                                        </p:tgtEl>
                                      </p:cBhvr>
                                    </p:animEffect>
                                  </p:childTnLst>
                                </p:cTn>
                              </p:par>
                            </p:childTnLst>
                          </p:cTn>
                        </p:par>
                        <p:par>
                          <p:cTn id="64" fill="hold">
                            <p:stCondLst>
                              <p:cond delay="22500"/>
                            </p:stCondLst>
                            <p:childTnLst>
                              <p:par>
                                <p:cTn id="65" presetID="10" presetClass="entr" presetSubtype="0" fill="hold" grpId="0" nodeType="afterEffect">
                                  <p:stCondLst>
                                    <p:cond delay="100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2750"/>
                                        <p:tgtEl>
                                          <p:spTgt spid="6"/>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left)">
                                      <p:cBhvr>
                                        <p:cTn id="7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p:bldP spid="20" grpId="0"/>
      <p:bldP spid="21" grpId="0"/>
      <p:bldP spid="22" grpId="0"/>
      <p:bldP spid="23" grpId="0"/>
      <p:bldP spid="24" grpId="0"/>
      <p:bldP spid="25" grpId="0"/>
      <p:bldP spid="26" grpId="0"/>
      <p:bldP spid="27" grpId="0"/>
      <p:bldP spid="28" grpId="0"/>
      <p:bldP spid="14" grpId="0"/>
      <p:bldP spid="15" grpId="0"/>
      <p:bldP spid="16" grpId="0"/>
      <p:bldP spid="17" grpId="0"/>
      <p:bldP spid="29" grpId="0"/>
      <p:bldP spid="6" grpId="0" animBg="1"/>
      <p:bldP spid="3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863" y="334224"/>
            <a:ext cx="8229600" cy="990600"/>
          </a:xfrm>
        </p:spPr>
        <p:txBody>
          <a:bodyPr/>
          <a:lstStyle/>
          <a:p>
            <a:r>
              <a:rPr lang="en-US" dirty="0"/>
              <a:t>Questions to Ask Yourself</a:t>
            </a:r>
          </a:p>
        </p:txBody>
      </p:sp>
      <p:sp>
        <p:nvSpPr>
          <p:cNvPr id="8" name="Rectangle 3">
            <a:extLst>
              <a:ext uri="{FF2B5EF4-FFF2-40B4-BE49-F238E27FC236}">
                <a16:creationId xmlns:a16="http://schemas.microsoft.com/office/drawing/2014/main" id="{471BF6B2-543B-4AF4-901B-EC84A4E433B9}"/>
              </a:ext>
            </a:extLst>
          </p:cNvPr>
          <p:cNvSpPr>
            <a:spLocks noChangeArrowheads="1"/>
          </p:cNvSpPr>
          <p:nvPr/>
        </p:nvSpPr>
        <p:spPr bwMode="auto">
          <a:xfrm>
            <a:off x="1448555" y="1394854"/>
            <a:ext cx="7469108" cy="3385542"/>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dirty="0"/>
              <a:t>Are you Over Producing?</a:t>
            </a:r>
          </a:p>
          <a:p>
            <a:pPr marL="285750" indent="-285750">
              <a:spcAft>
                <a:spcPts val="1200"/>
              </a:spcAft>
              <a:buFont typeface="Arial" panose="020B0604020202020204" pitchFamily="34" charset="0"/>
              <a:buChar char="•"/>
            </a:pPr>
            <a:r>
              <a:rPr lang="en-US" dirty="0"/>
              <a:t>Do you have the right inventory?</a:t>
            </a:r>
          </a:p>
          <a:p>
            <a:pPr marL="285750" indent="-285750">
              <a:spcAft>
                <a:spcPts val="1200"/>
              </a:spcAft>
              <a:buFont typeface="Arial" panose="020B0604020202020204" pitchFamily="34" charset="0"/>
              <a:buChar char="•"/>
            </a:pPr>
            <a:r>
              <a:rPr lang="en-US" dirty="0"/>
              <a:t>Do your operators/techs find themselves waiting?</a:t>
            </a:r>
          </a:p>
          <a:p>
            <a:pPr marL="285750" indent="-285750">
              <a:spcAft>
                <a:spcPts val="1200"/>
              </a:spcAft>
              <a:buFont typeface="Arial" panose="020B0604020202020204" pitchFamily="34" charset="0"/>
              <a:buChar char="•"/>
            </a:pPr>
            <a:r>
              <a:rPr lang="en-US" dirty="0"/>
              <a:t>Does your material flow in the shortest path?</a:t>
            </a:r>
          </a:p>
          <a:p>
            <a:pPr marL="285750" indent="-285750">
              <a:spcAft>
                <a:spcPts val="1200"/>
              </a:spcAft>
              <a:buFont typeface="Arial" panose="020B0604020202020204" pitchFamily="34" charset="0"/>
              <a:buChar char="•"/>
            </a:pPr>
            <a:r>
              <a:rPr lang="en-US" dirty="0"/>
              <a:t>Do your take unnecessary steps or movements?</a:t>
            </a:r>
          </a:p>
          <a:p>
            <a:pPr marL="285750" indent="-285750">
              <a:spcAft>
                <a:spcPts val="1200"/>
              </a:spcAft>
              <a:buFont typeface="Arial" panose="020B0604020202020204" pitchFamily="34" charset="0"/>
              <a:buChar char="•"/>
            </a:pPr>
            <a:r>
              <a:rPr lang="en-US" dirty="0"/>
              <a:t>Are you doing more than necessary to meet customer expectations?</a:t>
            </a:r>
          </a:p>
          <a:p>
            <a:pPr marL="285750" indent="-285750">
              <a:spcAft>
                <a:spcPts val="1200"/>
              </a:spcAft>
              <a:buFont typeface="Arial" panose="020B0604020202020204" pitchFamily="34" charset="0"/>
              <a:buChar char="•"/>
            </a:pPr>
            <a:r>
              <a:rPr lang="en-US" dirty="0"/>
              <a:t>Are you struggling with quality / defects?</a:t>
            </a:r>
          </a:p>
          <a:p>
            <a:pPr marL="285750" indent="-285750">
              <a:spcAft>
                <a:spcPts val="1200"/>
              </a:spcAft>
              <a:buFont typeface="Arial" panose="020B0604020202020204" pitchFamily="34" charset="0"/>
              <a:buChar char="•"/>
            </a:pPr>
            <a:r>
              <a:rPr lang="en-US" dirty="0"/>
              <a:t>Are you fully utilizing your talent?</a:t>
            </a:r>
          </a:p>
        </p:txBody>
      </p:sp>
      <p:sp>
        <p:nvSpPr>
          <p:cNvPr id="7" name="Scroll: Horizontal 6">
            <a:extLst>
              <a:ext uri="{FF2B5EF4-FFF2-40B4-BE49-F238E27FC236}">
                <a16:creationId xmlns:a16="http://schemas.microsoft.com/office/drawing/2014/main" id="{9380213D-15D6-450F-B611-F16E12604BF5}"/>
              </a:ext>
            </a:extLst>
          </p:cNvPr>
          <p:cNvSpPr/>
          <p:nvPr/>
        </p:nvSpPr>
        <p:spPr>
          <a:xfrm>
            <a:off x="2507810" y="5406624"/>
            <a:ext cx="4771175" cy="1013696"/>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Understanding these questions is your first step on the path to Lean Manufacturing</a:t>
            </a:r>
          </a:p>
        </p:txBody>
      </p:sp>
      <p:sp>
        <p:nvSpPr>
          <p:cNvPr id="6" name="Rectangle 5">
            <a:extLst>
              <a:ext uri="{FF2B5EF4-FFF2-40B4-BE49-F238E27FC236}">
                <a16:creationId xmlns:a16="http://schemas.microsoft.com/office/drawing/2014/main" id="{F8DB9929-94B5-4992-A116-7CF1DF6664F3}"/>
              </a:ext>
            </a:extLst>
          </p:cNvPr>
          <p:cNvSpPr/>
          <p:nvPr/>
        </p:nvSpPr>
        <p:spPr>
          <a:xfrm>
            <a:off x="7575072" y="264194"/>
            <a:ext cx="1568928" cy="1631216"/>
          </a:xfrm>
          <a:prstGeom prst="rect">
            <a:avLst/>
          </a:prstGeom>
          <a:noFill/>
        </p:spPr>
        <p:txBody>
          <a:bodyPr wrap="square" lIns="91440" tIns="45720" rIns="91440" bIns="45720">
            <a:spAutoFit/>
          </a:bodyPr>
          <a:lstStyle/>
          <a:p>
            <a:pPr algn="ctr"/>
            <a:r>
              <a:rPr lang="en-US" sz="10000" b="1" cap="none" spc="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a:t>
            </a:r>
          </a:p>
        </p:txBody>
      </p:sp>
    </p:spTree>
    <p:extLst>
      <p:ext uri="{BB962C8B-B14F-4D97-AF65-F5344CB8AC3E}">
        <p14:creationId xmlns:p14="http://schemas.microsoft.com/office/powerpoint/2010/main" val="911005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91F5835-2B80-4F9D-A9DE-F6B84F87956B}"/>
              </a:ext>
            </a:extLst>
          </p:cNvPr>
          <p:cNvSpPr/>
          <p:nvPr/>
        </p:nvSpPr>
        <p:spPr>
          <a:xfrm>
            <a:off x="3892731" y="2003561"/>
            <a:ext cx="5066542" cy="3954929"/>
          </a:xfrm>
          <a:prstGeom prst="rect">
            <a:avLst/>
          </a:prstGeom>
        </p:spPr>
        <p:txBody>
          <a:bodyPr wrap="square">
            <a:spAutoFit/>
          </a:bodyPr>
          <a:lstStyle/>
          <a:p>
            <a:pPr marL="230188" indent="-230188">
              <a:spcAft>
                <a:spcPts val="900"/>
              </a:spcAft>
              <a:buFont typeface="Wingdings" panose="05000000000000000000" pitchFamily="2" charset="2"/>
              <a:buChar char="ü"/>
            </a:pPr>
            <a:r>
              <a:rPr lang="en-US" sz="1600" dirty="0"/>
              <a:t>Design Process, New Product Introduction process</a:t>
            </a:r>
          </a:p>
          <a:p>
            <a:pPr marL="230188" indent="-230188">
              <a:spcAft>
                <a:spcPts val="900"/>
              </a:spcAft>
              <a:buFont typeface="Wingdings" panose="05000000000000000000" pitchFamily="2" charset="2"/>
              <a:buChar char="ü"/>
            </a:pPr>
            <a:r>
              <a:rPr lang="en-US" sz="1600" dirty="0"/>
              <a:t>Manufacturing Flow (Map)</a:t>
            </a:r>
          </a:p>
          <a:p>
            <a:pPr marL="230188" indent="-230188">
              <a:spcAft>
                <a:spcPts val="900"/>
              </a:spcAft>
              <a:buFont typeface="Wingdings" panose="05000000000000000000" pitchFamily="2" charset="2"/>
              <a:buChar char="q"/>
            </a:pPr>
            <a:r>
              <a:rPr lang="en-US" sz="1600" dirty="0"/>
              <a:t>Document Management Process</a:t>
            </a:r>
          </a:p>
          <a:p>
            <a:pPr marL="230188" indent="-230188">
              <a:spcAft>
                <a:spcPts val="900"/>
              </a:spcAft>
              <a:buFont typeface="Wingdings" panose="05000000000000000000" pitchFamily="2" charset="2"/>
              <a:buChar char="q"/>
            </a:pPr>
            <a:r>
              <a:rPr lang="en-US" sz="1600" dirty="0"/>
              <a:t>Engineering Change Control Process</a:t>
            </a:r>
          </a:p>
          <a:p>
            <a:pPr marL="230188" indent="-230188">
              <a:spcAft>
                <a:spcPts val="900"/>
              </a:spcAft>
              <a:buFont typeface="Wingdings" panose="05000000000000000000" pitchFamily="2" charset="2"/>
              <a:buChar char="q"/>
            </a:pPr>
            <a:r>
              <a:rPr lang="en-US" sz="1600" dirty="0"/>
              <a:t>Equipment Management Process</a:t>
            </a:r>
          </a:p>
          <a:p>
            <a:pPr marL="230188" indent="-230188">
              <a:spcAft>
                <a:spcPts val="900"/>
              </a:spcAft>
              <a:buFont typeface="Wingdings" panose="05000000000000000000" pitchFamily="2" charset="2"/>
              <a:buChar char="q"/>
            </a:pPr>
            <a:r>
              <a:rPr lang="en-US" sz="1600" dirty="0"/>
              <a:t>Discrepant Material Process</a:t>
            </a:r>
          </a:p>
          <a:p>
            <a:pPr marL="230188" indent="-230188">
              <a:spcAft>
                <a:spcPts val="900"/>
              </a:spcAft>
              <a:buFont typeface="Wingdings" panose="05000000000000000000" pitchFamily="2" charset="2"/>
              <a:buChar char="q"/>
            </a:pPr>
            <a:r>
              <a:rPr lang="en-US" sz="1600" dirty="0"/>
              <a:t>Service Return Process</a:t>
            </a:r>
          </a:p>
          <a:p>
            <a:pPr marL="230188" indent="-230188">
              <a:spcAft>
                <a:spcPts val="900"/>
              </a:spcAft>
              <a:buFont typeface="Wingdings" panose="05000000000000000000" pitchFamily="2" charset="2"/>
              <a:buChar char="q"/>
            </a:pPr>
            <a:r>
              <a:rPr lang="en-US" sz="1600" dirty="0"/>
              <a:t>Supplier Management Process</a:t>
            </a:r>
          </a:p>
          <a:p>
            <a:pPr marL="230188" indent="-230188">
              <a:spcAft>
                <a:spcPts val="900"/>
              </a:spcAft>
              <a:buFont typeface="Wingdings" panose="05000000000000000000" pitchFamily="2" charset="2"/>
              <a:buChar char="q"/>
            </a:pPr>
            <a:r>
              <a:rPr lang="en-US" sz="1600" dirty="0"/>
              <a:t>Training Process</a:t>
            </a:r>
          </a:p>
          <a:p>
            <a:pPr marL="230188" indent="-230188">
              <a:spcAft>
                <a:spcPts val="900"/>
              </a:spcAft>
              <a:buFont typeface="Wingdings" panose="05000000000000000000" pitchFamily="2" charset="2"/>
              <a:buChar char="q"/>
            </a:pPr>
            <a:r>
              <a:rPr lang="en-US" sz="1600" dirty="0"/>
              <a:t>Problem Solving Process</a:t>
            </a:r>
          </a:p>
          <a:p>
            <a:pPr marL="230188" indent="-230188">
              <a:spcAft>
                <a:spcPts val="900"/>
              </a:spcAft>
              <a:buFont typeface="Wingdings" panose="05000000000000000000" pitchFamily="2" charset="2"/>
              <a:buChar char="q"/>
            </a:pPr>
            <a:r>
              <a:rPr lang="en-US" sz="1600" dirty="0"/>
              <a:t>System Monitoring Process</a:t>
            </a:r>
          </a:p>
        </p:txBody>
      </p:sp>
      <p:pic>
        <p:nvPicPr>
          <p:cNvPr id="19" name="Picture 2" descr="See the source image">
            <a:extLst>
              <a:ext uri="{FF2B5EF4-FFF2-40B4-BE49-F238E27FC236}">
                <a16:creationId xmlns:a16="http://schemas.microsoft.com/office/drawing/2014/main" id="{CA294E36-305B-413C-9E13-4D6C8E92C6E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8731" y="2118440"/>
            <a:ext cx="2563332" cy="306261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E92C0129-8E32-4294-AAB5-8321910B149E}"/>
              </a:ext>
            </a:extLst>
          </p:cNvPr>
          <p:cNvSpPr>
            <a:spLocks noGrp="1"/>
          </p:cNvSpPr>
          <p:nvPr>
            <p:ph type="title"/>
          </p:nvPr>
        </p:nvSpPr>
        <p:spPr>
          <a:xfrm>
            <a:off x="412805" y="757587"/>
            <a:ext cx="8398685" cy="718370"/>
          </a:xfrm>
        </p:spPr>
        <p:txBody>
          <a:bodyPr>
            <a:normAutofit fontScale="90000"/>
          </a:bodyPr>
          <a:lstStyle/>
          <a:p>
            <a:r>
              <a:rPr lang="en-US" dirty="0"/>
              <a:t>Checklist of Core Supplies for the Journey</a:t>
            </a:r>
          </a:p>
        </p:txBody>
      </p:sp>
      <p:sp>
        <p:nvSpPr>
          <p:cNvPr id="7" name="Rectangle 6">
            <a:extLst>
              <a:ext uri="{FF2B5EF4-FFF2-40B4-BE49-F238E27FC236}">
                <a16:creationId xmlns:a16="http://schemas.microsoft.com/office/drawing/2014/main" id="{548EA45C-4441-4DC5-BE32-4307887AFA07}"/>
              </a:ext>
            </a:extLst>
          </p:cNvPr>
          <p:cNvSpPr/>
          <p:nvPr/>
        </p:nvSpPr>
        <p:spPr>
          <a:xfrm>
            <a:off x="3892731" y="2699141"/>
            <a:ext cx="3829875" cy="7389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37552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06962BE-5B22-484B-9A8A-08C2E150F291}"/>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 xmlns:a1611="http://schemas.microsoft.com/office/drawing/2016/11/main" r:id="rId3"/>
              </a:ext>
            </a:extLst>
          </a:blip>
          <a:stretch>
            <a:fillRect/>
          </a:stretch>
        </p:blipFill>
        <p:spPr>
          <a:xfrm>
            <a:off x="5318942" y="3532248"/>
            <a:ext cx="3734477" cy="3017943"/>
          </a:xfrm>
          <a:prstGeom prst="rect">
            <a:avLst/>
          </a:prstGeom>
        </p:spPr>
      </p:pic>
      <p:sp>
        <p:nvSpPr>
          <p:cNvPr id="2" name="Title 1"/>
          <p:cNvSpPr>
            <a:spLocks noGrp="1"/>
          </p:cNvSpPr>
          <p:nvPr>
            <p:ph type="ctrTitle"/>
          </p:nvPr>
        </p:nvSpPr>
        <p:spPr/>
        <p:txBody>
          <a:bodyPr/>
          <a:lstStyle/>
          <a:p>
            <a:r>
              <a:rPr lang="en-US" dirty="0"/>
              <a:t>Document Management Process</a:t>
            </a:r>
          </a:p>
        </p:txBody>
      </p:sp>
      <p:sp>
        <p:nvSpPr>
          <p:cNvPr id="3" name="Subtitle 2"/>
          <p:cNvSpPr>
            <a:spLocks noGrp="1"/>
          </p:cNvSpPr>
          <p:nvPr>
            <p:ph type="subTitle" idx="1"/>
          </p:nvPr>
        </p:nvSpPr>
        <p:spPr/>
        <p:txBody>
          <a:bodyPr/>
          <a:lstStyle/>
          <a:p>
            <a:r>
              <a:rPr lang="en-US" dirty="0"/>
              <a:t>Kim Rollefson &amp; Conlin Ritter</a:t>
            </a:r>
          </a:p>
        </p:txBody>
      </p:sp>
      <p:pic>
        <p:nvPicPr>
          <p:cNvPr id="4" name="Picture 3" descr="signature-lumibird-EN-100">
            <a:extLst>
              <a:ext uri="{FF2B5EF4-FFF2-40B4-BE49-F238E27FC236}">
                <a16:creationId xmlns:a16="http://schemas.microsoft.com/office/drawing/2014/main" id="{E8175797-0A9E-46C8-A66F-3167270D2020}"/>
              </a:ext>
            </a:extLst>
          </p:cNvPr>
          <p:cNvPicPr/>
          <p:nvPr/>
        </p:nvPicPr>
        <p:blipFill>
          <a:blip r:embed="rId4">
            <a:extLst>
              <a:ext uri="{28A0092B-C50C-407E-A947-70E740481C1C}">
                <a14:useLocalDpi xmlns:a14="http://schemas.microsoft.com/office/drawing/2010/main"/>
              </a:ext>
            </a:extLst>
          </a:blip>
          <a:srcRect/>
          <a:stretch>
            <a:fillRect/>
          </a:stretch>
        </p:blipFill>
        <p:spPr bwMode="auto">
          <a:xfrm>
            <a:off x="731982" y="4057216"/>
            <a:ext cx="4540778" cy="1036638"/>
          </a:xfrm>
          <a:prstGeom prst="rect">
            <a:avLst/>
          </a:prstGeom>
          <a:noFill/>
          <a:ln>
            <a:noFill/>
          </a:ln>
        </p:spPr>
      </p:pic>
    </p:spTree>
    <p:extLst>
      <p:ext uri="{BB962C8B-B14F-4D97-AF65-F5344CB8AC3E}">
        <p14:creationId xmlns:p14="http://schemas.microsoft.com/office/powerpoint/2010/main" val="19258009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DD6E83-D1B7-48C7-B719-A789153F25A1}"/>
              </a:ext>
            </a:extLst>
          </p:cNvPr>
          <p:cNvPicPr>
            <a:picLocks noChangeAspect="1"/>
          </p:cNvPicPr>
          <p:nvPr/>
        </p:nvPicPr>
        <p:blipFill>
          <a:blip r:embed="rId3"/>
          <a:stretch>
            <a:fillRect/>
          </a:stretch>
        </p:blipFill>
        <p:spPr>
          <a:xfrm>
            <a:off x="3041938" y="1314024"/>
            <a:ext cx="6102062" cy="4762105"/>
          </a:xfrm>
          <a:prstGeom prst="rect">
            <a:avLst/>
          </a:prstGeom>
        </p:spPr>
      </p:pic>
      <p:pic>
        <p:nvPicPr>
          <p:cNvPr id="6" name="Picture 5">
            <a:extLst>
              <a:ext uri="{FF2B5EF4-FFF2-40B4-BE49-F238E27FC236}">
                <a16:creationId xmlns:a16="http://schemas.microsoft.com/office/drawing/2014/main" id="{FB7D1E73-FA13-46EC-AE3F-5B84CA7920B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31457" y="4630523"/>
            <a:ext cx="2387925" cy="1662891"/>
          </a:xfrm>
          <a:prstGeom prst="rect">
            <a:avLst/>
          </a:prstGeom>
        </p:spPr>
      </p:pic>
      <p:sp>
        <p:nvSpPr>
          <p:cNvPr id="7" name="TextBox 6">
            <a:extLst>
              <a:ext uri="{FF2B5EF4-FFF2-40B4-BE49-F238E27FC236}">
                <a16:creationId xmlns:a16="http://schemas.microsoft.com/office/drawing/2014/main" id="{81F374E3-A2AB-499E-9D3B-BA066F97FED0}"/>
              </a:ext>
            </a:extLst>
          </p:cNvPr>
          <p:cNvSpPr txBox="1"/>
          <p:nvPr/>
        </p:nvSpPr>
        <p:spPr>
          <a:xfrm>
            <a:off x="120578" y="1293639"/>
            <a:ext cx="2921360" cy="3323987"/>
          </a:xfrm>
          <a:prstGeom prst="rect">
            <a:avLst/>
          </a:prstGeom>
          <a:noFill/>
        </p:spPr>
        <p:txBody>
          <a:bodyPr wrap="square" rtlCol="0">
            <a:spAutoFit/>
          </a:bodyPr>
          <a:lstStyle/>
          <a:p>
            <a:pPr marL="285750" indent="-285750">
              <a:buFont typeface="Arial" panose="020B0604020202020204" pitchFamily="34" charset="0"/>
              <a:buChar char="•"/>
            </a:pPr>
            <a:r>
              <a:rPr lang="en-US" sz="1400" dirty="0"/>
              <a:t>A simple insulating washer used inside a solid state laser system.</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This washer provides electrical insulation between mating components, as well as preventing other nearby metal parts from touching electrical contacts.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If the metal parts touch the electrical contacts, a short can occur and the system will stop working.</a:t>
            </a:r>
          </a:p>
        </p:txBody>
      </p:sp>
      <p:sp>
        <p:nvSpPr>
          <p:cNvPr id="9" name="Title 1"/>
          <p:cNvSpPr>
            <a:spLocks noGrp="1"/>
          </p:cNvSpPr>
          <p:nvPr>
            <p:ph type="title"/>
          </p:nvPr>
        </p:nvSpPr>
        <p:spPr>
          <a:xfrm>
            <a:off x="431457" y="303039"/>
            <a:ext cx="8229600" cy="990600"/>
          </a:xfrm>
        </p:spPr>
        <p:txBody>
          <a:bodyPr/>
          <a:lstStyle/>
          <a:p>
            <a:r>
              <a:rPr lang="en-US" dirty="0"/>
              <a:t>Background Information (Context)</a:t>
            </a:r>
          </a:p>
        </p:txBody>
      </p:sp>
    </p:spTree>
    <p:extLst>
      <p:ext uri="{BB962C8B-B14F-4D97-AF65-F5344CB8AC3E}">
        <p14:creationId xmlns:p14="http://schemas.microsoft.com/office/powerpoint/2010/main" val="30180390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4660"/>
            <a:ext cx="8229600" cy="990600"/>
          </a:xfrm>
        </p:spPr>
        <p:txBody>
          <a:bodyPr/>
          <a:lstStyle/>
          <a:p>
            <a:r>
              <a:rPr lang="en-US" dirty="0"/>
              <a:t>Document Management: Problem</a:t>
            </a:r>
          </a:p>
        </p:txBody>
      </p:sp>
      <p:sp>
        <p:nvSpPr>
          <p:cNvPr id="3" name="Content Placeholder 2"/>
          <p:cNvSpPr>
            <a:spLocks noGrp="1"/>
          </p:cNvSpPr>
          <p:nvPr>
            <p:ph idx="1"/>
          </p:nvPr>
        </p:nvSpPr>
        <p:spPr>
          <a:xfrm>
            <a:off x="253497" y="1132167"/>
            <a:ext cx="8229600" cy="3859518"/>
          </a:xfrm>
        </p:spPr>
        <p:txBody>
          <a:bodyPr>
            <a:spAutoFit/>
          </a:bodyPr>
          <a:lstStyle/>
          <a:p>
            <a:pPr marL="0" indent="0">
              <a:buNone/>
            </a:pPr>
            <a:r>
              <a:rPr lang="en-US" sz="1800" b="1" dirty="0"/>
              <a:t>Problem: </a:t>
            </a:r>
            <a:r>
              <a:rPr lang="en-US" sz="1800" dirty="0"/>
              <a:t>The washers are ordered, received, pass incoming QC, are cleaned, and put in to production, however </a:t>
            </a:r>
            <a:r>
              <a:rPr lang="en-US" sz="1800" dirty="0">
                <a:solidFill>
                  <a:srgbClr val="FF0000"/>
                </a:solidFill>
              </a:rPr>
              <a:t>electrical parts start shorting and damaging</a:t>
            </a:r>
            <a:r>
              <a:rPr lang="en-US" sz="1800" dirty="0"/>
              <a:t> during assembly. </a:t>
            </a:r>
            <a:br>
              <a:rPr lang="en-US" sz="1800" dirty="0"/>
            </a:br>
            <a:endParaRPr lang="en-US" sz="1800" dirty="0"/>
          </a:p>
          <a:p>
            <a:pPr marL="0" indent="0">
              <a:buNone/>
            </a:pPr>
            <a:r>
              <a:rPr lang="en-US" sz="1800" dirty="0"/>
              <a:t>Investigation determined the washers were made to an old revision and the O.D. is too small. The parts will need to be scrapped and replaced.  </a:t>
            </a:r>
            <a:br>
              <a:rPr lang="en-US" sz="1800" dirty="0"/>
            </a:br>
            <a:endParaRPr lang="en-US" sz="1800" dirty="0"/>
          </a:p>
          <a:p>
            <a:pPr marL="0" indent="0">
              <a:buNone/>
            </a:pPr>
            <a:r>
              <a:rPr lang="en-US" sz="1800" dirty="0"/>
              <a:t>Two week lead time to get replacement parts. Production schedule is interrupted. Delivery schedules to customers are at risk. Damaged parts need to be replaced. Resources investigating the cause.</a:t>
            </a:r>
            <a:r>
              <a:rPr lang="en-US" sz="1800" dirty="0">
                <a:solidFill>
                  <a:srgbClr val="FF0000"/>
                </a:solidFill>
              </a:rPr>
              <a:t> $$$$$$$$$$$$$$</a:t>
            </a:r>
            <a:r>
              <a:rPr lang="en-US" sz="1800" dirty="0"/>
              <a:t/>
            </a:r>
            <a:br>
              <a:rPr lang="en-US" sz="1800" dirty="0"/>
            </a:br>
            <a:endParaRPr lang="en-US" sz="1800" dirty="0"/>
          </a:p>
          <a:p>
            <a:pPr marL="0" indent="0">
              <a:buNone/>
            </a:pPr>
            <a:r>
              <a:rPr lang="en-US" sz="1800" dirty="0"/>
              <a:t>A design change was made but not formally communicated to the supplier or the incoming inspector. </a:t>
            </a:r>
          </a:p>
        </p:txBody>
      </p:sp>
      <p:sp>
        <p:nvSpPr>
          <p:cNvPr id="6" name="Scroll: Horizontal 5">
            <a:extLst>
              <a:ext uri="{FF2B5EF4-FFF2-40B4-BE49-F238E27FC236}">
                <a16:creationId xmlns:a16="http://schemas.microsoft.com/office/drawing/2014/main" id="{B491E5E5-A602-4554-AD37-AA6481F1DE3A}"/>
              </a:ext>
            </a:extLst>
          </p:cNvPr>
          <p:cNvSpPr/>
          <p:nvPr/>
        </p:nvSpPr>
        <p:spPr>
          <a:xfrm>
            <a:off x="1922714" y="5418354"/>
            <a:ext cx="5298572" cy="1004643"/>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Simple Part, Minor Change, Significant Impact</a:t>
            </a:r>
          </a:p>
        </p:txBody>
      </p:sp>
    </p:spTree>
    <p:extLst>
      <p:ext uri="{BB962C8B-B14F-4D97-AF65-F5344CB8AC3E}">
        <p14:creationId xmlns:p14="http://schemas.microsoft.com/office/powerpoint/2010/main" val="329006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0850"/>
            <a:ext cx="8229600" cy="990600"/>
          </a:xfrm>
        </p:spPr>
        <p:txBody>
          <a:bodyPr/>
          <a:lstStyle/>
          <a:p>
            <a:r>
              <a:rPr lang="en-US" dirty="0"/>
              <a:t>Document Management Process</a:t>
            </a:r>
          </a:p>
        </p:txBody>
      </p:sp>
      <p:sp>
        <p:nvSpPr>
          <p:cNvPr id="3" name="Content Placeholder 2"/>
          <p:cNvSpPr>
            <a:spLocks noGrp="1"/>
          </p:cNvSpPr>
          <p:nvPr>
            <p:ph idx="1"/>
          </p:nvPr>
        </p:nvSpPr>
        <p:spPr>
          <a:xfrm>
            <a:off x="457200" y="1451573"/>
            <a:ext cx="8116432" cy="2806922"/>
          </a:xfrm>
        </p:spPr>
        <p:txBody>
          <a:bodyPr>
            <a:spAutoFit/>
          </a:bodyPr>
          <a:lstStyle/>
          <a:p>
            <a:pPr marL="0" indent="0">
              <a:buNone/>
            </a:pPr>
            <a:r>
              <a:rPr lang="en-US" sz="1800" b="1" dirty="0"/>
              <a:t>Solution: </a:t>
            </a:r>
            <a:r>
              <a:rPr lang="en-US" sz="1800" dirty="0"/>
              <a:t>Design a process to create, store, and make changes to information needed to build your product (Change/Engineering Control Process).</a:t>
            </a:r>
          </a:p>
          <a:p>
            <a:endParaRPr lang="en-US" sz="1800" dirty="0"/>
          </a:p>
          <a:p>
            <a:pPr marL="0" indent="0">
              <a:buNone/>
            </a:pPr>
            <a:r>
              <a:rPr lang="en-US" sz="1800" dirty="0"/>
              <a:t>Documents are stored in a central location and changes are managed by a Document Control person. Everyone has access to the most current version of the documents they need and changes are validated, approved and distributed accordingly.</a:t>
            </a:r>
          </a:p>
          <a:p>
            <a:endParaRPr lang="en-US" sz="1800" dirty="0"/>
          </a:p>
          <a:p>
            <a:pPr marL="0" indent="0">
              <a:buNone/>
            </a:pPr>
            <a:r>
              <a:rPr lang="en-US" sz="1800" dirty="0"/>
              <a:t>Return, rework and scrap rates have declined. </a:t>
            </a:r>
          </a:p>
        </p:txBody>
      </p:sp>
      <p:sp>
        <p:nvSpPr>
          <p:cNvPr id="4" name="Scroll: Horizontal 3">
            <a:extLst>
              <a:ext uri="{FF2B5EF4-FFF2-40B4-BE49-F238E27FC236}">
                <a16:creationId xmlns:a16="http://schemas.microsoft.com/office/drawing/2014/main" id="{9196B865-E995-4D62-942B-8B7AF79C2DAB}"/>
              </a:ext>
            </a:extLst>
          </p:cNvPr>
          <p:cNvSpPr/>
          <p:nvPr/>
        </p:nvSpPr>
        <p:spPr>
          <a:xfrm>
            <a:off x="2675298" y="5160475"/>
            <a:ext cx="3490111" cy="923162"/>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Do it right the first time!</a:t>
            </a:r>
          </a:p>
        </p:txBody>
      </p:sp>
    </p:spTree>
    <p:extLst>
      <p:ext uri="{BB962C8B-B14F-4D97-AF65-F5344CB8AC3E}">
        <p14:creationId xmlns:p14="http://schemas.microsoft.com/office/powerpoint/2010/main" val="105827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lstStyle/>
          <a:p>
            <a:r>
              <a:rPr lang="en-US" dirty="0"/>
              <a:t>Engineering Change Control Steps</a:t>
            </a:r>
          </a:p>
        </p:txBody>
      </p:sp>
      <p:sp>
        <p:nvSpPr>
          <p:cNvPr id="4" name="Rectangle 3"/>
          <p:cNvSpPr/>
          <p:nvPr/>
        </p:nvSpPr>
        <p:spPr>
          <a:xfrm>
            <a:off x="465825" y="1624111"/>
            <a:ext cx="239778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Authorization</a:t>
            </a:r>
          </a:p>
        </p:txBody>
      </p:sp>
      <p:sp>
        <p:nvSpPr>
          <p:cNvPr id="5" name="Rectangle 4"/>
          <p:cNvSpPr/>
          <p:nvPr/>
        </p:nvSpPr>
        <p:spPr>
          <a:xfrm>
            <a:off x="472175" y="2402419"/>
            <a:ext cx="239778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Validation</a:t>
            </a:r>
          </a:p>
        </p:txBody>
      </p:sp>
      <p:sp>
        <p:nvSpPr>
          <p:cNvPr id="6" name="Rectangle 5"/>
          <p:cNvSpPr/>
          <p:nvPr/>
        </p:nvSpPr>
        <p:spPr>
          <a:xfrm>
            <a:off x="472175" y="3959035"/>
            <a:ext cx="239778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Approval</a:t>
            </a:r>
          </a:p>
        </p:txBody>
      </p:sp>
      <p:sp>
        <p:nvSpPr>
          <p:cNvPr id="7" name="Rectangle 6"/>
          <p:cNvSpPr/>
          <p:nvPr/>
        </p:nvSpPr>
        <p:spPr>
          <a:xfrm>
            <a:off x="472175" y="4737343"/>
            <a:ext cx="239778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Implementation</a:t>
            </a:r>
          </a:p>
        </p:txBody>
      </p:sp>
      <p:sp>
        <p:nvSpPr>
          <p:cNvPr id="8" name="Rectangle 7"/>
          <p:cNvSpPr/>
          <p:nvPr/>
        </p:nvSpPr>
        <p:spPr>
          <a:xfrm>
            <a:off x="472175" y="5671101"/>
            <a:ext cx="239778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Distribution</a:t>
            </a:r>
          </a:p>
        </p:txBody>
      </p:sp>
      <p:cxnSp>
        <p:nvCxnSpPr>
          <p:cNvPr id="12" name="Straight Arrow Connector 11"/>
          <p:cNvCxnSpPr>
            <a:stCxn id="4" idx="2"/>
            <a:endCxn id="5" idx="0"/>
          </p:cNvCxnSpPr>
          <p:nvPr/>
        </p:nvCxnSpPr>
        <p:spPr>
          <a:xfrm>
            <a:off x="1664718" y="2106711"/>
            <a:ext cx="6350" cy="29570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a:endCxn id="18" idx="0"/>
          </p:cNvCxnSpPr>
          <p:nvPr/>
        </p:nvCxnSpPr>
        <p:spPr>
          <a:xfrm>
            <a:off x="1658368" y="2698127"/>
            <a:ext cx="0" cy="4826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cxnSpLocks/>
            <a:stCxn id="6" idx="2"/>
            <a:endCxn id="7" idx="0"/>
          </p:cNvCxnSpPr>
          <p:nvPr/>
        </p:nvCxnSpPr>
        <p:spPr>
          <a:xfrm>
            <a:off x="1671068" y="4441635"/>
            <a:ext cx="0" cy="29570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cxnSpLocks/>
            <a:stCxn id="7" idx="2"/>
            <a:endCxn id="8" idx="0"/>
          </p:cNvCxnSpPr>
          <p:nvPr/>
        </p:nvCxnSpPr>
        <p:spPr>
          <a:xfrm>
            <a:off x="1671068" y="5219943"/>
            <a:ext cx="0" cy="45115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459475" y="3180727"/>
            <a:ext cx="239778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Make Change!</a:t>
            </a:r>
          </a:p>
        </p:txBody>
      </p:sp>
      <p:cxnSp>
        <p:nvCxnSpPr>
          <p:cNvPr id="19" name="Straight Arrow Connector 18"/>
          <p:cNvCxnSpPr>
            <a:cxnSpLocks/>
            <a:stCxn id="18" idx="2"/>
            <a:endCxn id="6" idx="0"/>
          </p:cNvCxnSpPr>
          <p:nvPr/>
        </p:nvCxnSpPr>
        <p:spPr>
          <a:xfrm>
            <a:off x="1658368" y="3663327"/>
            <a:ext cx="12700" cy="29570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073740" y="1695306"/>
            <a:ext cx="3582436" cy="338554"/>
          </a:xfrm>
          <a:prstGeom prst="rect">
            <a:avLst/>
          </a:prstGeom>
          <a:noFill/>
        </p:spPr>
        <p:txBody>
          <a:bodyPr wrap="square" rtlCol="0">
            <a:spAutoFit/>
          </a:bodyPr>
          <a:lstStyle/>
          <a:p>
            <a:r>
              <a:rPr lang="en-US" sz="1600" dirty="0"/>
              <a:t>Should the change even be made?</a:t>
            </a:r>
          </a:p>
        </p:txBody>
      </p:sp>
      <p:sp>
        <p:nvSpPr>
          <p:cNvPr id="21" name="TextBox 20"/>
          <p:cNvSpPr txBox="1"/>
          <p:nvPr/>
        </p:nvSpPr>
        <p:spPr>
          <a:xfrm>
            <a:off x="3073740" y="2257809"/>
            <a:ext cx="5859948" cy="830997"/>
          </a:xfrm>
          <a:prstGeom prst="rect">
            <a:avLst/>
          </a:prstGeom>
          <a:noFill/>
        </p:spPr>
        <p:txBody>
          <a:bodyPr wrap="square" rtlCol="0">
            <a:spAutoFit/>
          </a:bodyPr>
          <a:lstStyle/>
          <a:p>
            <a:r>
              <a:rPr lang="en-US" sz="1600" dirty="0"/>
              <a:t>Will the change appropriately resolve the issue? Are there other related controlled items that will need revision (Work Instructions, Quality Control forms, etc.)</a:t>
            </a:r>
          </a:p>
        </p:txBody>
      </p:sp>
      <p:sp>
        <p:nvSpPr>
          <p:cNvPr id="23" name="TextBox 22"/>
          <p:cNvSpPr txBox="1"/>
          <p:nvPr/>
        </p:nvSpPr>
        <p:spPr>
          <a:xfrm>
            <a:off x="3073738" y="3259723"/>
            <a:ext cx="3244534" cy="338554"/>
          </a:xfrm>
          <a:prstGeom prst="rect">
            <a:avLst/>
          </a:prstGeom>
          <a:noFill/>
        </p:spPr>
        <p:txBody>
          <a:bodyPr wrap="square" rtlCol="0">
            <a:spAutoFit/>
          </a:bodyPr>
          <a:lstStyle/>
          <a:p>
            <a:r>
              <a:rPr lang="en-US" sz="1600" dirty="0"/>
              <a:t>Create new/updated document.</a:t>
            </a:r>
          </a:p>
        </p:txBody>
      </p:sp>
      <p:sp>
        <p:nvSpPr>
          <p:cNvPr id="24" name="TextBox 23"/>
          <p:cNvSpPr txBox="1"/>
          <p:nvPr/>
        </p:nvSpPr>
        <p:spPr>
          <a:xfrm>
            <a:off x="3073744" y="3856860"/>
            <a:ext cx="5976076" cy="584775"/>
          </a:xfrm>
          <a:prstGeom prst="rect">
            <a:avLst/>
          </a:prstGeom>
          <a:noFill/>
        </p:spPr>
        <p:txBody>
          <a:bodyPr wrap="square" rtlCol="0">
            <a:spAutoFit/>
          </a:bodyPr>
          <a:lstStyle/>
          <a:p>
            <a:r>
              <a:rPr lang="en-US" sz="1600" dirty="0"/>
              <a:t>Submit change to review from representatives of all impacted parties (Customer Service, Production, Purchasing, etc.)</a:t>
            </a:r>
          </a:p>
        </p:txBody>
      </p:sp>
      <p:sp>
        <p:nvSpPr>
          <p:cNvPr id="25" name="TextBox 24"/>
          <p:cNvSpPr txBox="1"/>
          <p:nvPr/>
        </p:nvSpPr>
        <p:spPr>
          <a:xfrm>
            <a:off x="3073738" y="4531456"/>
            <a:ext cx="5976080" cy="1077218"/>
          </a:xfrm>
          <a:prstGeom prst="rect">
            <a:avLst/>
          </a:prstGeom>
          <a:noFill/>
        </p:spPr>
        <p:txBody>
          <a:bodyPr wrap="square" rtlCol="0">
            <a:spAutoFit/>
          </a:bodyPr>
          <a:lstStyle/>
          <a:p>
            <a:r>
              <a:rPr lang="en-US" sz="1600" dirty="0"/>
              <a:t>Store new revision in central storage area. Archive old revision (for Customer Service &amp; Engineering reference). Update Stock, Open Work Orders, purchasing info, inspection plans, work instructions, etc.</a:t>
            </a:r>
          </a:p>
        </p:txBody>
      </p:sp>
      <p:sp>
        <p:nvSpPr>
          <p:cNvPr id="26" name="TextBox 25"/>
          <p:cNvSpPr txBox="1"/>
          <p:nvPr/>
        </p:nvSpPr>
        <p:spPr>
          <a:xfrm>
            <a:off x="3073744" y="5601180"/>
            <a:ext cx="5598081" cy="584775"/>
          </a:xfrm>
          <a:prstGeom prst="rect">
            <a:avLst/>
          </a:prstGeom>
          <a:noFill/>
        </p:spPr>
        <p:txBody>
          <a:bodyPr wrap="square" rtlCol="0">
            <a:spAutoFit/>
          </a:bodyPr>
          <a:lstStyle/>
          <a:p>
            <a:r>
              <a:rPr lang="en-US" sz="1600" dirty="0"/>
              <a:t>Document Manager notifies all relevant employees of change. Purchasing notifies Suppliers.</a:t>
            </a:r>
          </a:p>
        </p:txBody>
      </p:sp>
    </p:spTree>
    <p:extLst>
      <p:ext uri="{BB962C8B-B14F-4D97-AF65-F5344CB8AC3E}">
        <p14:creationId xmlns:p14="http://schemas.microsoft.com/office/powerpoint/2010/main" val="3912345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p:bldP spid="23" grpId="0"/>
      <p:bldP spid="24" grpId="0"/>
      <p:bldP spid="25" grpId="0"/>
      <p:bldP spid="2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4940318" y="2113856"/>
            <a:ext cx="3954712" cy="1471172"/>
          </a:xfrm>
          <a:prstGeom prst="rect">
            <a:avLst/>
          </a:prstGeom>
          <a:ln>
            <a:solidFill>
              <a:schemeClr val="accent1"/>
            </a:solidFill>
          </a:ln>
        </p:spPr>
        <p:txBody>
          <a:bodyPr vert="horz" wrap="square" lIns="91440" tIns="45720" rIns="91440" bIns="45720" rtlCol="0">
            <a:sp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342900" indent="-342900"/>
            <a:r>
              <a:rPr lang="en-US" sz="1600" dirty="0"/>
              <a:t>Do you want it safe?</a:t>
            </a:r>
          </a:p>
          <a:p>
            <a:pPr marL="342900" indent="-342900"/>
            <a:r>
              <a:rPr lang="en-US" sz="1600" dirty="0"/>
              <a:t>Do you want a record of changes?</a:t>
            </a:r>
          </a:p>
          <a:p>
            <a:pPr marL="342900" indent="-342900"/>
            <a:r>
              <a:rPr lang="en-US" sz="1600" dirty="0"/>
              <a:t>Do you want everyone working to the same version?</a:t>
            </a:r>
          </a:p>
          <a:p>
            <a:pPr marL="342900" indent="-342900"/>
            <a:r>
              <a:rPr lang="en-US" sz="1600" dirty="0"/>
              <a:t>Do you want to find it fast?</a:t>
            </a:r>
          </a:p>
        </p:txBody>
      </p:sp>
      <p:sp>
        <p:nvSpPr>
          <p:cNvPr id="7" name="Content Placeholder 2"/>
          <p:cNvSpPr txBox="1">
            <a:spLocks/>
          </p:cNvSpPr>
          <p:nvPr/>
        </p:nvSpPr>
        <p:spPr>
          <a:xfrm>
            <a:off x="4483732" y="4139570"/>
            <a:ext cx="2868044" cy="2062103"/>
          </a:xfrm>
          <a:prstGeom prst="rect">
            <a:avLst/>
          </a:prstGeom>
          <a:ln>
            <a:solidFill>
              <a:schemeClr val="accent1"/>
            </a:solidFill>
          </a:ln>
        </p:spPr>
        <p:txBody>
          <a:bodyPr vert="horz" wrap="square" lIns="91440" tIns="45720" rIns="91440" bIns="45720" rtlCol="0">
            <a:sp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342900" indent="-342900"/>
            <a:r>
              <a:rPr lang="en-US" sz="1600" dirty="0"/>
              <a:t>Work Instructions</a:t>
            </a:r>
          </a:p>
          <a:p>
            <a:pPr marL="342900" indent="-342900"/>
            <a:r>
              <a:rPr lang="en-US" sz="1600" dirty="0"/>
              <a:t>Specifications</a:t>
            </a:r>
          </a:p>
          <a:p>
            <a:pPr marL="342900" indent="-342900"/>
            <a:r>
              <a:rPr lang="en-US" sz="1600" dirty="0"/>
              <a:t>Drawings</a:t>
            </a:r>
          </a:p>
          <a:p>
            <a:pPr marL="342900" indent="-342900"/>
            <a:r>
              <a:rPr lang="en-US" sz="1600" dirty="0"/>
              <a:t>Procedures</a:t>
            </a:r>
          </a:p>
          <a:p>
            <a:pPr marL="342900" indent="-342900"/>
            <a:r>
              <a:rPr lang="en-US" sz="1600" dirty="0"/>
              <a:t>Forms</a:t>
            </a:r>
          </a:p>
          <a:p>
            <a:pPr marL="342900" indent="-342900"/>
            <a:r>
              <a:rPr lang="en-US" sz="1600" dirty="0"/>
              <a:t>Regulatory Requirements and Standards</a:t>
            </a:r>
          </a:p>
        </p:txBody>
      </p:sp>
      <p:sp>
        <p:nvSpPr>
          <p:cNvPr id="8" name="Title 1"/>
          <p:cNvSpPr txBox="1">
            <a:spLocks/>
          </p:cNvSpPr>
          <p:nvPr/>
        </p:nvSpPr>
        <p:spPr>
          <a:xfrm>
            <a:off x="5839721" y="1647643"/>
            <a:ext cx="2409756" cy="46659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en-US" sz="1800" dirty="0">
                <a:solidFill>
                  <a:srgbClr val="0D50BD"/>
                </a:solidFill>
                <a:latin typeface="+mn-lt"/>
                <a:ea typeface="+mn-ea"/>
                <a:cs typeface="+mn-cs"/>
              </a:rPr>
              <a:t>Should It Be Controlled?</a:t>
            </a:r>
          </a:p>
        </p:txBody>
      </p:sp>
      <p:sp>
        <p:nvSpPr>
          <p:cNvPr id="9" name="Title 1"/>
          <p:cNvSpPr txBox="1">
            <a:spLocks/>
          </p:cNvSpPr>
          <p:nvPr/>
        </p:nvSpPr>
        <p:spPr>
          <a:xfrm>
            <a:off x="3941295" y="3720443"/>
            <a:ext cx="3609349" cy="36933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en-US" sz="1800" dirty="0">
                <a:solidFill>
                  <a:srgbClr val="0D50BD"/>
                </a:solidFill>
                <a:latin typeface="+mn-lt"/>
                <a:ea typeface="+mn-ea"/>
                <a:cs typeface="+mn-cs"/>
              </a:rPr>
              <a:t>Examples of Controlled Documents:</a:t>
            </a:r>
          </a:p>
        </p:txBody>
      </p:sp>
      <p:sp>
        <p:nvSpPr>
          <p:cNvPr id="5" name="TextBox 4">
            <a:extLst>
              <a:ext uri="{FF2B5EF4-FFF2-40B4-BE49-F238E27FC236}">
                <a16:creationId xmlns:a16="http://schemas.microsoft.com/office/drawing/2014/main" id="{C5E28A85-6738-442E-A1EB-F5375369EACB}"/>
              </a:ext>
            </a:extLst>
          </p:cNvPr>
          <p:cNvSpPr txBox="1"/>
          <p:nvPr/>
        </p:nvSpPr>
        <p:spPr>
          <a:xfrm>
            <a:off x="213368" y="1251617"/>
            <a:ext cx="4314001" cy="369332"/>
          </a:xfrm>
          <a:prstGeom prst="rect">
            <a:avLst/>
          </a:prstGeom>
          <a:noFill/>
        </p:spPr>
        <p:txBody>
          <a:bodyPr wrap="none" rtlCol="0">
            <a:spAutoFit/>
          </a:bodyPr>
          <a:lstStyle/>
          <a:p>
            <a:r>
              <a:rPr lang="en-US" dirty="0">
                <a:solidFill>
                  <a:srgbClr val="0D50BD"/>
                </a:solidFill>
              </a:rPr>
              <a:t>Characteristics of Controlled Documents</a:t>
            </a:r>
          </a:p>
        </p:txBody>
      </p:sp>
      <p:sp>
        <p:nvSpPr>
          <p:cNvPr id="13" name="Title 1">
            <a:extLst>
              <a:ext uri="{FF2B5EF4-FFF2-40B4-BE49-F238E27FC236}">
                <a16:creationId xmlns:a16="http://schemas.microsoft.com/office/drawing/2014/main" id="{E99017B2-8C54-4C16-8F17-231139235884}"/>
              </a:ext>
            </a:extLst>
          </p:cNvPr>
          <p:cNvSpPr>
            <a:spLocks noGrp="1"/>
          </p:cNvSpPr>
          <p:nvPr>
            <p:ph type="title"/>
          </p:nvPr>
        </p:nvSpPr>
        <p:spPr>
          <a:xfrm>
            <a:off x="457200" y="270850"/>
            <a:ext cx="8229600" cy="990600"/>
          </a:xfrm>
        </p:spPr>
        <p:txBody>
          <a:bodyPr/>
          <a:lstStyle/>
          <a:p>
            <a:r>
              <a:rPr lang="en-US" dirty="0"/>
              <a:t>Document Control System</a:t>
            </a:r>
          </a:p>
        </p:txBody>
      </p:sp>
      <p:sp>
        <p:nvSpPr>
          <p:cNvPr id="12" name="Rectangle 11">
            <a:extLst>
              <a:ext uri="{FF2B5EF4-FFF2-40B4-BE49-F238E27FC236}">
                <a16:creationId xmlns:a16="http://schemas.microsoft.com/office/drawing/2014/main" id="{6AA0F698-4A40-4A4A-89BC-A2CFA02EAF0A}"/>
              </a:ext>
            </a:extLst>
          </p:cNvPr>
          <p:cNvSpPr/>
          <p:nvPr/>
        </p:nvSpPr>
        <p:spPr>
          <a:xfrm>
            <a:off x="368318" y="1860284"/>
            <a:ext cx="3469861" cy="3046988"/>
          </a:xfrm>
          <a:prstGeom prst="rect">
            <a:avLst/>
          </a:prstGeom>
          <a:ln>
            <a:solidFill>
              <a:schemeClr val="accent1"/>
            </a:solidFill>
          </a:ln>
        </p:spPr>
        <p:txBody>
          <a:bodyPr wrap="square">
            <a:spAutoFit/>
          </a:bodyPr>
          <a:lstStyle/>
          <a:p>
            <a:pPr marL="285750" indent="-285750">
              <a:buFont typeface="Arial" panose="020B0604020202020204" pitchFamily="34" charset="0"/>
              <a:buChar char="•"/>
            </a:pPr>
            <a:r>
              <a:rPr lang="en-US" sz="1600" dirty="0"/>
              <a:t>Document Title</a:t>
            </a:r>
          </a:p>
          <a:p>
            <a:pPr marL="285750" indent="-285750">
              <a:buFont typeface="Arial" panose="020B0604020202020204" pitchFamily="34" charset="0"/>
              <a:buChar char="•"/>
            </a:pPr>
            <a:r>
              <a:rPr lang="en-US" sz="1600" dirty="0"/>
              <a:t>Document Number</a:t>
            </a:r>
          </a:p>
          <a:p>
            <a:pPr marL="285750" indent="-285750">
              <a:buFont typeface="Arial" panose="020B0604020202020204" pitchFamily="34" charset="0"/>
              <a:buChar char="•"/>
            </a:pPr>
            <a:r>
              <a:rPr lang="en-US" sz="1600" dirty="0"/>
              <a:t>Revision Level</a:t>
            </a:r>
          </a:p>
          <a:p>
            <a:pPr marL="285750" indent="-285750">
              <a:buFont typeface="Arial" panose="020B0604020202020204" pitchFamily="34" charset="0"/>
              <a:buChar char="•"/>
            </a:pPr>
            <a:r>
              <a:rPr lang="en-US" sz="1600" dirty="0"/>
              <a:t>Process for making changes</a:t>
            </a:r>
          </a:p>
          <a:p>
            <a:pPr marL="285750" indent="-285750">
              <a:buFont typeface="Arial" panose="020B0604020202020204" pitchFamily="34" charset="0"/>
              <a:buChar char="•"/>
            </a:pPr>
            <a:r>
              <a:rPr lang="en-US" sz="1600" dirty="0"/>
              <a:t>Common Format</a:t>
            </a:r>
          </a:p>
          <a:p>
            <a:pPr marL="285750" indent="-285750">
              <a:buFont typeface="Arial" panose="020B0604020202020204" pitchFamily="34" charset="0"/>
              <a:buChar char="•"/>
            </a:pPr>
            <a:r>
              <a:rPr lang="en-US" sz="1600" dirty="0"/>
              <a:t>Revision History Table</a:t>
            </a:r>
          </a:p>
          <a:p>
            <a:pPr marL="285750" indent="-285750">
              <a:buFont typeface="Arial" panose="020B0604020202020204" pitchFamily="34" charset="0"/>
              <a:buChar char="•"/>
            </a:pPr>
            <a:r>
              <a:rPr lang="en-US" sz="1600" dirty="0"/>
              <a:t>Proprietary Statement</a:t>
            </a:r>
          </a:p>
          <a:p>
            <a:pPr marL="285750" indent="-285750">
              <a:buFont typeface="Arial" panose="020B0604020202020204" pitchFamily="34" charset="0"/>
              <a:buChar char="•"/>
            </a:pPr>
            <a:r>
              <a:rPr lang="en-US" sz="1600" dirty="0"/>
              <a:t>Stored in Document Library</a:t>
            </a:r>
          </a:p>
          <a:p>
            <a:pPr marL="742950" lvl="1" indent="-285750">
              <a:buFont typeface="Arial" panose="020B0604020202020204" pitchFamily="34" charset="0"/>
              <a:buChar char="•"/>
            </a:pPr>
            <a:r>
              <a:rPr lang="en-US" sz="1600" dirty="0"/>
              <a:t>Central Location all can access</a:t>
            </a:r>
          </a:p>
          <a:p>
            <a:pPr marL="742950" lvl="1" indent="-285750">
              <a:buFont typeface="Arial" panose="020B0604020202020204" pitchFamily="34" charset="0"/>
              <a:buChar char="•"/>
            </a:pPr>
            <a:r>
              <a:rPr lang="en-US" sz="1600" dirty="0"/>
              <a:t>Current Revisions</a:t>
            </a:r>
          </a:p>
          <a:p>
            <a:pPr marL="742950" lvl="1" indent="-285750">
              <a:buFont typeface="Arial" panose="020B0604020202020204" pitchFamily="34" charset="0"/>
              <a:buChar char="•"/>
            </a:pPr>
            <a:r>
              <a:rPr lang="en-US" sz="1600" dirty="0"/>
              <a:t>Limited Edit Access</a:t>
            </a:r>
          </a:p>
        </p:txBody>
      </p:sp>
    </p:spTree>
    <p:extLst>
      <p:ext uri="{BB962C8B-B14F-4D97-AF65-F5344CB8AC3E}">
        <p14:creationId xmlns:p14="http://schemas.microsoft.com/office/powerpoint/2010/main" val="3072893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975" y="533400"/>
            <a:ext cx="8724899" cy="990600"/>
          </a:xfrm>
        </p:spPr>
        <p:txBody>
          <a:bodyPr>
            <a:normAutofit/>
          </a:bodyPr>
          <a:lstStyle/>
          <a:p>
            <a:r>
              <a:rPr lang="en-US" sz="3200" dirty="0"/>
              <a:t>Common Characteristics of Controlled Document</a:t>
            </a:r>
          </a:p>
        </p:txBody>
      </p:sp>
      <p:pic>
        <p:nvPicPr>
          <p:cNvPr id="5" name="Picture 4">
            <a:extLst>
              <a:ext uri="{FF2B5EF4-FFF2-40B4-BE49-F238E27FC236}">
                <a16:creationId xmlns:a16="http://schemas.microsoft.com/office/drawing/2014/main" id="{C3DD6E83-D1B7-48C7-B719-A789153F25A1}"/>
              </a:ext>
            </a:extLst>
          </p:cNvPr>
          <p:cNvPicPr>
            <a:picLocks noChangeAspect="1"/>
          </p:cNvPicPr>
          <p:nvPr/>
        </p:nvPicPr>
        <p:blipFill>
          <a:blip r:embed="rId2"/>
          <a:stretch>
            <a:fillRect/>
          </a:stretch>
        </p:blipFill>
        <p:spPr>
          <a:xfrm>
            <a:off x="760354" y="1516930"/>
            <a:ext cx="5828855" cy="4548892"/>
          </a:xfrm>
          <a:prstGeom prst="rect">
            <a:avLst/>
          </a:prstGeom>
        </p:spPr>
      </p:pic>
      <p:sp>
        <p:nvSpPr>
          <p:cNvPr id="6" name="Rectangle: Rounded Corners 5">
            <a:extLst>
              <a:ext uri="{FF2B5EF4-FFF2-40B4-BE49-F238E27FC236}">
                <a16:creationId xmlns:a16="http://schemas.microsoft.com/office/drawing/2014/main" id="{3BEDFC05-DC49-48AE-82EB-B80290B9A63B}"/>
              </a:ext>
            </a:extLst>
          </p:cNvPr>
          <p:cNvSpPr/>
          <p:nvPr/>
        </p:nvSpPr>
        <p:spPr>
          <a:xfrm>
            <a:off x="2761307" y="1516930"/>
            <a:ext cx="3827902" cy="823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458B60-5124-49A3-AB3A-D90C198F946C}"/>
              </a:ext>
            </a:extLst>
          </p:cNvPr>
          <p:cNvSpPr txBox="1"/>
          <p:nvPr/>
        </p:nvSpPr>
        <p:spPr>
          <a:xfrm>
            <a:off x="6574077" y="1774891"/>
            <a:ext cx="1479892" cy="307777"/>
          </a:xfrm>
          <a:prstGeom prst="rect">
            <a:avLst/>
          </a:prstGeom>
          <a:noFill/>
        </p:spPr>
        <p:txBody>
          <a:bodyPr wrap="none" rtlCol="0">
            <a:spAutoFit/>
          </a:bodyPr>
          <a:lstStyle/>
          <a:p>
            <a:r>
              <a:rPr lang="en-US" sz="1400" dirty="0"/>
              <a:t>Revision History</a:t>
            </a:r>
          </a:p>
        </p:txBody>
      </p:sp>
      <p:sp>
        <p:nvSpPr>
          <p:cNvPr id="8" name="TextBox 7">
            <a:extLst>
              <a:ext uri="{FF2B5EF4-FFF2-40B4-BE49-F238E27FC236}">
                <a16:creationId xmlns:a16="http://schemas.microsoft.com/office/drawing/2014/main" id="{64E0E780-FF1D-4007-BAF5-EECBEED75855}"/>
              </a:ext>
            </a:extLst>
          </p:cNvPr>
          <p:cNvSpPr txBox="1"/>
          <p:nvPr/>
        </p:nvSpPr>
        <p:spPr>
          <a:xfrm>
            <a:off x="6871838" y="5287306"/>
            <a:ext cx="516232" cy="307777"/>
          </a:xfrm>
          <a:prstGeom prst="rect">
            <a:avLst/>
          </a:prstGeom>
          <a:noFill/>
        </p:spPr>
        <p:txBody>
          <a:bodyPr wrap="none" rtlCol="0">
            <a:spAutoFit/>
          </a:bodyPr>
          <a:lstStyle/>
          <a:p>
            <a:r>
              <a:rPr lang="en-US" sz="1400" dirty="0"/>
              <a:t>Title</a:t>
            </a:r>
          </a:p>
        </p:txBody>
      </p:sp>
      <p:cxnSp>
        <p:nvCxnSpPr>
          <p:cNvPr id="10" name="Straight Arrow Connector 9">
            <a:extLst>
              <a:ext uri="{FF2B5EF4-FFF2-40B4-BE49-F238E27FC236}">
                <a16:creationId xmlns:a16="http://schemas.microsoft.com/office/drawing/2014/main" id="{224BC5D9-1612-4E5A-B4DD-70C21CAA4567}"/>
              </a:ext>
            </a:extLst>
          </p:cNvPr>
          <p:cNvCxnSpPr>
            <a:cxnSpLocks/>
            <a:stCxn id="8" idx="1"/>
          </p:cNvCxnSpPr>
          <p:nvPr/>
        </p:nvCxnSpPr>
        <p:spPr>
          <a:xfrm flipH="1">
            <a:off x="6473426" y="5441195"/>
            <a:ext cx="398412"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294FFFA-3107-4725-BFF7-38FAD607E543}"/>
              </a:ext>
            </a:extLst>
          </p:cNvPr>
          <p:cNvCxnSpPr>
            <a:cxnSpLocks/>
            <a:stCxn id="16" idx="0"/>
          </p:cNvCxnSpPr>
          <p:nvPr/>
        </p:nvCxnSpPr>
        <p:spPr>
          <a:xfrm flipV="1">
            <a:off x="5893780" y="5817161"/>
            <a:ext cx="0" cy="23665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BDD4DB7-5BBA-49C8-A97E-3E35040080C9}"/>
              </a:ext>
            </a:extLst>
          </p:cNvPr>
          <p:cNvSpPr txBox="1"/>
          <p:nvPr/>
        </p:nvSpPr>
        <p:spPr>
          <a:xfrm>
            <a:off x="5314134" y="6053813"/>
            <a:ext cx="1159292" cy="307777"/>
          </a:xfrm>
          <a:prstGeom prst="rect">
            <a:avLst/>
          </a:prstGeom>
          <a:noFill/>
        </p:spPr>
        <p:txBody>
          <a:bodyPr wrap="none" rtlCol="0">
            <a:spAutoFit/>
          </a:bodyPr>
          <a:lstStyle/>
          <a:p>
            <a:r>
              <a:rPr lang="en-US" sz="1400" dirty="0"/>
              <a:t>Doc number</a:t>
            </a:r>
          </a:p>
        </p:txBody>
      </p:sp>
      <p:sp>
        <p:nvSpPr>
          <p:cNvPr id="17" name="TextBox 16">
            <a:extLst>
              <a:ext uri="{FF2B5EF4-FFF2-40B4-BE49-F238E27FC236}">
                <a16:creationId xmlns:a16="http://schemas.microsoft.com/office/drawing/2014/main" id="{951745F9-A3F7-4B0C-8D80-861688E2318D}"/>
              </a:ext>
            </a:extLst>
          </p:cNvPr>
          <p:cNvSpPr txBox="1"/>
          <p:nvPr/>
        </p:nvSpPr>
        <p:spPr>
          <a:xfrm>
            <a:off x="6773297" y="5627710"/>
            <a:ext cx="872355" cy="307777"/>
          </a:xfrm>
          <a:prstGeom prst="rect">
            <a:avLst/>
          </a:prstGeom>
          <a:noFill/>
        </p:spPr>
        <p:txBody>
          <a:bodyPr wrap="none" rtlCol="0">
            <a:spAutoFit/>
          </a:bodyPr>
          <a:lstStyle/>
          <a:p>
            <a:r>
              <a:rPr lang="en-US" sz="1400" dirty="0"/>
              <a:t>Revision</a:t>
            </a:r>
          </a:p>
        </p:txBody>
      </p:sp>
      <p:cxnSp>
        <p:nvCxnSpPr>
          <p:cNvPr id="21" name="Straight Arrow Connector 20">
            <a:extLst>
              <a:ext uri="{FF2B5EF4-FFF2-40B4-BE49-F238E27FC236}">
                <a16:creationId xmlns:a16="http://schemas.microsoft.com/office/drawing/2014/main" id="{DB25B00C-05C2-4D73-AFF5-9502BE96FA20}"/>
              </a:ext>
            </a:extLst>
          </p:cNvPr>
          <p:cNvCxnSpPr>
            <a:cxnSpLocks/>
            <a:stCxn id="17" idx="1"/>
          </p:cNvCxnSpPr>
          <p:nvPr/>
        </p:nvCxnSpPr>
        <p:spPr>
          <a:xfrm flipH="1">
            <a:off x="6514046" y="5781599"/>
            <a:ext cx="259251"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75972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863" y="334224"/>
            <a:ext cx="8229600" cy="990600"/>
          </a:xfrm>
        </p:spPr>
        <p:txBody>
          <a:bodyPr/>
          <a:lstStyle/>
          <a:p>
            <a:r>
              <a:rPr lang="en-US" dirty="0"/>
              <a:t>Questions to Ask Yourself</a:t>
            </a:r>
          </a:p>
        </p:txBody>
      </p:sp>
      <p:sp>
        <p:nvSpPr>
          <p:cNvPr id="3" name="Content Placeholder 2"/>
          <p:cNvSpPr>
            <a:spLocks noGrp="1"/>
          </p:cNvSpPr>
          <p:nvPr>
            <p:ph idx="1"/>
          </p:nvPr>
        </p:nvSpPr>
        <p:spPr>
          <a:xfrm>
            <a:off x="144855" y="1279578"/>
            <a:ext cx="8863064" cy="2378022"/>
          </a:xfrm>
        </p:spPr>
        <p:txBody>
          <a:bodyPr>
            <a:normAutofit/>
          </a:bodyPr>
          <a:lstStyle/>
          <a:p>
            <a:pPr>
              <a:spcBef>
                <a:spcPts val="0"/>
              </a:spcBef>
              <a:spcAft>
                <a:spcPts val="1200"/>
              </a:spcAft>
              <a:buClrTx/>
            </a:pPr>
            <a:r>
              <a:rPr lang="en-US" sz="1800" dirty="0"/>
              <a:t>Have you ever ordered the wrong revision part?</a:t>
            </a:r>
          </a:p>
          <a:p>
            <a:pPr>
              <a:spcBef>
                <a:spcPts val="0"/>
              </a:spcBef>
              <a:spcAft>
                <a:spcPts val="1200"/>
              </a:spcAft>
              <a:buClrTx/>
            </a:pPr>
            <a:r>
              <a:rPr lang="en-US" sz="1800" dirty="0"/>
              <a:t>Have you built an assembly using the wrong type of materials?</a:t>
            </a:r>
          </a:p>
          <a:p>
            <a:pPr>
              <a:spcBef>
                <a:spcPts val="0"/>
              </a:spcBef>
              <a:spcAft>
                <a:spcPts val="1200"/>
              </a:spcAft>
              <a:buClrTx/>
            </a:pPr>
            <a:r>
              <a:rPr lang="en-US" sz="1800" dirty="0"/>
              <a:t>Do you have failures in the field because a change designed to prevent an intermittent failure had not been implemented?</a:t>
            </a:r>
          </a:p>
          <a:p>
            <a:pPr>
              <a:spcBef>
                <a:spcPts val="0"/>
              </a:spcBef>
              <a:spcAft>
                <a:spcPts val="1200"/>
              </a:spcAft>
              <a:buClrTx/>
            </a:pPr>
            <a:r>
              <a:rPr lang="en-US" sz="1800" dirty="0"/>
              <a:t>Are you struggling to figure out what the latest drawing/procedure is and where to get it?</a:t>
            </a:r>
          </a:p>
          <a:p>
            <a:endParaRPr lang="en-US" sz="1800" dirty="0"/>
          </a:p>
        </p:txBody>
      </p:sp>
      <p:sp>
        <p:nvSpPr>
          <p:cNvPr id="4" name="TextBox 3">
            <a:extLst>
              <a:ext uri="{FF2B5EF4-FFF2-40B4-BE49-F238E27FC236}">
                <a16:creationId xmlns:a16="http://schemas.microsoft.com/office/drawing/2014/main" id="{0938ED66-3A11-44D4-870F-AA2FF5727162}"/>
              </a:ext>
            </a:extLst>
          </p:cNvPr>
          <p:cNvSpPr txBox="1"/>
          <p:nvPr/>
        </p:nvSpPr>
        <p:spPr>
          <a:xfrm>
            <a:off x="230863" y="4978257"/>
            <a:ext cx="8677468" cy="1200329"/>
          </a:xfrm>
          <a:prstGeom prst="rect">
            <a:avLst/>
          </a:prstGeom>
          <a:noFill/>
        </p:spPr>
        <p:txBody>
          <a:bodyPr wrap="square" rtlCol="0">
            <a:spAutoFit/>
          </a:bodyPr>
          <a:lstStyle/>
          <a:p>
            <a:r>
              <a:rPr lang="en-US" dirty="0">
                <a:solidFill>
                  <a:schemeClr val="accent2">
                    <a:lumMod val="75000"/>
                  </a:schemeClr>
                </a:solidFill>
              </a:rPr>
              <a:t>A minor change to a simple part can have a significant impact on the quality of your product. Having a Document Control Process can provide you with the consistency you need to build quality into your products, train new employees, reduce rework and scrap and thereby increase profitability.  </a:t>
            </a:r>
          </a:p>
        </p:txBody>
      </p:sp>
      <p:sp>
        <p:nvSpPr>
          <p:cNvPr id="6" name="Rectangle 5">
            <a:extLst>
              <a:ext uri="{FF2B5EF4-FFF2-40B4-BE49-F238E27FC236}">
                <a16:creationId xmlns:a16="http://schemas.microsoft.com/office/drawing/2014/main" id="{462B166B-FBA0-4131-9C33-3565AA072AFA}"/>
              </a:ext>
            </a:extLst>
          </p:cNvPr>
          <p:cNvSpPr/>
          <p:nvPr/>
        </p:nvSpPr>
        <p:spPr>
          <a:xfrm>
            <a:off x="7575072" y="264194"/>
            <a:ext cx="1568928" cy="1631216"/>
          </a:xfrm>
          <a:prstGeom prst="rect">
            <a:avLst/>
          </a:prstGeom>
          <a:noFill/>
        </p:spPr>
        <p:txBody>
          <a:bodyPr wrap="square" lIns="91440" tIns="45720" rIns="91440" bIns="45720">
            <a:spAutoFit/>
          </a:bodyPr>
          <a:lstStyle/>
          <a:p>
            <a:pPr algn="ctr"/>
            <a:r>
              <a:rPr lang="en-US" sz="10000" b="1" cap="none" spc="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a:t>
            </a:r>
          </a:p>
        </p:txBody>
      </p:sp>
    </p:spTree>
    <p:extLst>
      <p:ext uri="{BB962C8B-B14F-4D97-AF65-F5344CB8AC3E}">
        <p14:creationId xmlns:p14="http://schemas.microsoft.com/office/powerpoint/2010/main" val="2044655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91F5835-2B80-4F9D-A9DE-F6B84F87956B}"/>
              </a:ext>
            </a:extLst>
          </p:cNvPr>
          <p:cNvSpPr/>
          <p:nvPr/>
        </p:nvSpPr>
        <p:spPr>
          <a:xfrm>
            <a:off x="3892730" y="2003561"/>
            <a:ext cx="5140433" cy="3954929"/>
          </a:xfrm>
          <a:prstGeom prst="rect">
            <a:avLst/>
          </a:prstGeom>
        </p:spPr>
        <p:txBody>
          <a:bodyPr wrap="square">
            <a:spAutoFit/>
          </a:bodyPr>
          <a:lstStyle/>
          <a:p>
            <a:pPr marL="230188" indent="-230188">
              <a:spcAft>
                <a:spcPts val="900"/>
              </a:spcAft>
              <a:buFont typeface="Wingdings" panose="05000000000000000000" pitchFamily="2" charset="2"/>
              <a:buChar char="ü"/>
            </a:pPr>
            <a:r>
              <a:rPr lang="en-US" sz="1600" dirty="0"/>
              <a:t>Design Process, New Product Introduction process</a:t>
            </a:r>
          </a:p>
          <a:p>
            <a:pPr marL="230188" indent="-230188">
              <a:spcAft>
                <a:spcPts val="900"/>
              </a:spcAft>
              <a:buFont typeface="Wingdings" panose="05000000000000000000" pitchFamily="2" charset="2"/>
              <a:buChar char="ü"/>
            </a:pPr>
            <a:r>
              <a:rPr lang="en-US" sz="1600" dirty="0"/>
              <a:t>Manufacturing Flow (Map)</a:t>
            </a:r>
          </a:p>
          <a:p>
            <a:pPr marL="230188" indent="-230188">
              <a:spcAft>
                <a:spcPts val="900"/>
              </a:spcAft>
              <a:buFont typeface="Wingdings" panose="05000000000000000000" pitchFamily="2" charset="2"/>
              <a:buChar char="ü"/>
            </a:pPr>
            <a:r>
              <a:rPr lang="en-US" sz="1600" dirty="0"/>
              <a:t>Document Management Process</a:t>
            </a:r>
          </a:p>
          <a:p>
            <a:pPr marL="230188" indent="-230188">
              <a:spcAft>
                <a:spcPts val="900"/>
              </a:spcAft>
              <a:buFont typeface="Wingdings" panose="05000000000000000000" pitchFamily="2" charset="2"/>
              <a:buChar char="ü"/>
            </a:pPr>
            <a:r>
              <a:rPr lang="en-US" sz="1600" dirty="0"/>
              <a:t>Engineering Change Control Process</a:t>
            </a:r>
          </a:p>
          <a:p>
            <a:pPr marL="230188" indent="-230188">
              <a:spcAft>
                <a:spcPts val="900"/>
              </a:spcAft>
              <a:buFont typeface="Wingdings" panose="05000000000000000000" pitchFamily="2" charset="2"/>
              <a:buChar char="q"/>
            </a:pPr>
            <a:r>
              <a:rPr lang="en-US" sz="1600" dirty="0"/>
              <a:t>Equipment Management Process</a:t>
            </a:r>
          </a:p>
          <a:p>
            <a:pPr marL="230188" indent="-230188">
              <a:spcAft>
                <a:spcPts val="900"/>
              </a:spcAft>
              <a:buFont typeface="Wingdings" panose="05000000000000000000" pitchFamily="2" charset="2"/>
              <a:buChar char="q"/>
            </a:pPr>
            <a:r>
              <a:rPr lang="en-US" sz="1600" dirty="0"/>
              <a:t>Discrepant Material Process</a:t>
            </a:r>
          </a:p>
          <a:p>
            <a:pPr marL="230188" indent="-230188">
              <a:spcAft>
                <a:spcPts val="900"/>
              </a:spcAft>
              <a:buFont typeface="Wingdings" panose="05000000000000000000" pitchFamily="2" charset="2"/>
              <a:buChar char="q"/>
            </a:pPr>
            <a:r>
              <a:rPr lang="en-US" sz="1600" dirty="0"/>
              <a:t>Service Return Process</a:t>
            </a:r>
          </a:p>
          <a:p>
            <a:pPr marL="230188" indent="-230188">
              <a:spcAft>
                <a:spcPts val="900"/>
              </a:spcAft>
              <a:buFont typeface="Wingdings" panose="05000000000000000000" pitchFamily="2" charset="2"/>
              <a:buChar char="q"/>
            </a:pPr>
            <a:r>
              <a:rPr lang="en-US" sz="1600" dirty="0"/>
              <a:t>Supplier Management Process</a:t>
            </a:r>
          </a:p>
          <a:p>
            <a:pPr marL="230188" indent="-230188">
              <a:spcAft>
                <a:spcPts val="900"/>
              </a:spcAft>
              <a:buFont typeface="Wingdings" panose="05000000000000000000" pitchFamily="2" charset="2"/>
              <a:buChar char="q"/>
            </a:pPr>
            <a:r>
              <a:rPr lang="en-US" sz="1600" dirty="0"/>
              <a:t>Training Process</a:t>
            </a:r>
          </a:p>
          <a:p>
            <a:pPr marL="230188" indent="-230188">
              <a:spcAft>
                <a:spcPts val="900"/>
              </a:spcAft>
              <a:buFont typeface="Wingdings" panose="05000000000000000000" pitchFamily="2" charset="2"/>
              <a:buChar char="q"/>
            </a:pPr>
            <a:r>
              <a:rPr lang="en-US" sz="1600" dirty="0"/>
              <a:t>Problem Solving Process</a:t>
            </a:r>
          </a:p>
          <a:p>
            <a:pPr marL="230188" indent="-230188">
              <a:spcAft>
                <a:spcPts val="900"/>
              </a:spcAft>
              <a:buFont typeface="Wingdings" panose="05000000000000000000" pitchFamily="2" charset="2"/>
              <a:buChar char="q"/>
            </a:pPr>
            <a:r>
              <a:rPr lang="en-US" sz="1600" dirty="0"/>
              <a:t>System Monitoring Process</a:t>
            </a:r>
          </a:p>
        </p:txBody>
      </p:sp>
      <p:pic>
        <p:nvPicPr>
          <p:cNvPr id="19" name="Picture 2" descr="See the source image">
            <a:extLst>
              <a:ext uri="{FF2B5EF4-FFF2-40B4-BE49-F238E27FC236}">
                <a16:creationId xmlns:a16="http://schemas.microsoft.com/office/drawing/2014/main" id="{CA294E36-305B-413C-9E13-4D6C8E92C6E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8731" y="2118440"/>
            <a:ext cx="2563332" cy="306261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E92C0129-8E32-4294-AAB5-8321910B149E}"/>
              </a:ext>
            </a:extLst>
          </p:cNvPr>
          <p:cNvSpPr>
            <a:spLocks noGrp="1"/>
          </p:cNvSpPr>
          <p:nvPr>
            <p:ph type="title"/>
          </p:nvPr>
        </p:nvSpPr>
        <p:spPr>
          <a:xfrm>
            <a:off x="412805" y="757587"/>
            <a:ext cx="8398685" cy="718370"/>
          </a:xfrm>
        </p:spPr>
        <p:txBody>
          <a:bodyPr>
            <a:normAutofit fontScale="90000"/>
          </a:bodyPr>
          <a:lstStyle/>
          <a:p>
            <a:r>
              <a:rPr lang="en-US" dirty="0"/>
              <a:t>Checklist of Core Supplies for the Journey</a:t>
            </a:r>
          </a:p>
        </p:txBody>
      </p:sp>
      <p:sp>
        <p:nvSpPr>
          <p:cNvPr id="7" name="Rectangle 6">
            <a:extLst>
              <a:ext uri="{FF2B5EF4-FFF2-40B4-BE49-F238E27FC236}">
                <a16:creationId xmlns:a16="http://schemas.microsoft.com/office/drawing/2014/main" id="{B1A2D844-D762-4455-88DA-DE5C8A3E9BF0}"/>
              </a:ext>
            </a:extLst>
          </p:cNvPr>
          <p:cNvSpPr/>
          <p:nvPr/>
        </p:nvSpPr>
        <p:spPr>
          <a:xfrm>
            <a:off x="3892730" y="3429000"/>
            <a:ext cx="3727270" cy="36945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06858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62913"/>
            <a:ext cx="7772400" cy="1470025"/>
          </a:xfrm>
        </p:spPr>
        <p:txBody>
          <a:bodyPr/>
          <a:lstStyle/>
          <a:p>
            <a:r>
              <a:rPr lang="en-US" dirty="0"/>
              <a:t>Equipment management</a:t>
            </a:r>
            <a:br>
              <a:rPr lang="en-US" dirty="0"/>
            </a:br>
            <a:r>
              <a:rPr lang="en-US" dirty="0"/>
              <a:t>Process</a:t>
            </a:r>
          </a:p>
        </p:txBody>
      </p:sp>
      <p:sp>
        <p:nvSpPr>
          <p:cNvPr id="3" name="Subtitle 2"/>
          <p:cNvSpPr>
            <a:spLocks noGrp="1"/>
          </p:cNvSpPr>
          <p:nvPr>
            <p:ph type="subTitle" idx="1"/>
          </p:nvPr>
        </p:nvSpPr>
        <p:spPr>
          <a:xfrm>
            <a:off x="606183" y="3402613"/>
            <a:ext cx="3451017" cy="1470025"/>
          </a:xfrm>
        </p:spPr>
        <p:txBody>
          <a:bodyPr>
            <a:normAutofit/>
          </a:bodyPr>
          <a:lstStyle/>
          <a:p>
            <a:r>
              <a:rPr lang="en-US" sz="1800" dirty="0"/>
              <a:t>Mary Johnson</a:t>
            </a:r>
          </a:p>
          <a:p>
            <a:r>
              <a:rPr lang="en-US" sz="1800" dirty="0"/>
              <a:t>CEO</a:t>
            </a:r>
          </a:p>
          <a:p>
            <a:r>
              <a:rPr lang="en-US" sz="1800" dirty="0"/>
              <a:t>Wavelength Electronics</a:t>
            </a:r>
          </a:p>
        </p:txBody>
      </p:sp>
      <p:pic>
        <p:nvPicPr>
          <p:cNvPr id="9" name="Picture 8" descr="A picture containing tool, power saw&#10;&#10;Description automatically generated">
            <a:extLst>
              <a:ext uri="{FF2B5EF4-FFF2-40B4-BE49-F238E27FC236}">
                <a16:creationId xmlns:a16="http://schemas.microsoft.com/office/drawing/2014/main" id="{1AF03CD6-34EF-4838-AC1D-533CF81F75EE}"/>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 xmlns:a1611="http://schemas.microsoft.com/office/drawing/2016/11/main" r:id="rId3"/>
              </a:ext>
            </a:extLst>
          </a:blip>
          <a:stretch>
            <a:fillRect/>
          </a:stretch>
        </p:blipFill>
        <p:spPr>
          <a:xfrm>
            <a:off x="4429425" y="3525445"/>
            <a:ext cx="3030630" cy="3030630"/>
          </a:xfrm>
          <a:prstGeom prst="rect">
            <a:avLst/>
          </a:prstGeom>
        </p:spPr>
      </p:pic>
      <p:pic>
        <p:nvPicPr>
          <p:cNvPr id="7" name="Picture 6">
            <a:extLst>
              <a:ext uri="{FF2B5EF4-FFF2-40B4-BE49-F238E27FC236}">
                <a16:creationId xmlns:a16="http://schemas.microsoft.com/office/drawing/2014/main" id="{D105F98E-5F4E-4972-81B7-05BC9A9EB98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200000">
            <a:off x="6779400" y="4144463"/>
            <a:ext cx="2485548" cy="1864161"/>
          </a:xfrm>
          <a:prstGeom prst="rect">
            <a:avLst/>
          </a:prstGeom>
        </p:spPr>
      </p:pic>
      <p:sp>
        <p:nvSpPr>
          <p:cNvPr id="8" name="Subtitle 2">
            <a:extLst>
              <a:ext uri="{FF2B5EF4-FFF2-40B4-BE49-F238E27FC236}">
                <a16:creationId xmlns:a16="http://schemas.microsoft.com/office/drawing/2014/main" id="{A28AB8BC-AD43-4710-AA71-490D0A8A3EC8}"/>
              </a:ext>
            </a:extLst>
          </p:cNvPr>
          <p:cNvSpPr txBox="1">
            <a:spLocks/>
          </p:cNvSpPr>
          <p:nvPr/>
        </p:nvSpPr>
        <p:spPr>
          <a:xfrm>
            <a:off x="606182" y="4852964"/>
            <a:ext cx="3451017" cy="1470025"/>
          </a:xfrm>
          <a:prstGeom prst="rect">
            <a:avLst/>
          </a:prstGeom>
        </p:spPr>
        <p:txBody>
          <a:bodyPr vert="horz" lIns="91440" tIns="45720" rIns="91440" bIns="45720" rtlCol="0">
            <a:normAutofit/>
          </a:bodyPr>
          <a:lstStyle>
            <a:lvl1pPr marL="0" indent="0" algn="l" defTabSz="914400" rtl="0" eaLnBrk="1" latinLnBrk="0" hangingPunct="1">
              <a:spcBef>
                <a:spcPct val="20000"/>
              </a:spcBef>
              <a:buClr>
                <a:schemeClr val="accent1"/>
              </a:buClr>
              <a:buSzPct val="85000"/>
              <a:buFont typeface="Arial" pitchFamily="34" charset="0"/>
              <a:buNone/>
              <a:defRPr sz="2400" kern="1200">
                <a:solidFill>
                  <a:schemeClr val="tx1">
                    <a:lumMod val="75000"/>
                    <a:lumOff val="25000"/>
                  </a:schemeClr>
                </a:solidFill>
                <a:latin typeface="+mn-lt"/>
                <a:ea typeface="+mn-ea"/>
                <a:cs typeface="+mn-cs"/>
              </a:defRPr>
            </a:lvl1pPr>
            <a:lvl2pPr marL="457200" indent="0" algn="ctr" defTabSz="914400" rtl="0" eaLnBrk="1" latinLnBrk="0" hangingPunct="1">
              <a:spcBef>
                <a:spcPct val="20000"/>
              </a:spcBef>
              <a:buClr>
                <a:schemeClr val="accent1"/>
              </a:buClr>
              <a:buSzPct val="85000"/>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90000"/>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100000"/>
              <a:buFont typeface="Arial" pitchFamily="34" charset="0"/>
              <a:buNone/>
              <a:defRPr sz="14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9pPr>
          </a:lstStyle>
          <a:p>
            <a:r>
              <a:rPr lang="en-US" sz="1800" dirty="0"/>
              <a:t>Robert Martin</a:t>
            </a:r>
          </a:p>
          <a:p>
            <a:r>
              <a:rPr lang="en-US" sz="1800" dirty="0"/>
              <a:t>Quality Manager</a:t>
            </a:r>
          </a:p>
          <a:p>
            <a:r>
              <a:rPr lang="en-US" sz="1800" dirty="0"/>
              <a:t>Autopilot</a:t>
            </a:r>
          </a:p>
        </p:txBody>
      </p:sp>
      <p:cxnSp>
        <p:nvCxnSpPr>
          <p:cNvPr id="6" name="Straight Connector 5">
            <a:extLst>
              <a:ext uri="{FF2B5EF4-FFF2-40B4-BE49-F238E27FC236}">
                <a16:creationId xmlns:a16="http://schemas.microsoft.com/office/drawing/2014/main" id="{EA452B72-F237-4A80-93EC-C83277FF7AF1}"/>
              </a:ext>
            </a:extLst>
          </p:cNvPr>
          <p:cNvCxnSpPr/>
          <p:nvPr/>
        </p:nvCxnSpPr>
        <p:spPr>
          <a:xfrm>
            <a:off x="606182" y="4662841"/>
            <a:ext cx="289748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69599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CustomShape 1"/>
          <p:cNvSpPr/>
          <p:nvPr/>
        </p:nvSpPr>
        <p:spPr>
          <a:xfrm>
            <a:off x="0" y="0"/>
            <a:ext cx="4618440" cy="1188360"/>
          </a:xfrm>
          <a:prstGeom prst="rect">
            <a:avLst/>
          </a:prstGeom>
          <a:solidFill>
            <a:srgbClr val="FFFFFF"/>
          </a:solidFill>
          <a:ln>
            <a:solidFill>
              <a:srgbClr val="FFFFFF"/>
            </a:solidFill>
          </a:ln>
        </p:spPr>
        <p:style>
          <a:lnRef idx="0">
            <a:scrgbClr r="0" g="0" b="0"/>
          </a:lnRef>
          <a:fillRef idx="0">
            <a:scrgbClr r="0" g="0" b="0"/>
          </a:fillRef>
          <a:effectRef idx="0">
            <a:scrgbClr r="0" g="0" b="0"/>
          </a:effectRef>
          <a:fontRef idx="minor"/>
        </p:style>
      </p:sp>
      <p:sp>
        <p:nvSpPr>
          <p:cNvPr id="94" name="CustomShape 2"/>
          <p:cNvSpPr/>
          <p:nvPr/>
        </p:nvSpPr>
        <p:spPr>
          <a:xfrm>
            <a:off x="4618800" y="0"/>
            <a:ext cx="4518000" cy="6853680"/>
          </a:xfrm>
          <a:prstGeom prst="rect">
            <a:avLst/>
          </a:prstGeom>
          <a:solidFill>
            <a:srgbClr val="FFFFFF"/>
          </a:solidFill>
          <a:ln>
            <a:solidFill>
              <a:srgbClr val="FFFFFF"/>
            </a:solidFill>
          </a:ln>
        </p:spPr>
        <p:style>
          <a:lnRef idx="0">
            <a:scrgbClr r="0" g="0" b="0"/>
          </a:lnRef>
          <a:fillRef idx="0">
            <a:scrgbClr r="0" g="0" b="0"/>
          </a:fillRef>
          <a:effectRef idx="0">
            <a:scrgbClr r="0" g="0" b="0"/>
          </a:effectRef>
          <a:fontRef idx="minor"/>
        </p:style>
      </p:sp>
      <p:sp>
        <p:nvSpPr>
          <p:cNvPr id="95" name="CustomShape 3"/>
          <p:cNvSpPr/>
          <p:nvPr/>
        </p:nvSpPr>
        <p:spPr>
          <a:xfrm>
            <a:off x="334080" y="1168920"/>
            <a:ext cx="4223520" cy="2713680"/>
          </a:xfrm>
          <a:prstGeom prst="rect">
            <a:avLst/>
          </a:prstGeom>
          <a:noFill/>
          <a:ln>
            <a:noFill/>
          </a:ln>
        </p:spPr>
        <p:style>
          <a:lnRef idx="0">
            <a:scrgbClr r="0" g="0" b="0"/>
          </a:lnRef>
          <a:fillRef idx="0">
            <a:scrgbClr r="0" g="0" b="0"/>
          </a:fillRef>
          <a:effectRef idx="0">
            <a:scrgbClr r="0" g="0" b="0"/>
          </a:effectRef>
          <a:fontRef idx="minor"/>
        </p:style>
        <p:txBody>
          <a:bodyPr lIns="81720" tIns="42480" rIns="81720" bIns="42480"/>
          <a:lstStyle/>
          <a:p>
            <a:pPr>
              <a:lnSpc>
                <a:spcPct val="90000"/>
              </a:lnSpc>
            </a:pPr>
            <a:r>
              <a:rPr lang="en-US" strike="noStrike" spc="-4" dirty="0">
                <a:solidFill>
                  <a:srgbClr val="1C1C1C"/>
                </a:solidFill>
                <a:latin typeface="Arial"/>
                <a:ea typeface="DejaVu Sans"/>
              </a:rPr>
              <a:t>High Performance Electronics: </a:t>
            </a:r>
            <a:endParaRPr lang="en-US" strike="noStrike" spc="-1" dirty="0">
              <a:latin typeface="Arial"/>
            </a:endParaRPr>
          </a:p>
          <a:p>
            <a:pPr>
              <a:lnSpc>
                <a:spcPct val="90000"/>
              </a:lnSpc>
            </a:pPr>
            <a:r>
              <a:rPr lang="en-US" strike="noStrike" spc="-4" dirty="0">
                <a:solidFill>
                  <a:srgbClr val="1C1C1C"/>
                </a:solidFill>
                <a:latin typeface="Arial"/>
                <a:ea typeface="DejaVu Sans"/>
              </a:rPr>
              <a:t>Laser Diode and QCL Drivers &amp; </a:t>
            </a:r>
            <a:r>
              <a:rPr dirty="0"/>
              <a:t/>
            </a:r>
            <a:br>
              <a:rPr dirty="0"/>
            </a:br>
            <a:r>
              <a:rPr lang="en-US" strike="noStrike" spc="-4" dirty="0">
                <a:solidFill>
                  <a:srgbClr val="1C1C1C"/>
                </a:solidFill>
                <a:latin typeface="Arial"/>
                <a:ea typeface="DejaVu Sans"/>
              </a:rPr>
              <a:t>Temperature Controllers</a:t>
            </a:r>
            <a:endParaRPr lang="en-US" strike="noStrike" spc="-1" dirty="0">
              <a:latin typeface="Arial"/>
            </a:endParaRPr>
          </a:p>
          <a:p>
            <a:pPr>
              <a:lnSpc>
                <a:spcPct val="90000"/>
              </a:lnSpc>
            </a:pPr>
            <a:endParaRPr lang="en-US" strike="noStrike" spc="-1" dirty="0">
              <a:latin typeface="Arial"/>
            </a:endParaRPr>
          </a:p>
          <a:p>
            <a:pPr marL="207360" indent="-200880">
              <a:lnSpc>
                <a:spcPct val="90000"/>
              </a:lnSpc>
              <a:spcAft>
                <a:spcPts val="600"/>
              </a:spcAft>
              <a:buClr>
                <a:srgbClr val="000000"/>
              </a:buClr>
              <a:buSzPct val="45000"/>
              <a:buFont typeface="Wingdings" charset="2"/>
              <a:buChar char=""/>
            </a:pPr>
            <a:r>
              <a:rPr lang="en-US" strike="noStrike" spc="-4" dirty="0">
                <a:solidFill>
                  <a:srgbClr val="1C1C1C"/>
                </a:solidFill>
                <a:latin typeface="Arial"/>
                <a:ea typeface="DejaVu Sans"/>
              </a:rPr>
              <a:t>Two SMT lines – Stencil printer, Pick-and-Place robots, reflow ovens</a:t>
            </a:r>
            <a:endParaRPr lang="en-US" strike="noStrike" spc="-1" dirty="0">
              <a:latin typeface="Arial"/>
            </a:endParaRPr>
          </a:p>
          <a:p>
            <a:pPr marL="207360" indent="-200880">
              <a:lnSpc>
                <a:spcPct val="90000"/>
              </a:lnSpc>
              <a:spcAft>
                <a:spcPts val="600"/>
              </a:spcAft>
              <a:buClr>
                <a:srgbClr val="000000"/>
              </a:buClr>
              <a:buSzPct val="45000"/>
              <a:buFont typeface="Wingdings" charset="2"/>
              <a:buChar char=""/>
            </a:pPr>
            <a:r>
              <a:rPr lang="en-US" strike="noStrike" spc="-4" dirty="0">
                <a:solidFill>
                  <a:srgbClr val="1C1C1C"/>
                </a:solidFill>
                <a:latin typeface="Arial"/>
                <a:ea typeface="DejaVu Sans"/>
              </a:rPr>
              <a:t>Selective Solder machine</a:t>
            </a:r>
            <a:endParaRPr lang="en-US" strike="noStrike" spc="-1" dirty="0">
              <a:latin typeface="Arial"/>
            </a:endParaRPr>
          </a:p>
          <a:p>
            <a:pPr marL="207360" indent="-200880">
              <a:lnSpc>
                <a:spcPct val="90000"/>
              </a:lnSpc>
              <a:spcAft>
                <a:spcPts val="600"/>
              </a:spcAft>
              <a:buClr>
                <a:srgbClr val="000000"/>
              </a:buClr>
              <a:buSzPct val="45000"/>
              <a:buFont typeface="Wingdings" charset="2"/>
              <a:buChar char=""/>
            </a:pPr>
            <a:r>
              <a:rPr lang="en-US" strike="noStrike" spc="-4" dirty="0">
                <a:solidFill>
                  <a:srgbClr val="1C1C1C"/>
                </a:solidFill>
                <a:latin typeface="Arial"/>
                <a:ea typeface="DejaVu Sans"/>
              </a:rPr>
              <a:t>Electronic meters</a:t>
            </a:r>
            <a:endParaRPr lang="en-US" strike="noStrike" spc="-1" dirty="0">
              <a:latin typeface="Arial"/>
            </a:endParaRPr>
          </a:p>
          <a:p>
            <a:pPr marL="207360" indent="-200880">
              <a:lnSpc>
                <a:spcPct val="90000"/>
              </a:lnSpc>
              <a:spcAft>
                <a:spcPts val="600"/>
              </a:spcAft>
              <a:buClr>
                <a:srgbClr val="000000"/>
              </a:buClr>
              <a:buSzPct val="45000"/>
              <a:buFont typeface="Wingdings" charset="2"/>
              <a:buChar char=""/>
            </a:pPr>
            <a:r>
              <a:rPr lang="en-US" strike="noStrike" spc="-4" dirty="0">
                <a:solidFill>
                  <a:srgbClr val="1C1C1C"/>
                </a:solidFill>
                <a:latin typeface="Arial"/>
                <a:ea typeface="DejaVu Sans"/>
              </a:rPr>
              <a:t>Hand tools</a:t>
            </a:r>
            <a:endParaRPr lang="en-US" strike="noStrike" spc="-1" dirty="0">
              <a:latin typeface="Arial"/>
            </a:endParaRPr>
          </a:p>
          <a:p>
            <a:pPr>
              <a:lnSpc>
                <a:spcPct val="90000"/>
              </a:lnSpc>
            </a:pPr>
            <a:endParaRPr lang="en-US" strike="noStrike" spc="-1" dirty="0">
              <a:latin typeface="Arial"/>
            </a:endParaRPr>
          </a:p>
          <a:p>
            <a:pPr marL="158400" indent="-143640">
              <a:lnSpc>
                <a:spcPct val="90000"/>
              </a:lnSpc>
            </a:pPr>
            <a:endParaRPr lang="en-US" strike="noStrike" spc="-1" dirty="0">
              <a:latin typeface="Arial"/>
            </a:endParaRPr>
          </a:p>
        </p:txBody>
      </p:sp>
      <p:sp>
        <p:nvSpPr>
          <p:cNvPr id="96" name="CustomShape 4"/>
          <p:cNvSpPr/>
          <p:nvPr/>
        </p:nvSpPr>
        <p:spPr>
          <a:xfrm>
            <a:off x="-1514880" y="2839680"/>
            <a:ext cx="9130680" cy="36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sp>
      <p:pic>
        <p:nvPicPr>
          <p:cNvPr id="97" name="Google Shape;75;p14"/>
          <p:cNvPicPr/>
          <p:nvPr/>
        </p:nvPicPr>
        <p:blipFill>
          <a:blip r:embed="rId3"/>
          <a:srcRect l="30483" t="85665" r="29588" b="2015"/>
          <a:stretch/>
        </p:blipFill>
        <p:spPr>
          <a:xfrm>
            <a:off x="4618800" y="0"/>
            <a:ext cx="4518000" cy="1295280"/>
          </a:xfrm>
          <a:prstGeom prst="rect">
            <a:avLst/>
          </a:prstGeom>
          <a:ln>
            <a:noFill/>
          </a:ln>
        </p:spPr>
      </p:pic>
      <p:sp>
        <p:nvSpPr>
          <p:cNvPr id="98" name="CustomShape 5"/>
          <p:cNvSpPr/>
          <p:nvPr/>
        </p:nvSpPr>
        <p:spPr>
          <a:xfrm>
            <a:off x="4644360" y="1492920"/>
            <a:ext cx="4492440" cy="645480"/>
          </a:xfrm>
          <a:prstGeom prst="rect">
            <a:avLst/>
          </a:prstGeom>
          <a:noFill/>
          <a:ln>
            <a:noFill/>
          </a:ln>
        </p:spPr>
        <p:style>
          <a:lnRef idx="0">
            <a:scrgbClr r="0" g="0" b="0"/>
          </a:lnRef>
          <a:fillRef idx="0">
            <a:scrgbClr r="0" g="0" b="0"/>
          </a:fillRef>
          <a:effectRef idx="0">
            <a:scrgbClr r="0" g="0" b="0"/>
          </a:effectRef>
          <a:fontRef idx="minor"/>
        </p:style>
        <p:txBody>
          <a:bodyPr lIns="81720" tIns="40680" rIns="81720" bIns="40680"/>
          <a:lstStyle/>
          <a:p>
            <a:pPr algn="ctr">
              <a:lnSpc>
                <a:spcPct val="100000"/>
              </a:lnSpc>
            </a:pPr>
            <a:r>
              <a:rPr lang="en-US" sz="2000" b="1" strike="noStrike" spc="-1">
                <a:solidFill>
                  <a:srgbClr val="000000"/>
                </a:solidFill>
                <a:latin typeface="Arial"/>
                <a:ea typeface="Arial"/>
              </a:rPr>
              <a:t>World Class Design and </a:t>
            </a:r>
            <a:endParaRPr lang="en-US" sz="2000" b="0" strike="noStrike" spc="-1">
              <a:latin typeface="Arial"/>
            </a:endParaRPr>
          </a:p>
          <a:p>
            <a:pPr algn="ctr">
              <a:lnSpc>
                <a:spcPct val="100000"/>
              </a:lnSpc>
            </a:pPr>
            <a:r>
              <a:rPr lang="en-US" sz="2000" b="1" strike="noStrike" spc="-1">
                <a:solidFill>
                  <a:srgbClr val="000000"/>
                </a:solidFill>
                <a:latin typeface="Arial"/>
                <a:ea typeface="Arial"/>
              </a:rPr>
              <a:t>Manufacturing</a:t>
            </a:r>
            <a:endParaRPr lang="en-US" sz="2000" b="0" strike="noStrike" spc="-1">
              <a:latin typeface="Arial"/>
            </a:endParaRPr>
          </a:p>
        </p:txBody>
      </p:sp>
      <p:pic>
        <p:nvPicPr>
          <p:cNvPr id="99" name="Google Shape;74;p14"/>
          <p:cNvPicPr/>
          <p:nvPr/>
        </p:nvPicPr>
        <p:blipFill>
          <a:blip r:embed="rId4"/>
          <a:stretch/>
        </p:blipFill>
        <p:spPr>
          <a:xfrm>
            <a:off x="5721840" y="2239560"/>
            <a:ext cx="2465640" cy="1643760"/>
          </a:xfrm>
          <a:prstGeom prst="rect">
            <a:avLst/>
          </a:prstGeom>
          <a:ln>
            <a:noFill/>
          </a:ln>
        </p:spPr>
      </p:pic>
      <p:sp>
        <p:nvSpPr>
          <p:cNvPr id="100" name="CustomShape 6"/>
          <p:cNvSpPr/>
          <p:nvPr/>
        </p:nvSpPr>
        <p:spPr>
          <a:xfrm>
            <a:off x="4727160" y="4002480"/>
            <a:ext cx="4409640" cy="2629440"/>
          </a:xfrm>
          <a:prstGeom prst="rect">
            <a:avLst/>
          </a:prstGeom>
          <a:noFill/>
          <a:ln>
            <a:noFill/>
          </a:ln>
        </p:spPr>
        <p:style>
          <a:lnRef idx="0">
            <a:scrgbClr r="0" g="0" b="0"/>
          </a:lnRef>
          <a:fillRef idx="0">
            <a:scrgbClr r="0" g="0" b="0"/>
          </a:fillRef>
          <a:effectRef idx="0">
            <a:scrgbClr r="0" g="0" b="0"/>
          </a:effectRef>
          <a:fontRef idx="minor"/>
        </p:style>
        <p:txBody>
          <a:bodyPr lIns="81720" tIns="40680" rIns="81720" bIns="40680"/>
          <a:lstStyle/>
          <a:p>
            <a:pPr marL="195840" indent="-192240">
              <a:lnSpc>
                <a:spcPct val="100000"/>
              </a:lnSpc>
              <a:spcAft>
                <a:spcPts val="600"/>
              </a:spcAft>
              <a:buClr>
                <a:srgbClr val="000000"/>
              </a:buClr>
              <a:buSzPct val="45000"/>
              <a:buFont typeface="Wingdings" charset="2"/>
              <a:buChar char=""/>
            </a:pPr>
            <a:r>
              <a:rPr lang="en-US" strike="noStrike" spc="-1" dirty="0">
                <a:solidFill>
                  <a:srgbClr val="000000"/>
                </a:solidFill>
                <a:latin typeface="Arial"/>
                <a:ea typeface="Arial"/>
              </a:rPr>
              <a:t>Contract design and manufacturing services</a:t>
            </a:r>
            <a:endParaRPr lang="en-US" strike="noStrike" spc="-1" dirty="0">
              <a:latin typeface="Arial"/>
            </a:endParaRPr>
          </a:p>
          <a:p>
            <a:pPr marL="195840" indent="-192240">
              <a:lnSpc>
                <a:spcPct val="100000"/>
              </a:lnSpc>
              <a:spcAft>
                <a:spcPts val="600"/>
              </a:spcAft>
              <a:buClr>
                <a:srgbClr val="000000"/>
              </a:buClr>
              <a:buSzPct val="45000"/>
              <a:buFont typeface="Wingdings" charset="2"/>
              <a:buChar char=""/>
            </a:pPr>
            <a:r>
              <a:rPr lang="en-US" strike="noStrike" spc="-1" dirty="0">
                <a:solidFill>
                  <a:srgbClr val="000000"/>
                </a:solidFill>
                <a:latin typeface="Arial"/>
                <a:ea typeface="Arial"/>
              </a:rPr>
              <a:t>CNC milling, turning, anodizing, laser etching, assembly, packaging, etc.</a:t>
            </a:r>
            <a:endParaRPr lang="en-US" strike="noStrike" spc="-1" dirty="0">
              <a:latin typeface="Arial"/>
            </a:endParaRPr>
          </a:p>
          <a:p>
            <a:pPr marL="195840" indent="-192240">
              <a:lnSpc>
                <a:spcPct val="100000"/>
              </a:lnSpc>
              <a:spcAft>
                <a:spcPts val="600"/>
              </a:spcAft>
              <a:buClr>
                <a:srgbClr val="000000"/>
              </a:buClr>
              <a:buSzPct val="45000"/>
              <a:buFont typeface="Wingdings" charset="2"/>
              <a:buChar char=""/>
            </a:pPr>
            <a:r>
              <a:rPr lang="en-US" strike="noStrike" spc="-1" dirty="0">
                <a:solidFill>
                  <a:srgbClr val="000000"/>
                </a:solidFill>
                <a:latin typeface="Arial"/>
                <a:ea typeface="Arial"/>
              </a:rPr>
              <a:t>ISO 9001/AS9100 Compliant Quality Management System</a:t>
            </a:r>
            <a:endParaRPr lang="en-US" strike="noStrike" spc="-1" dirty="0">
              <a:latin typeface="Arial"/>
            </a:endParaRPr>
          </a:p>
          <a:p>
            <a:pPr marL="195840" indent="-192240">
              <a:lnSpc>
                <a:spcPct val="100000"/>
              </a:lnSpc>
              <a:spcAft>
                <a:spcPts val="600"/>
              </a:spcAft>
              <a:buClr>
                <a:srgbClr val="000000"/>
              </a:buClr>
              <a:buSzPct val="45000"/>
              <a:buFont typeface="Wingdings" charset="2"/>
              <a:buChar char=""/>
            </a:pPr>
            <a:r>
              <a:rPr lang="en-US" strike="noStrike" spc="-1" dirty="0">
                <a:solidFill>
                  <a:srgbClr val="000000"/>
                </a:solidFill>
                <a:latin typeface="Arial"/>
                <a:ea typeface="Arial"/>
              </a:rPr>
              <a:t>Required to meet customer spec’s, costs, and timelines</a:t>
            </a:r>
            <a:endParaRPr lang="en-US" strike="noStrike" spc="-1" dirty="0">
              <a:latin typeface="Arial"/>
            </a:endParaRPr>
          </a:p>
        </p:txBody>
      </p:sp>
      <p:pic>
        <p:nvPicPr>
          <p:cNvPr id="101" name="Picture 93"/>
          <p:cNvPicPr/>
          <p:nvPr/>
        </p:nvPicPr>
        <p:blipFill>
          <a:blip r:embed="rId5"/>
          <a:stretch/>
        </p:blipFill>
        <p:spPr>
          <a:xfrm>
            <a:off x="60120" y="4097160"/>
            <a:ext cx="4555080" cy="2020320"/>
          </a:xfrm>
          <a:prstGeom prst="rect">
            <a:avLst/>
          </a:prstGeom>
          <a:ln>
            <a:noFill/>
          </a:ln>
        </p:spPr>
      </p:pic>
      <p:grpSp>
        <p:nvGrpSpPr>
          <p:cNvPr id="102" name="Group 7"/>
          <p:cNvGrpSpPr/>
          <p:nvPr/>
        </p:nvGrpSpPr>
        <p:grpSpPr>
          <a:xfrm>
            <a:off x="-151560" y="37080"/>
            <a:ext cx="4968000" cy="1238760"/>
            <a:chOff x="-151560" y="37080"/>
            <a:chExt cx="4968000" cy="1238760"/>
          </a:xfrm>
        </p:grpSpPr>
        <p:sp>
          <p:nvSpPr>
            <p:cNvPr id="103" name="CustomShape 8"/>
            <p:cNvSpPr/>
            <p:nvPr/>
          </p:nvSpPr>
          <p:spPr>
            <a:xfrm>
              <a:off x="179640" y="109080"/>
              <a:ext cx="4364280" cy="826200"/>
            </a:xfrm>
            <a:prstGeom prst="rect">
              <a:avLst/>
            </a:prstGeom>
            <a:solidFill>
              <a:srgbClr val="000000"/>
            </a:solidFill>
            <a:ln>
              <a:solidFill>
                <a:srgbClr val="3465A4"/>
              </a:solidFill>
            </a:ln>
          </p:spPr>
          <p:style>
            <a:lnRef idx="0">
              <a:scrgbClr r="0" g="0" b="0"/>
            </a:lnRef>
            <a:fillRef idx="0">
              <a:scrgbClr r="0" g="0" b="0"/>
            </a:fillRef>
            <a:effectRef idx="0">
              <a:scrgbClr r="0" g="0" b="0"/>
            </a:effectRef>
            <a:fontRef idx="minor"/>
          </p:style>
        </p:sp>
        <p:pic>
          <p:nvPicPr>
            <p:cNvPr id="104" name="Picture 8"/>
            <p:cNvPicPr/>
            <p:nvPr/>
          </p:nvPicPr>
          <p:blipFill>
            <a:blip r:embed="rId6"/>
            <a:stretch/>
          </p:blipFill>
          <p:spPr>
            <a:xfrm>
              <a:off x="-151560" y="37080"/>
              <a:ext cx="4968000" cy="1238760"/>
            </a:xfrm>
            <a:prstGeom prst="rect">
              <a:avLst/>
            </a:prstGeom>
            <a:ln>
              <a:noFill/>
            </a:ln>
          </p:spPr>
        </p:pic>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98"/>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99"/>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100"/>
                                        </p:tgtEl>
                                        <p:attrNameLst>
                                          <p:attrName>style.visibility</p:attrName>
                                        </p:attrNameLst>
                                      </p:cBhvr>
                                      <p:to>
                                        <p:strVal val="visible"/>
                                      </p:to>
                                    </p:set>
                                  </p:childTnLst>
                                </p:cTn>
                              </p:par>
                              <p:par>
                                <p:cTn id="11" presetID="1" presetClass="entr" fill="hold" nodeType="with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CustomShape 1"/>
          <p:cNvSpPr/>
          <p:nvPr/>
        </p:nvSpPr>
        <p:spPr>
          <a:xfrm>
            <a:off x="2292120" y="506160"/>
            <a:ext cx="6460560" cy="63144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630" b="1" strike="noStrike" spc="-1">
                <a:solidFill>
                  <a:srgbClr val="FFFFFF"/>
                </a:solidFill>
                <a:latin typeface="Arial"/>
                <a:ea typeface="DejaVu Sans"/>
              </a:rPr>
              <a:t>Preventative Maintenance</a:t>
            </a:r>
            <a:endParaRPr lang="en-US" sz="3630" b="0" strike="noStrike" spc="-1">
              <a:latin typeface="Arial"/>
            </a:endParaRPr>
          </a:p>
        </p:txBody>
      </p:sp>
      <p:sp>
        <p:nvSpPr>
          <p:cNvPr id="106" name="CustomShape 2"/>
          <p:cNvSpPr/>
          <p:nvPr/>
        </p:nvSpPr>
        <p:spPr>
          <a:xfrm>
            <a:off x="467280" y="1193040"/>
            <a:ext cx="8269200" cy="2031120"/>
          </a:xfrm>
          <a:prstGeom prst="rect">
            <a:avLst/>
          </a:prstGeom>
          <a:noFill/>
          <a:ln>
            <a:noFill/>
          </a:ln>
        </p:spPr>
        <p:style>
          <a:lnRef idx="0">
            <a:scrgbClr r="0" g="0" b="0"/>
          </a:lnRef>
          <a:fillRef idx="0">
            <a:scrgbClr r="0" g="0" b="0"/>
          </a:fillRef>
          <a:effectRef idx="0">
            <a:scrgbClr r="0" g="0" b="0"/>
          </a:effectRef>
          <a:fontRef idx="minor"/>
        </p:style>
        <p:txBody>
          <a:bodyPr lIns="81720" tIns="42480" rIns="81720" bIns="42480"/>
          <a:lstStyle/>
          <a:p>
            <a:pPr>
              <a:lnSpc>
                <a:spcPct val="100000"/>
              </a:lnSpc>
            </a:pPr>
            <a:r>
              <a:rPr lang="en-US" b="1" strike="noStrike" spc="-4" dirty="0">
                <a:solidFill>
                  <a:srgbClr val="1C1C1C"/>
                </a:solidFill>
                <a:latin typeface="Arial"/>
                <a:ea typeface="DejaVu Sans"/>
              </a:rPr>
              <a:t>Problem: </a:t>
            </a:r>
            <a:r>
              <a:rPr lang="en-US" strike="noStrike" spc="-4" dirty="0">
                <a:solidFill>
                  <a:srgbClr val="1C1C1C"/>
                </a:solidFill>
                <a:latin typeface="Arial"/>
                <a:ea typeface="DejaVu Sans"/>
              </a:rPr>
              <a:t>If the Ultrasonic Cleaner doesn’t clean flux off the printed circuit boards, production stops OR products fail in the field   </a:t>
            </a:r>
            <a:endParaRPr lang="en-US" strike="noStrike" spc="-1" dirty="0">
              <a:latin typeface="Arial"/>
            </a:endParaRPr>
          </a:p>
          <a:p>
            <a:pPr>
              <a:lnSpc>
                <a:spcPct val="100000"/>
              </a:lnSpc>
            </a:pPr>
            <a:r>
              <a:rPr lang="en-US" b="1" strike="noStrike" spc="-4" dirty="0">
                <a:solidFill>
                  <a:srgbClr val="1C1C1C"/>
                </a:solidFill>
                <a:latin typeface="Arial"/>
                <a:ea typeface="DejaVu Sans"/>
              </a:rPr>
              <a:t>   </a:t>
            </a:r>
            <a:endParaRPr lang="en-US" b="0" strike="noStrike" spc="-1" dirty="0">
              <a:latin typeface="Arial"/>
            </a:endParaRPr>
          </a:p>
          <a:p>
            <a:pPr>
              <a:lnSpc>
                <a:spcPct val="100000"/>
              </a:lnSpc>
            </a:pPr>
            <a:r>
              <a:rPr lang="en-US" b="1" strike="noStrike" spc="-4" dirty="0">
                <a:solidFill>
                  <a:srgbClr val="1C1C1C"/>
                </a:solidFill>
                <a:latin typeface="Arial"/>
                <a:ea typeface="DejaVu Sans"/>
              </a:rPr>
              <a:t>Solution: Daily, Weekly, Annual maintenance protocols</a:t>
            </a:r>
            <a:endParaRPr lang="en-US" b="0" strike="noStrike" spc="-1" dirty="0">
              <a:latin typeface="Arial"/>
            </a:endParaRPr>
          </a:p>
          <a:p>
            <a:pPr marL="391680" lvl="1" indent="-190080">
              <a:lnSpc>
                <a:spcPct val="100000"/>
              </a:lnSpc>
              <a:buClr>
                <a:srgbClr val="000000"/>
              </a:buClr>
              <a:buSzPct val="45000"/>
              <a:buFont typeface="Wingdings" charset="2"/>
              <a:buChar char=""/>
            </a:pPr>
            <a:r>
              <a:rPr lang="en-US" b="0" strike="noStrike" spc="-4" dirty="0">
                <a:solidFill>
                  <a:srgbClr val="1C1C1C"/>
                </a:solidFill>
                <a:latin typeface="Arial"/>
                <a:ea typeface="DejaVu Sans"/>
              </a:rPr>
              <a:t>Established based on testing and our experience</a:t>
            </a:r>
            <a:endParaRPr lang="en-US" b="0" strike="noStrike" spc="-1" dirty="0">
              <a:latin typeface="Arial"/>
            </a:endParaRPr>
          </a:p>
          <a:p>
            <a:pPr marL="391680" lvl="1" indent="-190080">
              <a:lnSpc>
                <a:spcPct val="100000"/>
              </a:lnSpc>
              <a:buClr>
                <a:srgbClr val="000000"/>
              </a:buClr>
              <a:buSzPct val="45000"/>
              <a:buFont typeface="Wingdings" charset="2"/>
              <a:buChar char=""/>
            </a:pPr>
            <a:r>
              <a:rPr lang="en-US" b="0" strike="noStrike" spc="-4" dirty="0">
                <a:solidFill>
                  <a:srgbClr val="1C1C1C"/>
                </a:solidFill>
                <a:latin typeface="Arial"/>
                <a:ea typeface="DejaVu Sans"/>
              </a:rPr>
              <a:t>Documented with logs to make sure it’s done &amp; if something goes wrong we have a dated history (traceability) to research root cause</a:t>
            </a:r>
            <a:endParaRPr lang="en-US" b="0" strike="noStrike" spc="-1" dirty="0">
              <a:latin typeface="Arial"/>
            </a:endParaRPr>
          </a:p>
          <a:p>
            <a:pPr>
              <a:lnSpc>
                <a:spcPct val="100000"/>
              </a:lnSpc>
            </a:pPr>
            <a:endParaRPr lang="en-US" b="0" strike="noStrike" spc="-1" dirty="0">
              <a:latin typeface="Arial"/>
            </a:endParaRPr>
          </a:p>
        </p:txBody>
      </p:sp>
      <p:sp>
        <p:nvSpPr>
          <p:cNvPr id="107" name="CustomShape 3"/>
          <p:cNvSpPr/>
          <p:nvPr/>
        </p:nvSpPr>
        <p:spPr>
          <a:xfrm>
            <a:off x="-2160720" y="2239560"/>
            <a:ext cx="9130680" cy="36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sp>
      <p:pic>
        <p:nvPicPr>
          <p:cNvPr id="108" name="Picture 100"/>
          <p:cNvPicPr/>
          <p:nvPr/>
        </p:nvPicPr>
        <p:blipFill>
          <a:blip r:embed="rId2"/>
          <a:stretch/>
        </p:blipFill>
        <p:spPr>
          <a:xfrm>
            <a:off x="334440" y="3147480"/>
            <a:ext cx="8537400" cy="3132360"/>
          </a:xfrm>
          <a:prstGeom prst="rect">
            <a:avLst/>
          </a:prstGeom>
          <a:ln>
            <a:noFill/>
          </a:ln>
        </p:spPr>
      </p:pic>
      <p:sp>
        <p:nvSpPr>
          <p:cNvPr id="109" name="CustomShape 4"/>
          <p:cNvSpPr/>
          <p:nvPr/>
        </p:nvSpPr>
        <p:spPr>
          <a:xfrm>
            <a:off x="442080" y="471960"/>
            <a:ext cx="8228520" cy="893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4000" b="0" strike="noStrike" spc="-94">
                <a:solidFill>
                  <a:srgbClr val="D2533C"/>
                </a:solidFill>
                <a:latin typeface="Arial"/>
                <a:ea typeface="DejaVu Sans"/>
              </a:rPr>
              <a:t>Preventive Maintenance</a:t>
            </a:r>
            <a:endParaRPr lang="en-US" sz="4000" b="0" strike="noStrike" spc="-1">
              <a:latin typeface="Arial"/>
            </a:endParaRPr>
          </a:p>
        </p:txBody>
      </p:sp>
      <p:grpSp>
        <p:nvGrpSpPr>
          <p:cNvPr id="110" name="Group 5"/>
          <p:cNvGrpSpPr/>
          <p:nvPr/>
        </p:nvGrpSpPr>
        <p:grpSpPr>
          <a:xfrm>
            <a:off x="6504480" y="563040"/>
            <a:ext cx="2638800" cy="734760"/>
            <a:chOff x="6504480" y="563040"/>
            <a:chExt cx="2638800" cy="734760"/>
          </a:xfrm>
        </p:grpSpPr>
        <p:sp>
          <p:nvSpPr>
            <p:cNvPr id="111" name="CustomShape 6"/>
            <p:cNvSpPr/>
            <p:nvPr/>
          </p:nvSpPr>
          <p:spPr>
            <a:xfrm>
              <a:off x="6680520" y="605880"/>
              <a:ext cx="2318040" cy="489960"/>
            </a:xfrm>
            <a:prstGeom prst="rect">
              <a:avLst/>
            </a:prstGeom>
            <a:solidFill>
              <a:srgbClr val="000000"/>
            </a:solidFill>
            <a:ln>
              <a:solidFill>
                <a:srgbClr val="3465A4"/>
              </a:solidFill>
            </a:ln>
          </p:spPr>
          <p:style>
            <a:lnRef idx="0">
              <a:scrgbClr r="0" g="0" b="0"/>
            </a:lnRef>
            <a:fillRef idx="0">
              <a:scrgbClr r="0" g="0" b="0"/>
            </a:fillRef>
            <a:effectRef idx="0">
              <a:scrgbClr r="0" g="0" b="0"/>
            </a:effectRef>
            <a:fontRef idx="minor"/>
          </p:style>
        </p:sp>
        <p:pic>
          <p:nvPicPr>
            <p:cNvPr id="112" name="Picture 8"/>
            <p:cNvPicPr/>
            <p:nvPr/>
          </p:nvPicPr>
          <p:blipFill>
            <a:blip r:embed="rId3"/>
            <a:stretch/>
          </p:blipFill>
          <p:spPr>
            <a:xfrm>
              <a:off x="6504480" y="563040"/>
              <a:ext cx="2638800" cy="734760"/>
            </a:xfrm>
            <a:prstGeom prst="rect">
              <a:avLst/>
            </a:prstGeom>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
                                            <p:txEl>
                                              <p:pRg st="2" end="2"/>
                                            </p:txEl>
                                          </p:spTgt>
                                        </p:tgtEl>
                                        <p:attrNameLst>
                                          <p:attrName>style.visibility</p:attrName>
                                        </p:attrNameLst>
                                      </p:cBhvr>
                                      <p:to>
                                        <p:strVal val="visible"/>
                                      </p:to>
                                    </p:set>
                                    <p:animEffect transition="in" filter="fade">
                                      <p:cBhvr>
                                        <p:cTn id="7" dur="500"/>
                                        <p:tgtEl>
                                          <p:spTgt spid="106">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6">
                                            <p:txEl>
                                              <p:pRg st="3" end="3"/>
                                            </p:txEl>
                                          </p:spTgt>
                                        </p:tgtEl>
                                        <p:attrNameLst>
                                          <p:attrName>style.visibility</p:attrName>
                                        </p:attrNameLst>
                                      </p:cBhvr>
                                      <p:to>
                                        <p:strVal val="visible"/>
                                      </p:to>
                                    </p:set>
                                    <p:animEffect transition="in" filter="fade">
                                      <p:cBhvr>
                                        <p:cTn id="10" dur="500"/>
                                        <p:tgtEl>
                                          <p:spTgt spid="106">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6">
                                            <p:txEl>
                                              <p:pRg st="4" end="4"/>
                                            </p:txEl>
                                          </p:spTgt>
                                        </p:tgtEl>
                                        <p:attrNameLst>
                                          <p:attrName>style.visibility</p:attrName>
                                        </p:attrNameLst>
                                      </p:cBhvr>
                                      <p:to>
                                        <p:strVal val="visible"/>
                                      </p:to>
                                    </p:set>
                                    <p:animEffect transition="in" filter="fade">
                                      <p:cBhvr>
                                        <p:cTn id="13" dur="500"/>
                                        <p:tgtEl>
                                          <p:spTgt spid="106">
                                            <p:txEl>
                                              <p:pRg st="4" end="4"/>
                                            </p:txEl>
                                          </p:spTgt>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08"/>
                                        </p:tgtEl>
                                        <p:attrNameLst>
                                          <p:attrName>style.visibility</p:attrName>
                                        </p:attrNameLst>
                                      </p:cBhvr>
                                      <p:to>
                                        <p:strVal val="visible"/>
                                      </p:to>
                                    </p:set>
                                    <p:animEffect transition="in" filter="fade">
                                      <p:cBhvr>
                                        <p:cTn id="17"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Google Shape;93;p16"/>
          <p:cNvPicPr/>
          <p:nvPr/>
        </p:nvPicPr>
        <p:blipFill>
          <a:blip r:embed="rId2"/>
          <a:stretch/>
        </p:blipFill>
        <p:spPr>
          <a:xfrm>
            <a:off x="2270160" y="3731400"/>
            <a:ext cx="2402640" cy="2653560"/>
          </a:xfrm>
          <a:prstGeom prst="rect">
            <a:avLst/>
          </a:prstGeom>
          <a:ln w="9360">
            <a:solidFill>
              <a:srgbClr val="1F497D"/>
            </a:solidFill>
            <a:round/>
          </a:ln>
        </p:spPr>
      </p:pic>
      <p:pic>
        <p:nvPicPr>
          <p:cNvPr id="114" name="Google Shape;94;p16"/>
          <p:cNvPicPr/>
          <p:nvPr/>
        </p:nvPicPr>
        <p:blipFill>
          <a:blip r:embed="rId3"/>
          <a:stretch/>
        </p:blipFill>
        <p:spPr>
          <a:xfrm>
            <a:off x="4888440" y="3731400"/>
            <a:ext cx="2402640" cy="2653560"/>
          </a:xfrm>
          <a:prstGeom prst="rect">
            <a:avLst/>
          </a:prstGeom>
          <a:ln w="9360">
            <a:solidFill>
              <a:srgbClr val="1F497D"/>
            </a:solidFill>
            <a:round/>
          </a:ln>
        </p:spPr>
      </p:pic>
      <p:sp>
        <p:nvSpPr>
          <p:cNvPr id="115" name="CustomShape 1"/>
          <p:cNvSpPr/>
          <p:nvPr/>
        </p:nvSpPr>
        <p:spPr>
          <a:xfrm>
            <a:off x="424800" y="1366560"/>
            <a:ext cx="8380080" cy="2532240"/>
          </a:xfrm>
          <a:prstGeom prst="rect">
            <a:avLst/>
          </a:prstGeom>
          <a:noFill/>
          <a:ln>
            <a:noFill/>
          </a:ln>
        </p:spPr>
        <p:style>
          <a:lnRef idx="0">
            <a:scrgbClr r="0" g="0" b="0"/>
          </a:lnRef>
          <a:fillRef idx="0">
            <a:scrgbClr r="0" g="0" b="0"/>
          </a:fillRef>
          <a:effectRef idx="0">
            <a:scrgbClr r="0" g="0" b="0"/>
          </a:effectRef>
          <a:fontRef idx="minor"/>
        </p:style>
        <p:txBody>
          <a:bodyPr lIns="81720" tIns="82800" rIns="81720" bIns="82800"/>
          <a:lstStyle/>
          <a:p>
            <a:pPr>
              <a:lnSpc>
                <a:spcPct val="100000"/>
              </a:lnSpc>
            </a:pPr>
            <a:r>
              <a:rPr lang="en-US" b="1" strike="noStrike" spc="-4" dirty="0">
                <a:solidFill>
                  <a:srgbClr val="1C1C1C"/>
                </a:solidFill>
                <a:latin typeface="Arial"/>
                <a:ea typeface="DejaVu Sans"/>
              </a:rPr>
              <a:t>Problem: </a:t>
            </a:r>
            <a:r>
              <a:rPr lang="en-US" strike="noStrike" spc="-4" dirty="0">
                <a:solidFill>
                  <a:srgbClr val="1C1C1C"/>
                </a:solidFill>
                <a:latin typeface="Arial"/>
                <a:ea typeface="DejaVu Sans"/>
              </a:rPr>
              <a:t>A project specific tool change guideline was not followed leading to a machine crash</a:t>
            </a:r>
            <a:endParaRPr lang="en-US" strike="noStrike" spc="-1" dirty="0">
              <a:latin typeface="Arial"/>
            </a:endParaRPr>
          </a:p>
          <a:p>
            <a:pPr>
              <a:lnSpc>
                <a:spcPct val="100000"/>
              </a:lnSpc>
            </a:pPr>
            <a:endParaRPr lang="en-US" b="0" strike="noStrike" spc="-1" dirty="0">
              <a:latin typeface="Arial"/>
            </a:endParaRPr>
          </a:p>
          <a:p>
            <a:pPr>
              <a:lnSpc>
                <a:spcPct val="100000"/>
              </a:lnSpc>
            </a:pPr>
            <a:r>
              <a:rPr lang="en-US" b="1" strike="noStrike" spc="-4" dirty="0">
                <a:solidFill>
                  <a:srgbClr val="1C1C1C"/>
                </a:solidFill>
                <a:latin typeface="Arial"/>
                <a:ea typeface="DejaVu Sans"/>
              </a:rPr>
              <a:t>Solution: </a:t>
            </a:r>
            <a:r>
              <a:rPr lang="en-US" strike="noStrike" spc="-1" dirty="0">
                <a:solidFill>
                  <a:srgbClr val="1C1C1C"/>
                </a:solidFill>
                <a:latin typeface="Arial"/>
                <a:ea typeface="Arial"/>
              </a:rPr>
              <a:t>Daily, Weekly, Monthly, Quarterly, Annual maintenance protocols</a:t>
            </a:r>
            <a:endParaRPr lang="en-US" strike="noStrike" spc="-1" dirty="0">
              <a:latin typeface="Arial"/>
            </a:endParaRPr>
          </a:p>
          <a:p>
            <a:pPr marL="195840" indent="-192240">
              <a:lnSpc>
                <a:spcPct val="100000"/>
              </a:lnSpc>
              <a:buClr>
                <a:srgbClr val="000000"/>
              </a:buClr>
              <a:buSzPct val="45000"/>
              <a:buFont typeface="Wingdings" charset="2"/>
              <a:buChar char=""/>
            </a:pPr>
            <a:r>
              <a:rPr lang="en-US" b="0" strike="noStrike" spc="-1" dirty="0">
                <a:solidFill>
                  <a:srgbClr val="1C1C1C"/>
                </a:solidFill>
                <a:latin typeface="Arial"/>
                <a:ea typeface="Arial"/>
              </a:rPr>
              <a:t>Machine maintenance recommendations pulled from manuals, then transcribed onto maintenance records to streamline process</a:t>
            </a:r>
            <a:endParaRPr lang="en-US" b="0" strike="noStrike" spc="-1" dirty="0">
              <a:latin typeface="Arial"/>
            </a:endParaRPr>
          </a:p>
          <a:p>
            <a:pPr marL="195840" indent="-192240">
              <a:lnSpc>
                <a:spcPct val="100000"/>
              </a:lnSpc>
              <a:buClr>
                <a:srgbClr val="000000"/>
              </a:buClr>
              <a:buSzPct val="45000"/>
              <a:buFont typeface="Wingdings" charset="2"/>
              <a:buChar char=""/>
            </a:pPr>
            <a:r>
              <a:rPr lang="en-US" b="0" strike="noStrike" spc="-1" dirty="0">
                <a:solidFill>
                  <a:srgbClr val="1C1C1C"/>
                </a:solidFill>
                <a:latin typeface="Arial"/>
                <a:ea typeface="Arial"/>
              </a:rPr>
              <a:t>Documented with records to make sure it’s done &amp; if something goes wrong we have a history to research root cause</a:t>
            </a:r>
            <a:endParaRPr lang="en-US" b="0" strike="noStrike" spc="-1" dirty="0">
              <a:latin typeface="Arial"/>
            </a:endParaRPr>
          </a:p>
          <a:p>
            <a:pPr marL="829080">
              <a:lnSpc>
                <a:spcPct val="100000"/>
              </a:lnSpc>
            </a:pPr>
            <a:endParaRPr lang="en-US" b="0" strike="noStrike" spc="-1" dirty="0">
              <a:latin typeface="Arial"/>
            </a:endParaRPr>
          </a:p>
        </p:txBody>
      </p:sp>
      <p:sp>
        <p:nvSpPr>
          <p:cNvPr id="116" name="CustomShape 2"/>
          <p:cNvSpPr/>
          <p:nvPr/>
        </p:nvSpPr>
        <p:spPr>
          <a:xfrm>
            <a:off x="5518800" y="5392440"/>
            <a:ext cx="1146240" cy="342000"/>
          </a:xfrm>
          <a:prstGeom prst="rect">
            <a:avLst/>
          </a:prstGeom>
          <a:solidFill>
            <a:srgbClr val="FFFFFF"/>
          </a:solidFill>
          <a:ln>
            <a:noFill/>
          </a:ln>
        </p:spPr>
        <p:style>
          <a:lnRef idx="0">
            <a:scrgbClr r="0" g="0" b="0"/>
          </a:lnRef>
          <a:fillRef idx="0">
            <a:scrgbClr r="0" g="0" b="0"/>
          </a:fillRef>
          <a:effectRef idx="0">
            <a:scrgbClr r="0" g="0" b="0"/>
          </a:effectRef>
          <a:fontRef idx="minor"/>
        </p:style>
      </p:sp>
      <p:sp>
        <p:nvSpPr>
          <p:cNvPr id="117" name="CustomShape 3"/>
          <p:cNvSpPr/>
          <p:nvPr/>
        </p:nvSpPr>
        <p:spPr>
          <a:xfrm>
            <a:off x="442080" y="471960"/>
            <a:ext cx="8228520" cy="893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4000" b="0" strike="noStrike" spc="-94">
                <a:solidFill>
                  <a:srgbClr val="D2533C"/>
                </a:solidFill>
                <a:latin typeface="Arial"/>
                <a:ea typeface="DejaVu Sans"/>
              </a:rPr>
              <a:t>Preventive Maintenance</a:t>
            </a:r>
            <a:endParaRPr lang="en-US" sz="4000" b="0" strike="noStrike" spc="-1">
              <a:latin typeface="Arial"/>
            </a:endParaRPr>
          </a:p>
        </p:txBody>
      </p:sp>
      <p:pic>
        <p:nvPicPr>
          <p:cNvPr id="118" name="Google Shape;75;p14"/>
          <p:cNvPicPr/>
          <p:nvPr/>
        </p:nvPicPr>
        <p:blipFill>
          <a:blip r:embed="rId4"/>
          <a:srcRect l="30483" t="85665" r="29588" b="2015"/>
          <a:stretch/>
        </p:blipFill>
        <p:spPr>
          <a:xfrm>
            <a:off x="6654240" y="471960"/>
            <a:ext cx="2306160" cy="82332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15">
                                            <p:txEl>
                                              <p:pRg st="2" end="2"/>
                                            </p:txEl>
                                          </p:spTgt>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115">
                                            <p:txEl>
                                              <p:pRg st="3" end="3"/>
                                            </p:txEl>
                                          </p:spTgt>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115">
                                            <p:txEl>
                                              <p:pRg st="4" end="4"/>
                                            </p:txEl>
                                          </p:spTgt>
                                        </p:tgtEl>
                                        <p:attrNameLst>
                                          <p:attrName>style.visibility</p:attrName>
                                        </p:attrNameLst>
                                      </p:cBhvr>
                                      <p:to>
                                        <p:strVal val="visible"/>
                                      </p:to>
                                    </p:set>
                                  </p:childTnLst>
                                </p:cTn>
                              </p:par>
                              <p:par>
                                <p:cTn id="11" presetID="1" presetClass="entr" fill="hold" nodeType="withEffect">
                                  <p:stCondLst>
                                    <p:cond delay="0"/>
                                  </p:stCondLst>
                                  <p:childTnLst>
                                    <p:set>
                                      <p:cBhvr>
                                        <p:cTn id="12" dur="1" fill="hold">
                                          <p:stCondLst>
                                            <p:cond delay="0"/>
                                          </p:stCondLst>
                                        </p:cTn>
                                        <p:tgtEl>
                                          <p:spTgt spid="113"/>
                                        </p:tgtEl>
                                        <p:attrNameLst>
                                          <p:attrName>style.visibility</p:attrName>
                                        </p:attrNameLst>
                                      </p:cBhvr>
                                      <p:to>
                                        <p:strVal val="visible"/>
                                      </p:to>
                                    </p:set>
                                  </p:childTnLst>
                                </p:cTn>
                              </p:par>
                              <p:par>
                                <p:cTn id="13" presetID="1" presetClass="entr" fill="hold" nodeType="withEffect">
                                  <p:stCondLst>
                                    <p:cond delay="0"/>
                                  </p:stCondLst>
                                  <p:childTnLst>
                                    <p:set>
                                      <p:cBhvr>
                                        <p:cTn id="14"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CustomShape 1"/>
          <p:cNvSpPr/>
          <p:nvPr/>
        </p:nvSpPr>
        <p:spPr>
          <a:xfrm>
            <a:off x="2292120" y="571320"/>
            <a:ext cx="6460560" cy="63144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630" b="1" strike="noStrike" spc="-1">
                <a:solidFill>
                  <a:srgbClr val="FFFFFF"/>
                </a:solidFill>
                <a:latin typeface="Arial"/>
                <a:ea typeface="DejaVu Sans"/>
              </a:rPr>
              <a:t>Calibration</a:t>
            </a:r>
            <a:endParaRPr lang="en-US" sz="3630" b="0" strike="noStrike" spc="-1">
              <a:latin typeface="Arial"/>
            </a:endParaRPr>
          </a:p>
        </p:txBody>
      </p:sp>
      <p:sp>
        <p:nvSpPr>
          <p:cNvPr id="120" name="CustomShape 2"/>
          <p:cNvSpPr/>
          <p:nvPr/>
        </p:nvSpPr>
        <p:spPr>
          <a:xfrm>
            <a:off x="390240" y="1203120"/>
            <a:ext cx="8362440" cy="4243320"/>
          </a:xfrm>
          <a:prstGeom prst="rect">
            <a:avLst/>
          </a:prstGeom>
          <a:noFill/>
          <a:ln>
            <a:noFill/>
          </a:ln>
        </p:spPr>
        <p:style>
          <a:lnRef idx="0">
            <a:scrgbClr r="0" g="0" b="0"/>
          </a:lnRef>
          <a:fillRef idx="0">
            <a:scrgbClr r="0" g="0" b="0"/>
          </a:fillRef>
          <a:effectRef idx="0">
            <a:scrgbClr r="0" g="0" b="0"/>
          </a:effectRef>
          <a:fontRef idx="minor"/>
        </p:style>
        <p:txBody>
          <a:bodyPr lIns="81720" tIns="42480" rIns="81720" bIns="42480"/>
          <a:lstStyle/>
          <a:p>
            <a:pPr>
              <a:lnSpc>
                <a:spcPct val="100000"/>
              </a:lnSpc>
            </a:pPr>
            <a:r>
              <a:rPr lang="en-US" b="1" strike="noStrike" spc="-4" dirty="0">
                <a:solidFill>
                  <a:srgbClr val="1C1C1C"/>
                </a:solidFill>
                <a:latin typeface="Arial"/>
                <a:ea typeface="DejaVu Sans"/>
              </a:rPr>
              <a:t>Problem:  </a:t>
            </a:r>
            <a:r>
              <a:rPr lang="en-US" strike="noStrike" spc="-4" dirty="0">
                <a:solidFill>
                  <a:srgbClr val="1C1C1C"/>
                </a:solidFill>
                <a:latin typeface="Arial"/>
                <a:ea typeface="DejaVu Sans"/>
              </a:rPr>
              <a:t>If units pass test when meters are out of calibration, we are not measuring what we think we are measuring.  RMAs increase and customers are not pleased.</a:t>
            </a:r>
            <a:endParaRPr lang="en-US" strike="noStrike" spc="-1" dirty="0">
              <a:latin typeface="Arial"/>
            </a:endParaRPr>
          </a:p>
          <a:p>
            <a:pPr marL="391680" lvl="1" indent="-190080">
              <a:lnSpc>
                <a:spcPct val="100000"/>
              </a:lnSpc>
              <a:buClr>
                <a:srgbClr val="000000"/>
              </a:buClr>
              <a:buSzPct val="45000"/>
              <a:buFont typeface="Wingdings" charset="2"/>
              <a:buChar char=""/>
            </a:pPr>
            <a:r>
              <a:rPr lang="en-US" b="0" strike="noStrike" spc="-4" dirty="0">
                <a:solidFill>
                  <a:srgbClr val="1C1C1C"/>
                </a:solidFill>
                <a:latin typeface="Arial"/>
                <a:ea typeface="DejaVu Sans"/>
              </a:rPr>
              <a:t>Applies to meters, oscilloscopes, power supplies, spectrum analyzers...</a:t>
            </a:r>
            <a:endParaRPr lang="en-US" b="0" strike="noStrike" spc="-1" dirty="0">
              <a:latin typeface="Arial"/>
            </a:endParaRPr>
          </a:p>
          <a:p>
            <a:pPr>
              <a:lnSpc>
                <a:spcPct val="100000"/>
              </a:lnSpc>
            </a:pPr>
            <a:endParaRPr lang="en-US" b="0" strike="noStrike" spc="-1" dirty="0">
              <a:latin typeface="Arial"/>
            </a:endParaRPr>
          </a:p>
          <a:p>
            <a:pPr>
              <a:lnSpc>
                <a:spcPct val="100000"/>
              </a:lnSpc>
            </a:pPr>
            <a:r>
              <a:rPr lang="en-US" b="1" strike="noStrike" spc="-4" dirty="0">
                <a:solidFill>
                  <a:srgbClr val="1C1C1C"/>
                </a:solidFill>
                <a:latin typeface="Arial"/>
                <a:ea typeface="DejaVu Sans"/>
              </a:rPr>
              <a:t>Solution:  </a:t>
            </a:r>
            <a:r>
              <a:rPr lang="en-US" strike="noStrike" spc="-4" dirty="0">
                <a:solidFill>
                  <a:srgbClr val="1C1C1C"/>
                </a:solidFill>
                <a:latin typeface="Arial"/>
                <a:ea typeface="DejaVu Sans"/>
              </a:rPr>
              <a:t>Electronic test results must be NIST traceable.</a:t>
            </a:r>
            <a:endParaRPr lang="en-US" strike="noStrike" spc="-1" dirty="0">
              <a:latin typeface="Arial"/>
            </a:endParaRPr>
          </a:p>
          <a:p>
            <a:pPr marL="391680" lvl="1" indent="-190080">
              <a:lnSpc>
                <a:spcPct val="100000"/>
              </a:lnSpc>
              <a:buClr>
                <a:srgbClr val="000000"/>
              </a:buClr>
              <a:buSzPct val="45000"/>
              <a:buFont typeface="Wingdings" charset="2"/>
              <a:buChar char=""/>
            </a:pPr>
            <a:r>
              <a:rPr lang="en-US" b="0" strike="noStrike" spc="-4" dirty="0">
                <a:solidFill>
                  <a:srgbClr val="1C1C1C"/>
                </a:solidFill>
                <a:latin typeface="Arial"/>
                <a:ea typeface="DejaVu Sans"/>
              </a:rPr>
              <a:t>Bring in third party to calibrate on-site every 51 weeks.  Record Before &amp; After data.</a:t>
            </a:r>
            <a:endParaRPr lang="en-US" b="0" strike="noStrike" spc="-1" dirty="0">
              <a:latin typeface="Arial"/>
            </a:endParaRPr>
          </a:p>
          <a:p>
            <a:pPr marL="391680" lvl="1" indent="-190080">
              <a:lnSpc>
                <a:spcPct val="100000"/>
              </a:lnSpc>
              <a:buClr>
                <a:srgbClr val="000000"/>
              </a:buClr>
              <a:buSzPct val="45000"/>
              <a:buFont typeface="Wingdings" charset="2"/>
              <a:buChar char=""/>
            </a:pPr>
            <a:r>
              <a:rPr lang="en-US" b="0" strike="noStrike" spc="-4" dirty="0">
                <a:solidFill>
                  <a:srgbClr val="1C1C1C"/>
                </a:solidFill>
                <a:latin typeface="Arial"/>
                <a:ea typeface="DejaVu Sans"/>
              </a:rPr>
              <a:t>Share travel cost with another local company</a:t>
            </a:r>
            <a:endParaRPr lang="en-US" b="0" strike="noStrike" spc="-1" dirty="0">
              <a:latin typeface="Arial"/>
            </a:endParaRPr>
          </a:p>
          <a:p>
            <a:pPr>
              <a:lnSpc>
                <a:spcPct val="100000"/>
              </a:lnSpc>
            </a:pPr>
            <a:endParaRPr lang="en-US" b="0" strike="noStrike" spc="-1" dirty="0">
              <a:latin typeface="Arial"/>
            </a:endParaRPr>
          </a:p>
          <a:p>
            <a:pPr>
              <a:lnSpc>
                <a:spcPct val="100000"/>
              </a:lnSpc>
            </a:pPr>
            <a:endParaRPr lang="en-US" b="0" strike="noStrike" spc="-1" dirty="0">
              <a:latin typeface="Arial"/>
            </a:endParaRPr>
          </a:p>
          <a:p>
            <a:pPr>
              <a:lnSpc>
                <a:spcPct val="100000"/>
              </a:lnSpc>
            </a:pPr>
            <a:endParaRPr lang="en-US" b="0" strike="noStrike" spc="-1" dirty="0">
              <a:latin typeface="Arial"/>
            </a:endParaRPr>
          </a:p>
        </p:txBody>
      </p:sp>
      <p:sp>
        <p:nvSpPr>
          <p:cNvPr id="121" name="CustomShape 3"/>
          <p:cNvSpPr/>
          <p:nvPr/>
        </p:nvSpPr>
        <p:spPr>
          <a:xfrm>
            <a:off x="2292120" y="571320"/>
            <a:ext cx="6460560" cy="63144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630" b="1" strike="noStrike" spc="-1">
                <a:solidFill>
                  <a:srgbClr val="FFFFFF"/>
                </a:solidFill>
                <a:latin typeface="Arial"/>
                <a:ea typeface="DejaVu Sans"/>
              </a:rPr>
              <a:t>Calibration</a:t>
            </a:r>
            <a:endParaRPr lang="en-US" sz="3630" b="0" strike="noStrike" spc="-1">
              <a:latin typeface="Arial"/>
            </a:endParaRPr>
          </a:p>
        </p:txBody>
      </p:sp>
      <p:sp>
        <p:nvSpPr>
          <p:cNvPr id="122" name="CustomShape 4"/>
          <p:cNvSpPr/>
          <p:nvPr/>
        </p:nvSpPr>
        <p:spPr>
          <a:xfrm>
            <a:off x="442080" y="471960"/>
            <a:ext cx="8228520" cy="893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4000" b="0" strike="noStrike" spc="-94">
                <a:solidFill>
                  <a:srgbClr val="D2533C"/>
                </a:solidFill>
                <a:latin typeface="Arial"/>
                <a:ea typeface="DejaVu Sans"/>
              </a:rPr>
              <a:t>Calibration</a:t>
            </a:r>
            <a:endParaRPr lang="en-US" sz="4000" b="0" strike="noStrike" spc="-1">
              <a:latin typeface="Arial"/>
            </a:endParaRPr>
          </a:p>
        </p:txBody>
      </p:sp>
      <p:grpSp>
        <p:nvGrpSpPr>
          <p:cNvPr id="123" name="Group 5"/>
          <p:cNvGrpSpPr/>
          <p:nvPr/>
        </p:nvGrpSpPr>
        <p:grpSpPr>
          <a:xfrm>
            <a:off x="6504480" y="563040"/>
            <a:ext cx="2638800" cy="734760"/>
            <a:chOff x="6504480" y="563040"/>
            <a:chExt cx="2638800" cy="734760"/>
          </a:xfrm>
        </p:grpSpPr>
        <p:sp>
          <p:nvSpPr>
            <p:cNvPr id="124" name="CustomShape 6"/>
            <p:cNvSpPr/>
            <p:nvPr/>
          </p:nvSpPr>
          <p:spPr>
            <a:xfrm>
              <a:off x="6680520" y="605880"/>
              <a:ext cx="2318040" cy="489960"/>
            </a:xfrm>
            <a:prstGeom prst="rect">
              <a:avLst/>
            </a:prstGeom>
            <a:solidFill>
              <a:srgbClr val="000000"/>
            </a:solidFill>
            <a:ln>
              <a:solidFill>
                <a:srgbClr val="3465A4"/>
              </a:solidFill>
            </a:ln>
          </p:spPr>
          <p:style>
            <a:lnRef idx="0">
              <a:scrgbClr r="0" g="0" b="0"/>
            </a:lnRef>
            <a:fillRef idx="0">
              <a:scrgbClr r="0" g="0" b="0"/>
            </a:fillRef>
            <a:effectRef idx="0">
              <a:scrgbClr r="0" g="0" b="0"/>
            </a:effectRef>
            <a:fontRef idx="minor"/>
          </p:style>
        </p:sp>
        <p:pic>
          <p:nvPicPr>
            <p:cNvPr id="125" name="Picture 8"/>
            <p:cNvPicPr/>
            <p:nvPr/>
          </p:nvPicPr>
          <p:blipFill>
            <a:blip r:embed="rId2"/>
            <a:stretch/>
          </p:blipFill>
          <p:spPr>
            <a:xfrm>
              <a:off x="6504480" y="563040"/>
              <a:ext cx="2638800" cy="734760"/>
            </a:xfrm>
            <a:prstGeom prst="rect">
              <a:avLst/>
            </a:prstGeom>
            <a:ln>
              <a:noFill/>
            </a:ln>
          </p:spPr>
        </p:pic>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20">
                                            <p:txEl>
                                              <p:pRg st="3" end="3"/>
                                            </p:txEl>
                                          </p:spTgt>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120">
                                            <p:txEl>
                                              <p:pRg st="4" end="4"/>
                                            </p:txEl>
                                          </p:spTgt>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12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1"/>
          <p:cNvSpPr/>
          <p:nvPr/>
        </p:nvSpPr>
        <p:spPr>
          <a:xfrm>
            <a:off x="449640" y="595080"/>
            <a:ext cx="8016480" cy="544320"/>
          </a:xfrm>
          <a:custGeom>
            <a:avLst/>
            <a:gdLst/>
            <a:ahLst/>
            <a:cxnLst/>
            <a:rect l="l" t="t" r="r" b="b"/>
            <a:pathLst>
              <a:path w="21600" h="21600">
                <a:moveTo>
                  <a:pt x="0" y="0"/>
                </a:moveTo>
                <a:lnTo>
                  <a:pt x="1" y="0"/>
                </a:lnTo>
                <a:lnTo>
                  <a:pt x="1" y="1"/>
                </a:lnTo>
                <a:lnTo>
                  <a:pt x="0" y="1"/>
                </a:lnTo>
                <a:lnTo>
                  <a:pt x="0" y="0"/>
                </a:lnTo>
                <a:close/>
              </a:path>
            </a:pathLst>
          </a:custGeom>
          <a:solidFill>
            <a:srgbClr val="D9D9D9"/>
          </a:solidFill>
          <a:ln w="9360">
            <a:solidFill>
              <a:srgbClr val="D9D9D9"/>
            </a:solidFill>
            <a:round/>
          </a:ln>
        </p:spPr>
        <p:style>
          <a:lnRef idx="0">
            <a:scrgbClr r="0" g="0" b="0"/>
          </a:lnRef>
          <a:fillRef idx="0">
            <a:scrgbClr r="0" g="0" b="0"/>
          </a:fillRef>
          <a:effectRef idx="0">
            <a:scrgbClr r="0" g="0" b="0"/>
          </a:effectRef>
          <a:fontRef idx="minor"/>
        </p:style>
      </p:sp>
      <p:sp>
        <p:nvSpPr>
          <p:cNvPr id="127" name="CustomShape 2"/>
          <p:cNvSpPr/>
          <p:nvPr/>
        </p:nvSpPr>
        <p:spPr>
          <a:xfrm>
            <a:off x="183600" y="1289880"/>
            <a:ext cx="8776800" cy="2256120"/>
          </a:xfrm>
          <a:prstGeom prst="rect">
            <a:avLst/>
          </a:prstGeom>
          <a:noFill/>
          <a:ln>
            <a:noFill/>
          </a:ln>
        </p:spPr>
        <p:style>
          <a:lnRef idx="0">
            <a:scrgbClr r="0" g="0" b="0"/>
          </a:lnRef>
          <a:fillRef idx="0">
            <a:scrgbClr r="0" g="0" b="0"/>
          </a:fillRef>
          <a:effectRef idx="0">
            <a:scrgbClr r="0" g="0" b="0"/>
          </a:effectRef>
          <a:fontRef idx="minor"/>
        </p:style>
        <p:txBody>
          <a:bodyPr lIns="81720" tIns="42480" rIns="81720" bIns="42480"/>
          <a:lstStyle/>
          <a:p>
            <a:pPr>
              <a:lnSpc>
                <a:spcPct val="100000"/>
              </a:lnSpc>
            </a:pPr>
            <a:r>
              <a:rPr lang="en-US" sz="1800" b="1" strike="noStrike" spc="-1" dirty="0">
                <a:solidFill>
                  <a:srgbClr val="1C1C1C"/>
                </a:solidFill>
                <a:latin typeface="Arial"/>
                <a:ea typeface="Arial"/>
              </a:rPr>
              <a:t>Problem:  </a:t>
            </a:r>
            <a:r>
              <a:rPr lang="en-US" sz="1800" strike="noStrike" spc="-1" dirty="0">
                <a:solidFill>
                  <a:srgbClr val="1C1C1C"/>
                </a:solidFill>
                <a:latin typeface="Arial"/>
                <a:ea typeface="Arial"/>
              </a:rPr>
              <a:t>If our measuring tools are not accurate and precise, </a:t>
            </a:r>
            <a:r>
              <a:rPr lang="en-US" sz="1800" strike="noStrike" spc="-4" dirty="0">
                <a:solidFill>
                  <a:srgbClr val="1C1C1C"/>
                </a:solidFill>
                <a:latin typeface="Arial"/>
                <a:ea typeface="DejaVu Sans"/>
              </a:rPr>
              <a:t>we are not measuring what we think we are measuring, and </a:t>
            </a:r>
            <a:r>
              <a:rPr lang="en-US" sz="1800" strike="noStrike" spc="-1" dirty="0">
                <a:solidFill>
                  <a:srgbClr val="1C1C1C"/>
                </a:solidFill>
                <a:latin typeface="Arial"/>
                <a:ea typeface="Arial"/>
              </a:rPr>
              <a:t>customers send back more parts.</a:t>
            </a:r>
            <a:endParaRPr lang="en-US" sz="1800" strike="noStrike" spc="-1" dirty="0">
              <a:latin typeface="Arial"/>
            </a:endParaRPr>
          </a:p>
          <a:p>
            <a:pPr marL="195840" indent="-192240">
              <a:lnSpc>
                <a:spcPct val="100000"/>
              </a:lnSpc>
              <a:buClr>
                <a:srgbClr val="000000"/>
              </a:buClr>
              <a:buSzPct val="45000"/>
              <a:buFont typeface="Wingdings" charset="2"/>
              <a:buChar char=""/>
            </a:pPr>
            <a:r>
              <a:rPr lang="en-US" sz="1800" b="0" strike="noStrike" spc="-1" dirty="0">
                <a:solidFill>
                  <a:srgbClr val="1C1C1C"/>
                </a:solidFill>
                <a:latin typeface="Arial"/>
                <a:ea typeface="Arial"/>
              </a:rPr>
              <a:t>Applies to calipers, depth gauges, etc.</a:t>
            </a:r>
          </a:p>
          <a:p>
            <a:pPr marL="195840" indent="-192240">
              <a:lnSpc>
                <a:spcPct val="100000"/>
              </a:lnSpc>
              <a:buClr>
                <a:srgbClr val="000000"/>
              </a:buClr>
              <a:buSzPct val="45000"/>
              <a:buFont typeface="Wingdings" charset="2"/>
              <a:buChar char=""/>
            </a:pPr>
            <a:endParaRPr lang="en-US" sz="1800" b="0" strike="noStrike" spc="-1" dirty="0">
              <a:latin typeface="Arial"/>
            </a:endParaRPr>
          </a:p>
          <a:p>
            <a:pPr>
              <a:lnSpc>
                <a:spcPct val="100000"/>
              </a:lnSpc>
            </a:pPr>
            <a:r>
              <a:rPr lang="en-US" sz="1800" b="1" strike="noStrike" spc="-1" dirty="0">
                <a:solidFill>
                  <a:srgbClr val="1C1C1C"/>
                </a:solidFill>
                <a:latin typeface="Arial"/>
                <a:ea typeface="Arial"/>
              </a:rPr>
              <a:t>Solution: Create detailed process and form for calibration</a:t>
            </a:r>
            <a:endParaRPr lang="en-US" sz="1800" b="0" strike="noStrike" spc="-1" dirty="0">
              <a:latin typeface="Arial"/>
            </a:endParaRPr>
          </a:p>
          <a:p>
            <a:pPr marL="414720" indent="-260640">
              <a:lnSpc>
                <a:spcPct val="100000"/>
              </a:lnSpc>
              <a:buClr>
                <a:srgbClr val="1C1C1C"/>
              </a:buClr>
              <a:buFont typeface="Symbol"/>
              <a:buChar char=""/>
            </a:pPr>
            <a:r>
              <a:rPr lang="en-US" sz="1800" b="0" strike="noStrike" spc="-1" dirty="0">
                <a:solidFill>
                  <a:srgbClr val="1C1C1C"/>
                </a:solidFill>
                <a:latin typeface="Arial"/>
                <a:ea typeface="Arial"/>
              </a:rPr>
              <a:t>Created from industry best practices</a:t>
            </a:r>
            <a:endParaRPr lang="en-US" sz="1800" b="0" strike="noStrike" spc="-1" dirty="0">
              <a:latin typeface="Arial"/>
            </a:endParaRPr>
          </a:p>
          <a:p>
            <a:pPr marL="414720" indent="-260640">
              <a:lnSpc>
                <a:spcPct val="100000"/>
              </a:lnSpc>
              <a:buClr>
                <a:srgbClr val="1C1C1C"/>
              </a:buClr>
              <a:buFont typeface="Symbol"/>
              <a:buChar char=""/>
            </a:pPr>
            <a:r>
              <a:rPr lang="en-US" sz="1800" b="0" strike="noStrike" spc="-1" dirty="0">
                <a:solidFill>
                  <a:srgbClr val="1C1C1C"/>
                </a:solidFill>
                <a:latin typeface="Arial"/>
                <a:ea typeface="Arial"/>
              </a:rPr>
              <a:t>Detailed enough that anyone given proper materials could calibrate</a:t>
            </a:r>
            <a:endParaRPr lang="en-US" sz="1800" b="0" strike="noStrike" spc="-1" dirty="0">
              <a:latin typeface="Arial"/>
            </a:endParaRPr>
          </a:p>
          <a:p>
            <a:pPr marL="414720" indent="-260640">
              <a:lnSpc>
                <a:spcPct val="100000"/>
              </a:lnSpc>
              <a:buClr>
                <a:srgbClr val="1C1C1C"/>
              </a:buClr>
              <a:buFont typeface="Symbol"/>
              <a:buChar char=""/>
            </a:pPr>
            <a:r>
              <a:rPr lang="en-US" sz="1800" b="0" strike="noStrike" spc="-1" dirty="0">
                <a:solidFill>
                  <a:srgbClr val="1C1C1C"/>
                </a:solidFill>
                <a:latin typeface="Arial"/>
                <a:ea typeface="Arial"/>
              </a:rPr>
              <a:t>Doubles as a record for tracking frequency of testing and life of precision tools</a:t>
            </a:r>
            <a:endParaRPr lang="en-US" sz="1800" b="0" strike="noStrike" spc="-1" dirty="0">
              <a:latin typeface="Arial"/>
            </a:endParaRPr>
          </a:p>
          <a:p>
            <a:pPr marL="829080">
              <a:lnSpc>
                <a:spcPct val="100000"/>
              </a:lnSpc>
            </a:pPr>
            <a:endParaRPr lang="en-US" sz="1800" b="0" strike="noStrike" spc="-1" dirty="0">
              <a:latin typeface="Arial"/>
            </a:endParaRPr>
          </a:p>
          <a:p>
            <a:pPr marL="829080">
              <a:lnSpc>
                <a:spcPct val="100000"/>
              </a:lnSpc>
            </a:pPr>
            <a:endParaRPr lang="en-US" sz="1800" b="0" strike="noStrike" spc="-1" dirty="0">
              <a:latin typeface="Arial"/>
            </a:endParaRPr>
          </a:p>
        </p:txBody>
      </p:sp>
      <p:pic>
        <p:nvPicPr>
          <p:cNvPr id="128" name="Google Shape;113;p18"/>
          <p:cNvPicPr/>
          <p:nvPr/>
        </p:nvPicPr>
        <p:blipFill>
          <a:blip r:embed="rId2"/>
          <a:stretch/>
        </p:blipFill>
        <p:spPr>
          <a:xfrm>
            <a:off x="1028880" y="3661200"/>
            <a:ext cx="2230560" cy="2601000"/>
          </a:xfrm>
          <a:prstGeom prst="rect">
            <a:avLst/>
          </a:prstGeom>
          <a:ln w="9360">
            <a:solidFill>
              <a:srgbClr val="1F497D"/>
            </a:solidFill>
            <a:round/>
          </a:ln>
        </p:spPr>
      </p:pic>
      <p:pic>
        <p:nvPicPr>
          <p:cNvPr id="129" name="Google Shape;114;p18"/>
          <p:cNvPicPr/>
          <p:nvPr/>
        </p:nvPicPr>
        <p:blipFill>
          <a:blip r:embed="rId3"/>
          <a:stretch/>
        </p:blipFill>
        <p:spPr>
          <a:xfrm>
            <a:off x="3585600" y="3661200"/>
            <a:ext cx="2230560" cy="2601000"/>
          </a:xfrm>
          <a:prstGeom prst="rect">
            <a:avLst/>
          </a:prstGeom>
          <a:ln w="9360">
            <a:solidFill>
              <a:srgbClr val="1F497D"/>
            </a:solidFill>
            <a:round/>
          </a:ln>
        </p:spPr>
      </p:pic>
      <p:pic>
        <p:nvPicPr>
          <p:cNvPr id="130" name="Google Shape;115;p18"/>
          <p:cNvPicPr/>
          <p:nvPr/>
        </p:nvPicPr>
        <p:blipFill>
          <a:blip r:embed="rId4"/>
          <a:stretch/>
        </p:blipFill>
        <p:spPr>
          <a:xfrm>
            <a:off x="6155280" y="3661200"/>
            <a:ext cx="2230560" cy="2601000"/>
          </a:xfrm>
          <a:prstGeom prst="rect">
            <a:avLst/>
          </a:prstGeom>
          <a:ln w="9360">
            <a:solidFill>
              <a:srgbClr val="1F497D"/>
            </a:solidFill>
            <a:round/>
          </a:ln>
        </p:spPr>
      </p:pic>
      <p:sp>
        <p:nvSpPr>
          <p:cNvPr id="131" name="CustomShape 3"/>
          <p:cNvSpPr/>
          <p:nvPr/>
        </p:nvSpPr>
        <p:spPr>
          <a:xfrm>
            <a:off x="442080" y="471960"/>
            <a:ext cx="8228520" cy="893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4000" b="0" strike="noStrike" spc="-94">
                <a:solidFill>
                  <a:srgbClr val="D2533C"/>
                </a:solidFill>
                <a:latin typeface="Arial"/>
                <a:ea typeface="DejaVu Sans"/>
              </a:rPr>
              <a:t>Calibration</a:t>
            </a:r>
            <a:endParaRPr lang="en-US" sz="4000" b="0" strike="noStrike" spc="-1">
              <a:latin typeface="Arial"/>
            </a:endParaRPr>
          </a:p>
        </p:txBody>
      </p:sp>
      <p:pic>
        <p:nvPicPr>
          <p:cNvPr id="132" name="Google Shape;75;p14"/>
          <p:cNvPicPr/>
          <p:nvPr/>
        </p:nvPicPr>
        <p:blipFill>
          <a:blip r:embed="rId5"/>
          <a:srcRect l="30483" t="85665" r="29588" b="2015"/>
          <a:stretch/>
        </p:blipFill>
        <p:spPr>
          <a:xfrm>
            <a:off x="6654240" y="471960"/>
            <a:ext cx="2306160" cy="82332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27">
                                            <p:txEl>
                                              <p:pRg st="3" end="3"/>
                                            </p:txEl>
                                          </p:spTgt>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127">
                                            <p:txEl>
                                              <p:pRg st="4" end="4"/>
                                            </p:txEl>
                                          </p:spTgt>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127">
                                            <p:txEl>
                                              <p:pRg st="5" end="5"/>
                                            </p:txEl>
                                          </p:spTgt>
                                        </p:tgtEl>
                                        <p:attrNameLst>
                                          <p:attrName>style.visibility</p:attrName>
                                        </p:attrNameLst>
                                      </p:cBhvr>
                                      <p:to>
                                        <p:strVal val="visible"/>
                                      </p:to>
                                    </p:set>
                                  </p:childTnLst>
                                </p:cTn>
                              </p:par>
                              <p:par>
                                <p:cTn id="11" presetID="1" presetClass="entr" fill="hold" nodeType="withEffect">
                                  <p:stCondLst>
                                    <p:cond delay="0"/>
                                  </p:stCondLst>
                                  <p:childTnLst>
                                    <p:set>
                                      <p:cBhvr>
                                        <p:cTn id="12" dur="1" fill="hold">
                                          <p:stCondLst>
                                            <p:cond delay="0"/>
                                          </p:stCondLst>
                                        </p:cTn>
                                        <p:tgtEl>
                                          <p:spTgt spid="127">
                                            <p:txEl>
                                              <p:pRg st="6" end="6"/>
                                            </p:txEl>
                                          </p:spTgt>
                                        </p:tgtEl>
                                        <p:attrNameLst>
                                          <p:attrName>style.visibility</p:attrName>
                                        </p:attrNameLst>
                                      </p:cBhvr>
                                      <p:to>
                                        <p:strVal val="visible"/>
                                      </p:to>
                                    </p:set>
                                  </p:childTnLst>
                                </p:cTn>
                              </p:par>
                              <p:par>
                                <p:cTn id="13" presetID="1" presetClass="entr" fill="hold" nodeType="withEffect">
                                  <p:stCondLst>
                                    <p:cond delay="0"/>
                                  </p:stCondLst>
                                  <p:childTnLst>
                                    <p:set>
                                      <p:cBhvr>
                                        <p:cTn id="14" dur="1" fill="hold">
                                          <p:stCondLst>
                                            <p:cond delay="0"/>
                                          </p:stCondLst>
                                        </p:cTn>
                                        <p:tgtEl>
                                          <p:spTgt spid="128"/>
                                        </p:tgtEl>
                                        <p:attrNameLst>
                                          <p:attrName>style.visibility</p:attrName>
                                        </p:attrNameLst>
                                      </p:cBhvr>
                                      <p:to>
                                        <p:strVal val="visible"/>
                                      </p:to>
                                    </p:set>
                                  </p:childTnLst>
                                </p:cTn>
                              </p:par>
                              <p:par>
                                <p:cTn id="15" presetID="1" presetClass="entr" fill="hold" nodeType="withEffect">
                                  <p:stCondLst>
                                    <p:cond delay="0"/>
                                  </p:stCondLst>
                                  <p:childTnLst>
                                    <p:set>
                                      <p:cBhvr>
                                        <p:cTn id="16" dur="1" fill="hold">
                                          <p:stCondLst>
                                            <p:cond delay="0"/>
                                          </p:stCondLst>
                                        </p:cTn>
                                        <p:tgtEl>
                                          <p:spTgt spid="129"/>
                                        </p:tgtEl>
                                        <p:attrNameLst>
                                          <p:attrName>style.visibility</p:attrName>
                                        </p:attrNameLst>
                                      </p:cBhvr>
                                      <p:to>
                                        <p:strVal val="visible"/>
                                      </p:to>
                                    </p:set>
                                  </p:childTnLst>
                                </p:cTn>
                              </p:par>
                              <p:par>
                                <p:cTn id="17" presetID="1" presetClass="entr" fill="hold" nodeType="withEffect">
                                  <p:stCondLst>
                                    <p:cond delay="0"/>
                                  </p:stCondLst>
                                  <p:childTnLst>
                                    <p:set>
                                      <p:cBhvr>
                                        <p:cTn id="18" dur="1" fill="hold">
                                          <p:stCondLst>
                                            <p:cond delay="0"/>
                                          </p:stCondLst>
                                        </p:cTn>
                                        <p:tgtEl>
                                          <p:spTgt spid="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CustomShape 2"/>
          <p:cNvSpPr/>
          <p:nvPr/>
        </p:nvSpPr>
        <p:spPr>
          <a:xfrm>
            <a:off x="2240280" y="525240"/>
            <a:ext cx="6460920" cy="63144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630" b="1" strike="noStrike" spc="-1">
                <a:solidFill>
                  <a:srgbClr val="FFFFFF"/>
                </a:solidFill>
                <a:latin typeface="Arial"/>
                <a:ea typeface="DejaVu Sans"/>
              </a:rPr>
              <a:t>What questions to ask...</a:t>
            </a:r>
            <a:endParaRPr lang="en-US" sz="3630" b="0" strike="noStrike" spc="-1">
              <a:latin typeface="Arial"/>
            </a:endParaRPr>
          </a:p>
        </p:txBody>
      </p:sp>
      <p:sp>
        <p:nvSpPr>
          <p:cNvPr id="135" name="CustomShape 3"/>
          <p:cNvSpPr/>
          <p:nvPr/>
        </p:nvSpPr>
        <p:spPr>
          <a:xfrm>
            <a:off x="413280" y="1366560"/>
            <a:ext cx="8532720" cy="3976920"/>
          </a:xfrm>
          <a:prstGeom prst="rect">
            <a:avLst/>
          </a:prstGeom>
          <a:noFill/>
          <a:ln>
            <a:noFill/>
          </a:ln>
        </p:spPr>
        <p:style>
          <a:lnRef idx="0">
            <a:scrgbClr r="0" g="0" b="0"/>
          </a:lnRef>
          <a:fillRef idx="0">
            <a:scrgbClr r="0" g="0" b="0"/>
          </a:fillRef>
          <a:effectRef idx="0">
            <a:scrgbClr r="0" g="0" b="0"/>
          </a:effectRef>
          <a:fontRef idx="minor"/>
        </p:style>
        <p:txBody>
          <a:bodyPr lIns="81720" tIns="40680" rIns="81720" bIns="40680"/>
          <a:lstStyle/>
          <a:p>
            <a:pPr marL="3600">
              <a:lnSpc>
                <a:spcPct val="100000"/>
              </a:lnSpc>
              <a:spcAft>
                <a:spcPts val="1199"/>
              </a:spcAft>
            </a:pPr>
            <a:r>
              <a:rPr lang="en-US" b="1" strike="noStrike" spc="-4" dirty="0">
                <a:solidFill>
                  <a:srgbClr val="1C1C1C"/>
                </a:solidFill>
                <a:latin typeface="Arial"/>
                <a:ea typeface="DejaVu Sans"/>
              </a:rPr>
              <a:t>Preventative Maintenance</a:t>
            </a:r>
            <a:endParaRPr lang="en-US" b="0" strike="noStrike" spc="-1" dirty="0">
              <a:latin typeface="Arial"/>
            </a:endParaRPr>
          </a:p>
          <a:p>
            <a:pPr marL="653040" lvl="1" indent="-191520">
              <a:lnSpc>
                <a:spcPct val="100000"/>
              </a:lnSpc>
              <a:spcAft>
                <a:spcPts val="1199"/>
              </a:spcAft>
              <a:buClr>
                <a:srgbClr val="000000"/>
              </a:buClr>
              <a:buSzPct val="45000"/>
              <a:buFont typeface="Wingdings" charset="2"/>
              <a:buChar char=""/>
            </a:pPr>
            <a:r>
              <a:rPr lang="en-US" b="0" strike="noStrike" spc="-4" dirty="0">
                <a:solidFill>
                  <a:srgbClr val="1C1C1C"/>
                </a:solidFill>
                <a:latin typeface="Arial"/>
                <a:ea typeface="DejaVu Sans"/>
              </a:rPr>
              <a:t>Do you have equipment that can wear out, but is critical to throughput &amp; efficiency or product performance?</a:t>
            </a:r>
            <a:endParaRPr lang="en-US" b="0" strike="noStrike" spc="-1" dirty="0">
              <a:latin typeface="Arial"/>
            </a:endParaRPr>
          </a:p>
          <a:p>
            <a:pPr marL="653040" lvl="1" indent="-191520">
              <a:lnSpc>
                <a:spcPct val="100000"/>
              </a:lnSpc>
              <a:spcAft>
                <a:spcPts val="1199"/>
              </a:spcAft>
              <a:buClr>
                <a:srgbClr val="000000"/>
              </a:buClr>
              <a:buSzPct val="45000"/>
              <a:buFont typeface="Wingdings" charset="2"/>
              <a:buChar char=""/>
            </a:pPr>
            <a:r>
              <a:rPr lang="en-US" b="0" strike="noStrike" spc="-4" dirty="0">
                <a:solidFill>
                  <a:srgbClr val="1C1C1C"/>
                </a:solidFill>
                <a:latin typeface="Arial"/>
                <a:ea typeface="DejaVu Sans"/>
              </a:rPr>
              <a:t>Do you know it’s been maintained adequately?</a:t>
            </a:r>
            <a:endParaRPr lang="en-US" b="0" strike="noStrike" spc="-1" dirty="0">
              <a:latin typeface="Arial"/>
            </a:endParaRPr>
          </a:p>
          <a:p>
            <a:pPr marL="653040" lvl="1" indent="-191520">
              <a:lnSpc>
                <a:spcPct val="100000"/>
              </a:lnSpc>
              <a:spcAft>
                <a:spcPts val="1199"/>
              </a:spcAft>
              <a:buClr>
                <a:srgbClr val="000000"/>
              </a:buClr>
              <a:buSzPct val="45000"/>
              <a:buFont typeface="Wingdings" charset="2"/>
              <a:buChar char=""/>
            </a:pPr>
            <a:r>
              <a:rPr lang="en-US" b="0" strike="noStrike" spc="-4" dirty="0">
                <a:solidFill>
                  <a:srgbClr val="1C1C1C"/>
                </a:solidFill>
                <a:latin typeface="Arial"/>
                <a:ea typeface="DejaVu Sans"/>
              </a:rPr>
              <a:t>Will you know when something is going out before you have a pile of scrap?</a:t>
            </a:r>
            <a:endParaRPr lang="en-US" b="0" strike="noStrike" spc="-1" dirty="0">
              <a:latin typeface="Arial"/>
            </a:endParaRPr>
          </a:p>
          <a:p>
            <a:pPr marL="653040" lvl="1" indent="-191520">
              <a:lnSpc>
                <a:spcPct val="100000"/>
              </a:lnSpc>
              <a:spcAft>
                <a:spcPts val="1199"/>
              </a:spcAft>
              <a:buClr>
                <a:srgbClr val="000000"/>
              </a:buClr>
              <a:buSzPct val="45000"/>
              <a:buFont typeface="Wingdings" charset="2"/>
              <a:buChar char=""/>
            </a:pPr>
            <a:r>
              <a:rPr lang="en-US" b="0" strike="noStrike" spc="-4" dirty="0">
                <a:solidFill>
                  <a:srgbClr val="1C1C1C"/>
                </a:solidFill>
                <a:latin typeface="Arial"/>
                <a:ea typeface="DejaVu Sans"/>
              </a:rPr>
              <a:t>Do you know the maintenance needs </a:t>
            </a:r>
            <a:br>
              <a:rPr lang="en-US" b="0" strike="noStrike" spc="-4" dirty="0">
                <a:solidFill>
                  <a:srgbClr val="1C1C1C"/>
                </a:solidFill>
                <a:latin typeface="Arial"/>
                <a:ea typeface="DejaVu Sans"/>
              </a:rPr>
            </a:br>
            <a:r>
              <a:rPr lang="en-US" b="0" strike="noStrike" spc="-4" dirty="0">
                <a:solidFill>
                  <a:srgbClr val="1C1C1C"/>
                </a:solidFill>
                <a:latin typeface="Arial"/>
                <a:ea typeface="DejaVu Sans"/>
              </a:rPr>
              <a:t>and costs of new machines you’re </a:t>
            </a:r>
            <a:br>
              <a:rPr lang="en-US" b="0" strike="noStrike" spc="-4" dirty="0">
                <a:solidFill>
                  <a:srgbClr val="1C1C1C"/>
                </a:solidFill>
                <a:latin typeface="Arial"/>
                <a:ea typeface="DejaVu Sans"/>
              </a:rPr>
            </a:br>
            <a:r>
              <a:rPr lang="en-US" b="0" strike="noStrike" spc="-4" dirty="0">
                <a:solidFill>
                  <a:srgbClr val="1C1C1C"/>
                </a:solidFill>
                <a:latin typeface="Arial"/>
                <a:ea typeface="DejaVu Sans"/>
              </a:rPr>
              <a:t>adding to your process?</a:t>
            </a:r>
            <a:endParaRPr lang="en-US" b="0" strike="noStrike" spc="-1" dirty="0">
              <a:latin typeface="Arial"/>
            </a:endParaRPr>
          </a:p>
          <a:p>
            <a:pPr marL="3600">
              <a:lnSpc>
                <a:spcPct val="100000"/>
              </a:lnSpc>
              <a:spcAft>
                <a:spcPts val="1199"/>
              </a:spcAft>
            </a:pPr>
            <a:r>
              <a:rPr lang="en-US" b="1" strike="noStrike" spc="-4" dirty="0">
                <a:solidFill>
                  <a:srgbClr val="1C1C1C"/>
                </a:solidFill>
                <a:latin typeface="Arial"/>
                <a:ea typeface="DejaVu Sans"/>
              </a:rPr>
              <a:t>Calibration</a:t>
            </a:r>
            <a:endParaRPr lang="en-US" b="0" strike="noStrike" spc="-1" dirty="0">
              <a:latin typeface="Arial"/>
            </a:endParaRPr>
          </a:p>
          <a:p>
            <a:pPr marL="653040" lvl="1" indent="-191520">
              <a:lnSpc>
                <a:spcPct val="100000"/>
              </a:lnSpc>
              <a:spcAft>
                <a:spcPts val="1199"/>
              </a:spcAft>
              <a:buClr>
                <a:srgbClr val="000000"/>
              </a:buClr>
              <a:buSzPct val="45000"/>
              <a:buFont typeface="Wingdings" charset="2"/>
              <a:buChar char=""/>
            </a:pPr>
            <a:r>
              <a:rPr lang="en-US" b="0" strike="noStrike" spc="-4" dirty="0">
                <a:solidFill>
                  <a:srgbClr val="1C1C1C"/>
                </a:solidFill>
                <a:latin typeface="Arial"/>
                <a:ea typeface="DejaVu Sans"/>
              </a:rPr>
              <a:t>Do you have measurement equipment </a:t>
            </a:r>
            <a:br>
              <a:rPr lang="en-US" b="0" strike="noStrike" spc="-4" dirty="0">
                <a:solidFill>
                  <a:srgbClr val="1C1C1C"/>
                </a:solidFill>
                <a:latin typeface="Arial"/>
                <a:ea typeface="DejaVu Sans"/>
              </a:rPr>
            </a:br>
            <a:r>
              <a:rPr lang="en-US" b="0" strike="noStrike" spc="-4" dirty="0">
                <a:solidFill>
                  <a:srgbClr val="1C1C1C"/>
                </a:solidFill>
                <a:latin typeface="Arial"/>
                <a:ea typeface="DejaVu Sans"/>
              </a:rPr>
              <a:t>you depend on to ensure product </a:t>
            </a:r>
            <a:br>
              <a:rPr lang="en-US" b="0" strike="noStrike" spc="-4" dirty="0">
                <a:solidFill>
                  <a:srgbClr val="1C1C1C"/>
                </a:solidFill>
                <a:latin typeface="Arial"/>
                <a:ea typeface="DejaVu Sans"/>
              </a:rPr>
            </a:br>
            <a:r>
              <a:rPr lang="en-US" b="0" strike="noStrike" spc="-4" dirty="0">
                <a:solidFill>
                  <a:srgbClr val="1C1C1C"/>
                </a:solidFill>
                <a:latin typeface="Arial"/>
                <a:ea typeface="DejaVu Sans"/>
              </a:rPr>
              <a:t>meets specification?</a:t>
            </a:r>
            <a:endParaRPr lang="en-US" b="0" strike="noStrike" spc="-1" dirty="0">
              <a:latin typeface="Arial"/>
            </a:endParaRPr>
          </a:p>
        </p:txBody>
      </p:sp>
      <p:sp>
        <p:nvSpPr>
          <p:cNvPr id="136" name="CustomShape 4"/>
          <p:cNvSpPr/>
          <p:nvPr/>
        </p:nvSpPr>
        <p:spPr>
          <a:xfrm>
            <a:off x="-1514880" y="8395200"/>
            <a:ext cx="9130680" cy="36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sp>
      <p:sp>
        <p:nvSpPr>
          <p:cNvPr id="139" name="CustomShape 5"/>
          <p:cNvSpPr/>
          <p:nvPr/>
        </p:nvSpPr>
        <p:spPr>
          <a:xfrm>
            <a:off x="2292120" y="506160"/>
            <a:ext cx="6460560" cy="63144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630" b="1" strike="noStrike" spc="-1">
                <a:solidFill>
                  <a:srgbClr val="FFFFFF"/>
                </a:solidFill>
                <a:latin typeface="Arial"/>
                <a:ea typeface="DejaVu Sans"/>
              </a:rPr>
              <a:t>What Questions to Ask?</a:t>
            </a:r>
            <a:endParaRPr lang="en-US" sz="3630" b="0" strike="noStrike" spc="-1">
              <a:latin typeface="Arial"/>
            </a:endParaRPr>
          </a:p>
        </p:txBody>
      </p:sp>
      <p:sp>
        <p:nvSpPr>
          <p:cNvPr id="140" name="CustomShape 6"/>
          <p:cNvSpPr/>
          <p:nvPr/>
        </p:nvSpPr>
        <p:spPr>
          <a:xfrm>
            <a:off x="7240140" y="63720"/>
            <a:ext cx="1568160" cy="1554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9600" b="1" strike="noStrike" spc="-1" dirty="0">
                <a:solidFill>
                  <a:srgbClr val="FF0000"/>
                </a:solidFill>
                <a:latin typeface="Arial"/>
                <a:ea typeface="DejaVu Sans"/>
              </a:rPr>
              <a:t>?</a:t>
            </a:r>
            <a:endParaRPr lang="en-US" sz="9600" b="0" strike="noStrike" spc="-1" dirty="0">
              <a:latin typeface="Arial"/>
            </a:endParaRPr>
          </a:p>
        </p:txBody>
      </p:sp>
      <p:sp>
        <p:nvSpPr>
          <p:cNvPr id="141" name="CustomShape 7"/>
          <p:cNvSpPr/>
          <p:nvPr/>
        </p:nvSpPr>
        <p:spPr>
          <a:xfrm>
            <a:off x="442080" y="471960"/>
            <a:ext cx="8228520" cy="893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4000" b="0" strike="noStrike" spc="-94" dirty="0">
                <a:solidFill>
                  <a:srgbClr val="D2533C"/>
                </a:solidFill>
                <a:latin typeface="Arial"/>
                <a:ea typeface="DejaVu Sans"/>
              </a:rPr>
              <a:t>Questions To Ask Yourself</a:t>
            </a:r>
            <a:endParaRPr lang="en-US" sz="4000" b="0" strike="noStrike" spc="-1" dirty="0">
              <a:latin typeface="Arial"/>
            </a:endParaRPr>
          </a:p>
        </p:txBody>
      </p:sp>
      <p:sp>
        <p:nvSpPr>
          <p:cNvPr id="11" name="Scroll: Horizontal 10">
            <a:extLst>
              <a:ext uri="{FF2B5EF4-FFF2-40B4-BE49-F238E27FC236}">
                <a16:creationId xmlns:a16="http://schemas.microsoft.com/office/drawing/2014/main" id="{F060932B-3D18-41E7-A61F-058BFE002550}"/>
              </a:ext>
            </a:extLst>
          </p:cNvPr>
          <p:cNvSpPr/>
          <p:nvPr/>
        </p:nvSpPr>
        <p:spPr>
          <a:xfrm>
            <a:off x="3934485" y="5343480"/>
            <a:ext cx="4508870" cy="1188584"/>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Calibrating your measuring equipment gives you confidence in your products</a:t>
            </a:r>
          </a:p>
        </p:txBody>
      </p:sp>
      <p:sp>
        <p:nvSpPr>
          <p:cNvPr id="12" name="Scroll: Horizontal 11">
            <a:extLst>
              <a:ext uri="{FF2B5EF4-FFF2-40B4-BE49-F238E27FC236}">
                <a16:creationId xmlns:a16="http://schemas.microsoft.com/office/drawing/2014/main" id="{C140649B-27B3-4669-B2D5-8628E1696364}"/>
              </a:ext>
            </a:extLst>
          </p:cNvPr>
          <p:cNvSpPr/>
          <p:nvPr/>
        </p:nvSpPr>
        <p:spPr>
          <a:xfrm>
            <a:off x="5039754" y="3228976"/>
            <a:ext cx="3832650" cy="1188584"/>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Maintaining key infrastructure prevents line down in production!</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5">
                                            <p:txEl>
                                              <p:pRg st="1" end="1"/>
                                            </p:txEl>
                                          </p:spTgt>
                                        </p:tgtEl>
                                        <p:attrNameLst>
                                          <p:attrName>style.visibility</p:attrName>
                                        </p:attrNameLst>
                                      </p:cBhvr>
                                      <p:to>
                                        <p:strVal val="visible"/>
                                      </p:to>
                                    </p:set>
                                    <p:animEffect transition="in" filter="fade">
                                      <p:cBhvr>
                                        <p:cTn id="7" dur="500"/>
                                        <p:tgtEl>
                                          <p:spTgt spid="13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5">
                                            <p:txEl>
                                              <p:pRg st="2" end="2"/>
                                            </p:txEl>
                                          </p:spTgt>
                                        </p:tgtEl>
                                        <p:attrNameLst>
                                          <p:attrName>style.visibility</p:attrName>
                                        </p:attrNameLst>
                                      </p:cBhvr>
                                      <p:to>
                                        <p:strVal val="visible"/>
                                      </p:to>
                                    </p:set>
                                    <p:animEffect transition="in" filter="fade">
                                      <p:cBhvr>
                                        <p:cTn id="10" dur="500"/>
                                        <p:tgtEl>
                                          <p:spTgt spid="135">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35">
                                            <p:txEl>
                                              <p:pRg st="3" end="3"/>
                                            </p:txEl>
                                          </p:spTgt>
                                        </p:tgtEl>
                                        <p:attrNameLst>
                                          <p:attrName>style.visibility</p:attrName>
                                        </p:attrNameLst>
                                      </p:cBhvr>
                                      <p:to>
                                        <p:strVal val="visible"/>
                                      </p:to>
                                    </p:set>
                                    <p:animEffect transition="in" filter="fade">
                                      <p:cBhvr>
                                        <p:cTn id="13" dur="500"/>
                                        <p:tgtEl>
                                          <p:spTgt spid="135">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35">
                                            <p:txEl>
                                              <p:pRg st="4" end="4"/>
                                            </p:txEl>
                                          </p:spTgt>
                                        </p:tgtEl>
                                        <p:attrNameLst>
                                          <p:attrName>style.visibility</p:attrName>
                                        </p:attrNameLst>
                                      </p:cBhvr>
                                      <p:to>
                                        <p:strVal val="visible"/>
                                      </p:to>
                                    </p:set>
                                    <p:animEffect transition="in" filter="fade">
                                      <p:cBhvr>
                                        <p:cTn id="16" dur="500"/>
                                        <p:tgtEl>
                                          <p:spTgt spid="135">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35">
                                            <p:txEl>
                                              <p:pRg st="5" end="5"/>
                                            </p:txEl>
                                          </p:spTgt>
                                        </p:tgtEl>
                                        <p:attrNameLst>
                                          <p:attrName>style.visibility</p:attrName>
                                        </p:attrNameLst>
                                      </p:cBhvr>
                                      <p:to>
                                        <p:strVal val="visible"/>
                                      </p:to>
                                    </p:set>
                                  </p:childTnLst>
                                </p:cTn>
                              </p:par>
                              <p:par>
                                <p:cTn id="26" presetID="10" presetClass="entr" presetSubtype="0" fill="hold" nodeType="withEffect">
                                  <p:stCondLst>
                                    <p:cond delay="0"/>
                                  </p:stCondLst>
                                  <p:childTnLst>
                                    <p:set>
                                      <p:cBhvr>
                                        <p:cTn id="27" dur="1" fill="hold">
                                          <p:stCondLst>
                                            <p:cond delay="0"/>
                                          </p:stCondLst>
                                        </p:cTn>
                                        <p:tgtEl>
                                          <p:spTgt spid="135">
                                            <p:txEl>
                                              <p:pRg st="6" end="6"/>
                                            </p:txEl>
                                          </p:spTgt>
                                        </p:tgtEl>
                                        <p:attrNameLst>
                                          <p:attrName>style.visibility</p:attrName>
                                        </p:attrNameLst>
                                      </p:cBhvr>
                                      <p:to>
                                        <p:strVal val="visible"/>
                                      </p:to>
                                    </p:set>
                                    <p:animEffect transition="in" filter="fade">
                                      <p:cBhvr>
                                        <p:cTn id="28" dur="500"/>
                                        <p:tgtEl>
                                          <p:spTgt spid="135">
                                            <p:txEl>
                                              <p:pRg st="6" end="6"/>
                                            </p:tx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91F5835-2B80-4F9D-A9DE-F6B84F87956B}"/>
              </a:ext>
            </a:extLst>
          </p:cNvPr>
          <p:cNvSpPr/>
          <p:nvPr/>
        </p:nvSpPr>
        <p:spPr>
          <a:xfrm>
            <a:off x="3892730" y="2003561"/>
            <a:ext cx="5103487" cy="3954929"/>
          </a:xfrm>
          <a:prstGeom prst="rect">
            <a:avLst/>
          </a:prstGeom>
        </p:spPr>
        <p:txBody>
          <a:bodyPr wrap="square">
            <a:spAutoFit/>
          </a:bodyPr>
          <a:lstStyle/>
          <a:p>
            <a:pPr marL="230188" indent="-230188">
              <a:spcAft>
                <a:spcPts val="900"/>
              </a:spcAft>
              <a:buFont typeface="Wingdings" panose="05000000000000000000" pitchFamily="2" charset="2"/>
              <a:buChar char="ü"/>
            </a:pPr>
            <a:r>
              <a:rPr lang="en-US" sz="1600" dirty="0"/>
              <a:t>Design Process, New Product Introduction process</a:t>
            </a:r>
          </a:p>
          <a:p>
            <a:pPr marL="230188" indent="-230188">
              <a:spcAft>
                <a:spcPts val="900"/>
              </a:spcAft>
              <a:buFont typeface="Wingdings" panose="05000000000000000000" pitchFamily="2" charset="2"/>
              <a:buChar char="ü"/>
            </a:pPr>
            <a:r>
              <a:rPr lang="en-US" sz="1600" dirty="0"/>
              <a:t>Manufacturing Flow (Map)</a:t>
            </a:r>
          </a:p>
          <a:p>
            <a:pPr marL="230188" indent="-230188">
              <a:spcAft>
                <a:spcPts val="900"/>
              </a:spcAft>
              <a:buFont typeface="Wingdings" panose="05000000000000000000" pitchFamily="2" charset="2"/>
              <a:buChar char="ü"/>
            </a:pPr>
            <a:r>
              <a:rPr lang="en-US" sz="1600" dirty="0"/>
              <a:t>Document Management Process</a:t>
            </a:r>
          </a:p>
          <a:p>
            <a:pPr marL="230188" indent="-230188">
              <a:spcAft>
                <a:spcPts val="900"/>
              </a:spcAft>
              <a:buFont typeface="Wingdings" panose="05000000000000000000" pitchFamily="2" charset="2"/>
              <a:buChar char="ü"/>
            </a:pPr>
            <a:r>
              <a:rPr lang="en-US" sz="1600" dirty="0"/>
              <a:t>Engineering Change Control Process</a:t>
            </a:r>
          </a:p>
          <a:p>
            <a:pPr marL="230188" indent="-230188">
              <a:spcAft>
                <a:spcPts val="900"/>
              </a:spcAft>
              <a:buFont typeface="Wingdings" panose="05000000000000000000" pitchFamily="2" charset="2"/>
              <a:buChar char="ü"/>
            </a:pPr>
            <a:r>
              <a:rPr lang="en-US" sz="1600" dirty="0"/>
              <a:t>Equipment Management Process</a:t>
            </a:r>
          </a:p>
          <a:p>
            <a:pPr marL="230188" indent="-230188">
              <a:spcAft>
                <a:spcPts val="900"/>
              </a:spcAft>
              <a:buFont typeface="Wingdings" panose="05000000000000000000" pitchFamily="2" charset="2"/>
              <a:buChar char="q"/>
            </a:pPr>
            <a:r>
              <a:rPr lang="en-US" sz="1600" dirty="0"/>
              <a:t>Discrepant Material Process</a:t>
            </a:r>
          </a:p>
          <a:p>
            <a:pPr marL="230188" indent="-230188">
              <a:spcAft>
                <a:spcPts val="900"/>
              </a:spcAft>
              <a:buFont typeface="Wingdings" panose="05000000000000000000" pitchFamily="2" charset="2"/>
              <a:buChar char="q"/>
            </a:pPr>
            <a:r>
              <a:rPr lang="en-US" sz="1600" dirty="0"/>
              <a:t>Service Return Process</a:t>
            </a:r>
          </a:p>
          <a:p>
            <a:pPr marL="230188" indent="-230188">
              <a:spcAft>
                <a:spcPts val="900"/>
              </a:spcAft>
              <a:buFont typeface="Wingdings" panose="05000000000000000000" pitchFamily="2" charset="2"/>
              <a:buChar char="q"/>
            </a:pPr>
            <a:r>
              <a:rPr lang="en-US" sz="1600" dirty="0"/>
              <a:t>Supplier Management Process</a:t>
            </a:r>
          </a:p>
          <a:p>
            <a:pPr marL="230188" indent="-230188">
              <a:spcAft>
                <a:spcPts val="900"/>
              </a:spcAft>
              <a:buFont typeface="Wingdings" panose="05000000000000000000" pitchFamily="2" charset="2"/>
              <a:buChar char="q"/>
            </a:pPr>
            <a:r>
              <a:rPr lang="en-US" sz="1600" dirty="0"/>
              <a:t>Training Process</a:t>
            </a:r>
          </a:p>
          <a:p>
            <a:pPr marL="230188" indent="-230188">
              <a:spcAft>
                <a:spcPts val="900"/>
              </a:spcAft>
              <a:buFont typeface="Wingdings" panose="05000000000000000000" pitchFamily="2" charset="2"/>
              <a:buChar char="q"/>
            </a:pPr>
            <a:r>
              <a:rPr lang="en-US" sz="1600" dirty="0"/>
              <a:t>Problem Solving Process</a:t>
            </a:r>
          </a:p>
          <a:p>
            <a:pPr marL="230188" indent="-230188">
              <a:spcAft>
                <a:spcPts val="900"/>
              </a:spcAft>
              <a:buFont typeface="Wingdings" panose="05000000000000000000" pitchFamily="2" charset="2"/>
              <a:buChar char="q"/>
            </a:pPr>
            <a:r>
              <a:rPr lang="en-US" sz="1600" dirty="0"/>
              <a:t>System Monitoring Process</a:t>
            </a:r>
          </a:p>
        </p:txBody>
      </p:sp>
      <p:pic>
        <p:nvPicPr>
          <p:cNvPr id="19" name="Picture 2" descr="See the source image">
            <a:extLst>
              <a:ext uri="{FF2B5EF4-FFF2-40B4-BE49-F238E27FC236}">
                <a16:creationId xmlns:a16="http://schemas.microsoft.com/office/drawing/2014/main" id="{CA294E36-305B-413C-9E13-4D6C8E92C6E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8731" y="2118440"/>
            <a:ext cx="2563332" cy="306261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E92C0129-8E32-4294-AAB5-8321910B149E}"/>
              </a:ext>
            </a:extLst>
          </p:cNvPr>
          <p:cNvSpPr>
            <a:spLocks noGrp="1"/>
          </p:cNvSpPr>
          <p:nvPr>
            <p:ph type="title"/>
          </p:nvPr>
        </p:nvSpPr>
        <p:spPr>
          <a:xfrm>
            <a:off x="412805" y="757587"/>
            <a:ext cx="8398685" cy="718370"/>
          </a:xfrm>
        </p:spPr>
        <p:txBody>
          <a:bodyPr>
            <a:normAutofit fontScale="90000"/>
          </a:bodyPr>
          <a:lstStyle/>
          <a:p>
            <a:r>
              <a:rPr lang="en-US" dirty="0"/>
              <a:t>Checklist of Core Supplies for the Journey</a:t>
            </a:r>
          </a:p>
        </p:txBody>
      </p:sp>
      <p:sp>
        <p:nvSpPr>
          <p:cNvPr id="7" name="Rectangle 6">
            <a:extLst>
              <a:ext uri="{FF2B5EF4-FFF2-40B4-BE49-F238E27FC236}">
                <a16:creationId xmlns:a16="http://schemas.microsoft.com/office/drawing/2014/main" id="{8407376F-A327-4F71-8DA1-BDC37B8AEA3F}"/>
              </a:ext>
            </a:extLst>
          </p:cNvPr>
          <p:cNvSpPr/>
          <p:nvPr/>
        </p:nvSpPr>
        <p:spPr>
          <a:xfrm>
            <a:off x="3892730" y="3777656"/>
            <a:ext cx="3708797" cy="69273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83868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62913"/>
            <a:ext cx="7772400" cy="1470025"/>
          </a:xfrm>
        </p:spPr>
        <p:txBody>
          <a:bodyPr/>
          <a:lstStyle/>
          <a:p>
            <a:r>
              <a:rPr lang="en-US" dirty="0"/>
              <a:t>Managing Discrepant Material</a:t>
            </a:r>
          </a:p>
        </p:txBody>
      </p:sp>
      <p:sp>
        <p:nvSpPr>
          <p:cNvPr id="3" name="Subtitle 2"/>
          <p:cNvSpPr>
            <a:spLocks noGrp="1"/>
          </p:cNvSpPr>
          <p:nvPr>
            <p:ph type="subTitle" idx="1"/>
          </p:nvPr>
        </p:nvSpPr>
        <p:spPr>
          <a:xfrm>
            <a:off x="978408" y="3675888"/>
            <a:ext cx="7187184" cy="1752600"/>
          </a:xfrm>
        </p:spPr>
        <p:txBody>
          <a:bodyPr>
            <a:normAutofit/>
          </a:bodyPr>
          <a:lstStyle/>
          <a:p>
            <a:r>
              <a:rPr lang="en-US" dirty="0"/>
              <a:t>Ben Klein</a:t>
            </a:r>
          </a:p>
          <a:p>
            <a:r>
              <a:rPr lang="en-US" dirty="0"/>
              <a:t>Quality Manager</a:t>
            </a:r>
          </a:p>
          <a:p>
            <a:r>
              <a:rPr lang="en-US" dirty="0"/>
              <a:t>FLIR Systems, Inc.</a:t>
            </a:r>
          </a:p>
        </p:txBody>
      </p:sp>
      <p:pic>
        <p:nvPicPr>
          <p:cNvPr id="6" name="Picture 5" descr="A picture containing motorcycle, truck, outdoor, parked&#10;&#10;Description automatically generated">
            <a:extLst>
              <a:ext uri="{FF2B5EF4-FFF2-40B4-BE49-F238E27FC236}">
                <a16:creationId xmlns:a16="http://schemas.microsoft.com/office/drawing/2014/main" id="{AFBD3AA0-8779-465D-B43B-948ED2B657A0}"/>
              </a:ext>
            </a:extLst>
          </p:cNvPr>
          <p:cNvPicPr>
            <a:picLocks noChangeAspect="1"/>
          </p:cNvPicPr>
          <p:nvPr/>
        </p:nvPicPr>
        <p:blipFill>
          <a:blip r:embed="rId2" cstate="email">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4916031" y="3714028"/>
            <a:ext cx="3839894" cy="2591178"/>
          </a:xfrm>
          <a:prstGeom prst="rect">
            <a:avLst/>
          </a:prstGeom>
        </p:spPr>
      </p:pic>
    </p:spTree>
    <p:extLst>
      <p:ext uri="{BB962C8B-B14F-4D97-AF65-F5344CB8AC3E}">
        <p14:creationId xmlns:p14="http://schemas.microsoft.com/office/powerpoint/2010/main" val="12559972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0E18A-969E-424D-9F89-74752B41ABE7}"/>
              </a:ext>
            </a:extLst>
          </p:cNvPr>
          <p:cNvSpPr>
            <a:spLocks noGrp="1"/>
          </p:cNvSpPr>
          <p:nvPr>
            <p:ph type="title"/>
          </p:nvPr>
        </p:nvSpPr>
        <p:spPr/>
        <p:txBody>
          <a:bodyPr/>
          <a:lstStyle/>
          <a:p>
            <a:r>
              <a:rPr lang="en-US" dirty="0"/>
              <a:t>Discrepant: Definition</a:t>
            </a:r>
          </a:p>
        </p:txBody>
      </p:sp>
      <p:sp>
        <p:nvSpPr>
          <p:cNvPr id="6" name="TextBox 5">
            <a:extLst>
              <a:ext uri="{FF2B5EF4-FFF2-40B4-BE49-F238E27FC236}">
                <a16:creationId xmlns:a16="http://schemas.microsoft.com/office/drawing/2014/main" id="{67A9B007-1B61-450C-857C-A18987F30EA9}"/>
              </a:ext>
            </a:extLst>
          </p:cNvPr>
          <p:cNvSpPr txBox="1"/>
          <p:nvPr/>
        </p:nvSpPr>
        <p:spPr>
          <a:xfrm>
            <a:off x="172015" y="3429000"/>
            <a:ext cx="8799969" cy="1708160"/>
          </a:xfrm>
          <a:prstGeom prst="rect">
            <a:avLst/>
          </a:prstGeom>
          <a:noFill/>
        </p:spPr>
        <p:txBody>
          <a:bodyPr wrap="square" rtlCol="0">
            <a:spAutoFit/>
          </a:bodyPr>
          <a:lstStyle/>
          <a:p>
            <a:r>
              <a:rPr lang="en-US" u="sng" dirty="0"/>
              <a:t>Sources of discrepancy</a:t>
            </a:r>
          </a:p>
          <a:p>
            <a:pPr marL="285750" indent="-285750">
              <a:spcAft>
                <a:spcPts val="600"/>
              </a:spcAft>
              <a:buFont typeface="Arial" panose="020B0604020202020204" pitchFamily="34" charset="0"/>
              <a:buChar char="•"/>
            </a:pPr>
            <a:r>
              <a:rPr lang="en-US" dirty="0"/>
              <a:t>Incoming inspection – generally supplier caused)</a:t>
            </a:r>
          </a:p>
          <a:p>
            <a:pPr marL="285750" indent="-285750">
              <a:spcAft>
                <a:spcPts val="600"/>
              </a:spcAft>
              <a:buFont typeface="Arial" panose="020B0604020202020204" pitchFamily="34" charset="0"/>
              <a:buChar char="•"/>
            </a:pPr>
            <a:r>
              <a:rPr lang="en-US" dirty="0"/>
              <a:t>During manufacturing – either supplier or process caused)</a:t>
            </a:r>
          </a:p>
          <a:p>
            <a:pPr marL="285750" indent="-285750">
              <a:spcAft>
                <a:spcPts val="600"/>
              </a:spcAft>
              <a:buFont typeface="Arial" panose="020B0604020202020204" pitchFamily="34" charset="0"/>
              <a:buChar char="•"/>
            </a:pPr>
            <a:r>
              <a:rPr lang="en-US" dirty="0"/>
              <a:t>Returns from customer - Service Returns</a:t>
            </a:r>
          </a:p>
          <a:p>
            <a:r>
              <a:rPr lang="en-US" dirty="0"/>
              <a:t>	</a:t>
            </a:r>
          </a:p>
        </p:txBody>
      </p:sp>
      <p:sp>
        <p:nvSpPr>
          <p:cNvPr id="7" name="TextBox 6">
            <a:extLst>
              <a:ext uri="{FF2B5EF4-FFF2-40B4-BE49-F238E27FC236}">
                <a16:creationId xmlns:a16="http://schemas.microsoft.com/office/drawing/2014/main" id="{195595CF-62C4-4987-BE21-EE2B71A74969}"/>
              </a:ext>
            </a:extLst>
          </p:cNvPr>
          <p:cNvSpPr txBox="1"/>
          <p:nvPr/>
        </p:nvSpPr>
        <p:spPr>
          <a:xfrm>
            <a:off x="172015" y="1801640"/>
            <a:ext cx="8646060" cy="1354217"/>
          </a:xfrm>
          <a:prstGeom prst="rect">
            <a:avLst/>
          </a:prstGeom>
          <a:noFill/>
        </p:spPr>
        <p:txBody>
          <a:bodyPr wrap="square" rtlCol="0">
            <a:spAutoFit/>
          </a:bodyPr>
          <a:lstStyle/>
          <a:p>
            <a:r>
              <a:rPr lang="en-US" u="sng" dirty="0"/>
              <a:t>Definition: differing, disagreeing, inconsistent (dictionary.com)</a:t>
            </a:r>
          </a:p>
          <a:p>
            <a:pPr marL="285750" indent="-285750">
              <a:spcAft>
                <a:spcPts val="600"/>
              </a:spcAft>
              <a:buFont typeface="Arial" panose="020B0604020202020204" pitchFamily="34" charset="0"/>
              <a:buChar char="•"/>
            </a:pPr>
            <a:r>
              <a:rPr lang="en-US" dirty="0"/>
              <a:t>Discrepant may be nonconforming (does not meet specification per drawing)</a:t>
            </a:r>
          </a:p>
          <a:p>
            <a:pPr marL="285750" indent="-285750">
              <a:spcAft>
                <a:spcPts val="600"/>
              </a:spcAft>
              <a:buFont typeface="Arial" panose="020B0604020202020204" pitchFamily="34" charset="0"/>
              <a:buChar char="•"/>
            </a:pPr>
            <a:r>
              <a:rPr lang="en-US" dirty="0"/>
              <a:t>Discrepant may </a:t>
            </a:r>
            <a:r>
              <a:rPr lang="en-US" i="1" dirty="0"/>
              <a:t>not be</a:t>
            </a:r>
            <a:r>
              <a:rPr lang="en-US" dirty="0"/>
              <a:t> nonconforming</a:t>
            </a:r>
          </a:p>
          <a:p>
            <a:pPr marL="742950" lvl="1" indent="-285750">
              <a:spcAft>
                <a:spcPts val="600"/>
              </a:spcAft>
              <a:buFont typeface="Arial" panose="020B0604020202020204" pitchFamily="34" charset="0"/>
              <a:buChar char="•"/>
            </a:pPr>
            <a:r>
              <a:rPr lang="en-US" dirty="0"/>
              <a:t>Doesn’t fit due to tolerance stack-up, strange color, finish isn’t quite right </a:t>
            </a:r>
          </a:p>
        </p:txBody>
      </p:sp>
    </p:spTree>
    <p:extLst>
      <p:ext uri="{BB962C8B-B14F-4D97-AF65-F5344CB8AC3E}">
        <p14:creationId xmlns:p14="http://schemas.microsoft.com/office/powerpoint/2010/main" val="482601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500"/>
                                        <p:tgtEl>
                                          <p:spTgt spid="6">
                                            <p:txEl>
                                              <p:pRg st="2" end="2"/>
                                            </p:txEl>
                                          </p:spTgt>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fade">
                                      <p:cBhvr>
                                        <p:cTn id="30"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CB485-A07C-4CB6-97CC-F873B594E078}"/>
              </a:ext>
            </a:extLst>
          </p:cNvPr>
          <p:cNvSpPr>
            <a:spLocks noGrp="1"/>
          </p:cNvSpPr>
          <p:nvPr>
            <p:ph type="title"/>
          </p:nvPr>
        </p:nvSpPr>
        <p:spPr/>
        <p:txBody>
          <a:bodyPr/>
          <a:lstStyle/>
          <a:p>
            <a:r>
              <a:rPr lang="en-US" dirty="0"/>
              <a:t>Discrepant Material: Problem</a:t>
            </a:r>
          </a:p>
        </p:txBody>
      </p:sp>
      <p:sp>
        <p:nvSpPr>
          <p:cNvPr id="12" name="TextBox 11">
            <a:extLst>
              <a:ext uri="{FF2B5EF4-FFF2-40B4-BE49-F238E27FC236}">
                <a16:creationId xmlns:a16="http://schemas.microsoft.com/office/drawing/2014/main" id="{3648A818-F5DD-41AA-AAFD-1E219AD5BDC1}"/>
              </a:ext>
            </a:extLst>
          </p:cNvPr>
          <p:cNvSpPr txBox="1"/>
          <p:nvPr/>
        </p:nvSpPr>
        <p:spPr>
          <a:xfrm>
            <a:off x="190866" y="1402861"/>
            <a:ext cx="8763012" cy="1708160"/>
          </a:xfrm>
          <a:prstGeom prst="rect">
            <a:avLst/>
          </a:prstGeom>
          <a:noFill/>
        </p:spPr>
        <p:txBody>
          <a:bodyPr wrap="square" rtlCol="0">
            <a:spAutoFit/>
          </a:bodyPr>
          <a:lstStyle/>
          <a:p>
            <a:pPr>
              <a:spcAft>
                <a:spcPts val="600"/>
              </a:spcAft>
            </a:pPr>
            <a:r>
              <a:rPr lang="en-US" b="1" dirty="0"/>
              <a:t>Problem</a:t>
            </a:r>
            <a:r>
              <a:rPr lang="en-US" dirty="0"/>
              <a:t>: Discrepant lenses are starting to pile up next to the final assembly station</a:t>
            </a:r>
          </a:p>
          <a:p>
            <a:pPr marL="285750" indent="-285750">
              <a:spcAft>
                <a:spcPts val="600"/>
              </a:spcAft>
              <a:buFont typeface="Arial" panose="020B0604020202020204" pitchFamily="34" charset="0"/>
              <a:buChar char="•"/>
            </a:pPr>
            <a:r>
              <a:rPr lang="en-US" dirty="0"/>
              <a:t>A laser was accidentally built and shipped with one of the discrepant lenses</a:t>
            </a:r>
          </a:p>
          <a:p>
            <a:pPr marL="285750" indent="-285750">
              <a:spcAft>
                <a:spcPts val="600"/>
              </a:spcAft>
              <a:buFont typeface="Arial" panose="020B0604020202020204" pitchFamily="34" charset="0"/>
              <a:buChar char="•"/>
            </a:pPr>
            <a:r>
              <a:rPr lang="en-US" dirty="0"/>
              <a:t>Two months later, the Customer returned the Laser because it “stopped working”</a:t>
            </a:r>
          </a:p>
          <a:p>
            <a:pPr marL="285750" indent="-285750">
              <a:spcAft>
                <a:spcPts val="600"/>
              </a:spcAft>
              <a:buFont typeface="Arial" panose="020B0604020202020204" pitchFamily="34" charset="0"/>
              <a:buChar char="•"/>
            </a:pPr>
            <a:r>
              <a:rPr lang="en-US" dirty="0"/>
              <a:t>The laser fried a bunch of parts because of discrepant lens. Cost thousands of dollars to repair! </a:t>
            </a:r>
            <a:r>
              <a:rPr lang="en-US" dirty="0">
                <a:solidFill>
                  <a:srgbClr val="FF0000"/>
                </a:solidFill>
              </a:rPr>
              <a:t>$$$$$</a:t>
            </a:r>
          </a:p>
        </p:txBody>
      </p:sp>
      <p:pic>
        <p:nvPicPr>
          <p:cNvPr id="1028" name="Picture 4" descr="See the source image">
            <a:extLst>
              <a:ext uri="{FF2B5EF4-FFF2-40B4-BE49-F238E27FC236}">
                <a16:creationId xmlns:a16="http://schemas.microsoft.com/office/drawing/2014/main" id="{3A5767F0-0C70-44F7-8F6B-AFC771C795E0}"/>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669880" y="3746980"/>
            <a:ext cx="3098800" cy="2445327"/>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DBC46FAF-556D-4A8B-91E4-9E8D3B56CE17}"/>
              </a:ext>
            </a:extLst>
          </p:cNvPr>
          <p:cNvGrpSpPr/>
          <p:nvPr/>
        </p:nvGrpSpPr>
        <p:grpSpPr>
          <a:xfrm>
            <a:off x="5241220" y="3291840"/>
            <a:ext cx="3349859" cy="2951283"/>
            <a:chOff x="4430931" y="2514784"/>
            <a:chExt cx="4002679" cy="3644093"/>
          </a:xfrm>
        </p:grpSpPr>
        <p:pic>
          <p:nvPicPr>
            <p:cNvPr id="1030" name="Picture 6" descr="See the source image">
              <a:extLst>
                <a:ext uri="{FF2B5EF4-FFF2-40B4-BE49-F238E27FC236}">
                  <a16:creationId xmlns:a16="http://schemas.microsoft.com/office/drawing/2014/main" id="{971BE480-6F3B-4A95-B303-147F536E0DD6}"/>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rot="880282">
              <a:off x="4430931" y="3464168"/>
              <a:ext cx="3380509" cy="269470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ee the source image">
              <a:extLst>
                <a:ext uri="{FF2B5EF4-FFF2-40B4-BE49-F238E27FC236}">
                  <a16:creationId xmlns:a16="http://schemas.microsoft.com/office/drawing/2014/main" id="{5E4A8CFF-50C6-4836-A374-8E46E6C6FC1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6721312" y="2514784"/>
              <a:ext cx="1712298" cy="128422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39DF272-AC33-4217-9156-9425A2B01152}"/>
                </a:ext>
              </a:extLst>
            </p:cNvPr>
            <p:cNvSpPr txBox="1"/>
            <p:nvPr/>
          </p:nvSpPr>
          <p:spPr>
            <a:xfrm rot="21091336">
              <a:off x="5566662" y="5520365"/>
              <a:ext cx="1141659" cy="246221"/>
            </a:xfrm>
            <a:prstGeom prst="rect">
              <a:avLst/>
            </a:prstGeom>
            <a:noFill/>
          </p:spPr>
          <p:txBody>
            <a:bodyPr wrap="none" rtlCol="0">
              <a:spAutoFit/>
            </a:bodyPr>
            <a:lstStyle/>
            <a:p>
              <a:r>
                <a:rPr lang="en-US" sz="1000" dirty="0">
                  <a:solidFill>
                    <a:srgbClr val="FF0000"/>
                  </a:solidFill>
                </a:rPr>
                <a:t>Bozeman Lasers</a:t>
              </a:r>
            </a:p>
          </p:txBody>
        </p:sp>
      </p:grpSp>
    </p:spTree>
    <p:extLst>
      <p:ext uri="{BB962C8B-B14F-4D97-AF65-F5344CB8AC3E}">
        <p14:creationId xmlns:p14="http://schemas.microsoft.com/office/powerpoint/2010/main" val="27435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fade">
                                      <p:cBhvr>
                                        <p:cTn id="10" dur="500"/>
                                        <p:tgtEl>
                                          <p:spTgt spid="102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animEffect transition="in" filter="fade">
                                      <p:cBhvr>
                                        <p:cTn id="15" dur="500"/>
                                        <p:tgtEl>
                                          <p:spTgt spid="1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xEl>
                                              <p:pRg st="2" end="2"/>
                                            </p:txEl>
                                          </p:spTgt>
                                        </p:tgtEl>
                                        <p:attrNameLst>
                                          <p:attrName>style.visibility</p:attrName>
                                        </p:attrNameLst>
                                      </p:cBhvr>
                                      <p:to>
                                        <p:strVal val="visible"/>
                                      </p:to>
                                    </p:set>
                                    <p:animEffect transition="in" filter="fade">
                                      <p:cBhvr>
                                        <p:cTn id="20" dur="500"/>
                                        <p:tgtEl>
                                          <p:spTgt spid="1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Effect transition="in" filter="fade">
                                      <p:cBhvr>
                                        <p:cTn id="25" dur="500"/>
                                        <p:tgtEl>
                                          <p:spTgt spid="12">
                                            <p:txEl>
                                              <p:pRg st="3" end="3"/>
                                            </p:txEl>
                                          </p:spTgt>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CB485-A07C-4CB6-97CC-F873B594E078}"/>
              </a:ext>
            </a:extLst>
          </p:cNvPr>
          <p:cNvSpPr>
            <a:spLocks noGrp="1"/>
          </p:cNvSpPr>
          <p:nvPr>
            <p:ph type="title"/>
          </p:nvPr>
        </p:nvSpPr>
        <p:spPr/>
        <p:txBody>
          <a:bodyPr/>
          <a:lstStyle/>
          <a:p>
            <a:r>
              <a:rPr lang="en-US" dirty="0"/>
              <a:t>Discrepant Material: Solution</a:t>
            </a:r>
          </a:p>
        </p:txBody>
      </p:sp>
      <p:sp>
        <p:nvSpPr>
          <p:cNvPr id="12" name="TextBox 11">
            <a:extLst>
              <a:ext uri="{FF2B5EF4-FFF2-40B4-BE49-F238E27FC236}">
                <a16:creationId xmlns:a16="http://schemas.microsoft.com/office/drawing/2014/main" id="{3648A818-F5DD-41AA-AAFD-1E219AD5BDC1}"/>
              </a:ext>
            </a:extLst>
          </p:cNvPr>
          <p:cNvSpPr txBox="1"/>
          <p:nvPr/>
        </p:nvSpPr>
        <p:spPr>
          <a:xfrm>
            <a:off x="123764" y="1405889"/>
            <a:ext cx="8853982" cy="369332"/>
          </a:xfrm>
          <a:prstGeom prst="rect">
            <a:avLst/>
          </a:prstGeom>
          <a:noFill/>
        </p:spPr>
        <p:txBody>
          <a:bodyPr wrap="square" rtlCol="0">
            <a:spAutoFit/>
          </a:bodyPr>
          <a:lstStyle/>
          <a:p>
            <a:pPr>
              <a:spcAft>
                <a:spcPts val="600"/>
              </a:spcAft>
            </a:pPr>
            <a:r>
              <a:rPr lang="en-US" b="1" dirty="0"/>
              <a:t>Solution</a:t>
            </a:r>
            <a:r>
              <a:rPr lang="en-US" dirty="0"/>
              <a:t>: Design a process initiated any time Discrepant Material is encountered</a:t>
            </a:r>
          </a:p>
        </p:txBody>
      </p:sp>
      <p:sp>
        <p:nvSpPr>
          <p:cNvPr id="13" name="Rectangle 12">
            <a:extLst>
              <a:ext uri="{FF2B5EF4-FFF2-40B4-BE49-F238E27FC236}">
                <a16:creationId xmlns:a16="http://schemas.microsoft.com/office/drawing/2014/main" id="{39E73152-3DB6-4BF0-8854-965FE6A574E9}"/>
              </a:ext>
            </a:extLst>
          </p:cNvPr>
          <p:cNvSpPr/>
          <p:nvPr/>
        </p:nvSpPr>
        <p:spPr>
          <a:xfrm>
            <a:off x="973842" y="2396489"/>
            <a:ext cx="4107345" cy="508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Label Discrepant Material and Segregate</a:t>
            </a:r>
          </a:p>
          <a:p>
            <a:pPr algn="ctr"/>
            <a:r>
              <a:rPr lang="en-US" sz="1400" dirty="0">
                <a:solidFill>
                  <a:schemeClr val="tx1"/>
                </a:solidFill>
              </a:rPr>
              <a:t>Record information in Discrepant Material Log</a:t>
            </a:r>
          </a:p>
        </p:txBody>
      </p:sp>
      <p:sp>
        <p:nvSpPr>
          <p:cNvPr id="14" name="Rectangle 13">
            <a:extLst>
              <a:ext uri="{FF2B5EF4-FFF2-40B4-BE49-F238E27FC236}">
                <a16:creationId xmlns:a16="http://schemas.microsoft.com/office/drawing/2014/main" id="{7B7A5D62-CE63-44CE-886F-5A4C4907E86A}"/>
              </a:ext>
            </a:extLst>
          </p:cNvPr>
          <p:cNvSpPr/>
          <p:nvPr/>
        </p:nvSpPr>
        <p:spPr>
          <a:xfrm>
            <a:off x="973842" y="3150612"/>
            <a:ext cx="4107345" cy="508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Evaluate Discrepant Material</a:t>
            </a:r>
          </a:p>
          <a:p>
            <a:pPr algn="ctr"/>
            <a:r>
              <a:rPr lang="en-US" sz="1400" dirty="0">
                <a:solidFill>
                  <a:schemeClr val="tx1"/>
                </a:solidFill>
              </a:rPr>
              <a:t>Update Discrepant Material Log</a:t>
            </a:r>
          </a:p>
        </p:txBody>
      </p:sp>
      <p:sp>
        <p:nvSpPr>
          <p:cNvPr id="15" name="Rectangle 14">
            <a:extLst>
              <a:ext uri="{FF2B5EF4-FFF2-40B4-BE49-F238E27FC236}">
                <a16:creationId xmlns:a16="http://schemas.microsoft.com/office/drawing/2014/main" id="{409137F5-3559-4669-92E7-ADABCA82FCDF}"/>
              </a:ext>
            </a:extLst>
          </p:cNvPr>
          <p:cNvSpPr/>
          <p:nvPr/>
        </p:nvSpPr>
        <p:spPr>
          <a:xfrm>
            <a:off x="973842" y="3904735"/>
            <a:ext cx="4107345" cy="508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Determine Disposition</a:t>
            </a:r>
          </a:p>
        </p:txBody>
      </p:sp>
      <p:sp>
        <p:nvSpPr>
          <p:cNvPr id="16" name="Rectangle 15">
            <a:extLst>
              <a:ext uri="{FF2B5EF4-FFF2-40B4-BE49-F238E27FC236}">
                <a16:creationId xmlns:a16="http://schemas.microsoft.com/office/drawing/2014/main" id="{F570E617-5FF6-44E4-AC12-39FA9373961F}"/>
              </a:ext>
            </a:extLst>
          </p:cNvPr>
          <p:cNvSpPr/>
          <p:nvPr/>
        </p:nvSpPr>
        <p:spPr>
          <a:xfrm>
            <a:off x="973842" y="4658859"/>
            <a:ext cx="4107345" cy="508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Disposition Material</a:t>
            </a:r>
          </a:p>
        </p:txBody>
      </p:sp>
      <p:sp>
        <p:nvSpPr>
          <p:cNvPr id="3" name="TextBox 2">
            <a:extLst>
              <a:ext uri="{FF2B5EF4-FFF2-40B4-BE49-F238E27FC236}">
                <a16:creationId xmlns:a16="http://schemas.microsoft.com/office/drawing/2014/main" id="{3E928B41-9131-4FA3-8A47-4431599DB33F}"/>
              </a:ext>
            </a:extLst>
          </p:cNvPr>
          <p:cNvSpPr txBox="1"/>
          <p:nvPr/>
        </p:nvSpPr>
        <p:spPr>
          <a:xfrm>
            <a:off x="6354816" y="3582604"/>
            <a:ext cx="2018501" cy="1077218"/>
          </a:xfrm>
          <a:prstGeom prst="rect">
            <a:avLst/>
          </a:prstGeom>
          <a:noFill/>
        </p:spPr>
        <p:txBody>
          <a:bodyPr wrap="none" rtlCol="0">
            <a:spAutoFit/>
          </a:bodyPr>
          <a:lstStyle/>
          <a:p>
            <a:pPr marL="257175" indent="-257175">
              <a:buFont typeface="+mj-lt"/>
              <a:buAutoNum type="arabicPeriod"/>
            </a:pPr>
            <a:r>
              <a:rPr lang="en-US" sz="1600" dirty="0"/>
              <a:t>Scrap</a:t>
            </a:r>
          </a:p>
          <a:p>
            <a:pPr marL="257175" indent="-257175">
              <a:buFont typeface="+mj-lt"/>
              <a:buAutoNum type="arabicPeriod"/>
            </a:pPr>
            <a:r>
              <a:rPr lang="en-US" sz="1600" dirty="0"/>
              <a:t>Rework/Repair</a:t>
            </a:r>
          </a:p>
          <a:p>
            <a:pPr marL="257175" indent="-257175">
              <a:buFont typeface="+mj-lt"/>
              <a:buAutoNum type="arabicPeriod"/>
            </a:pPr>
            <a:r>
              <a:rPr lang="en-US" sz="1600" dirty="0"/>
              <a:t>Return to suppler</a:t>
            </a:r>
          </a:p>
          <a:p>
            <a:pPr marL="257175" indent="-257175">
              <a:buFont typeface="+mj-lt"/>
              <a:buAutoNum type="arabicPeriod"/>
            </a:pPr>
            <a:r>
              <a:rPr lang="en-US" sz="1600" dirty="0"/>
              <a:t>Use as is</a:t>
            </a:r>
          </a:p>
        </p:txBody>
      </p:sp>
      <p:sp>
        <p:nvSpPr>
          <p:cNvPr id="9" name="Flowchart: Decision 8">
            <a:extLst>
              <a:ext uri="{FF2B5EF4-FFF2-40B4-BE49-F238E27FC236}">
                <a16:creationId xmlns:a16="http://schemas.microsoft.com/office/drawing/2014/main" id="{39DF18C7-86E0-40CF-AB40-7FC5DE6634CA}"/>
              </a:ext>
            </a:extLst>
          </p:cNvPr>
          <p:cNvSpPr/>
          <p:nvPr/>
        </p:nvSpPr>
        <p:spPr>
          <a:xfrm>
            <a:off x="5518793" y="3947077"/>
            <a:ext cx="398417" cy="414496"/>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5" name="Straight Arrow Connector 4">
            <a:extLst>
              <a:ext uri="{FF2B5EF4-FFF2-40B4-BE49-F238E27FC236}">
                <a16:creationId xmlns:a16="http://schemas.microsoft.com/office/drawing/2014/main" id="{FFE933E0-B379-4902-BAA2-FD8055B298F6}"/>
              </a:ext>
            </a:extLst>
          </p:cNvPr>
          <p:cNvCxnSpPr>
            <a:cxnSpLocks/>
            <a:stCxn id="13" idx="2"/>
            <a:endCxn id="14" idx="0"/>
          </p:cNvCxnSpPr>
          <p:nvPr/>
        </p:nvCxnSpPr>
        <p:spPr>
          <a:xfrm>
            <a:off x="3027515" y="2904503"/>
            <a:ext cx="0" cy="24610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B260B2E-3EDF-4C1C-BB43-DFE65F676EED}"/>
              </a:ext>
            </a:extLst>
          </p:cNvPr>
          <p:cNvCxnSpPr>
            <a:cxnSpLocks/>
            <a:stCxn id="14" idx="2"/>
            <a:endCxn id="15" idx="0"/>
          </p:cNvCxnSpPr>
          <p:nvPr/>
        </p:nvCxnSpPr>
        <p:spPr>
          <a:xfrm>
            <a:off x="3027515" y="3658626"/>
            <a:ext cx="0" cy="24610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EB6575E-207C-4873-946C-66A89C77A3E9}"/>
              </a:ext>
            </a:extLst>
          </p:cNvPr>
          <p:cNvCxnSpPr>
            <a:cxnSpLocks/>
            <a:stCxn id="15" idx="2"/>
            <a:endCxn id="16" idx="0"/>
          </p:cNvCxnSpPr>
          <p:nvPr/>
        </p:nvCxnSpPr>
        <p:spPr>
          <a:xfrm>
            <a:off x="3027515" y="4412749"/>
            <a:ext cx="0" cy="24611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F0B5D2D-19EF-4F9F-925E-7E98B326B074}"/>
              </a:ext>
            </a:extLst>
          </p:cNvPr>
          <p:cNvCxnSpPr>
            <a:cxnSpLocks/>
            <a:stCxn id="15" idx="3"/>
            <a:endCxn id="9" idx="1"/>
          </p:cNvCxnSpPr>
          <p:nvPr/>
        </p:nvCxnSpPr>
        <p:spPr>
          <a:xfrm flipV="1">
            <a:off x="5081187" y="4154325"/>
            <a:ext cx="437606" cy="441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6" name="Right Brace 25">
            <a:extLst>
              <a:ext uri="{FF2B5EF4-FFF2-40B4-BE49-F238E27FC236}">
                <a16:creationId xmlns:a16="http://schemas.microsoft.com/office/drawing/2014/main" id="{0F538EEC-75C7-453A-9C01-F2519B43B00A}"/>
              </a:ext>
            </a:extLst>
          </p:cNvPr>
          <p:cNvSpPr/>
          <p:nvPr/>
        </p:nvSpPr>
        <p:spPr>
          <a:xfrm rot="10800000">
            <a:off x="5960428" y="3628784"/>
            <a:ext cx="394388" cy="993948"/>
          </a:xfrm>
          <a:prstGeom prst="rightBrace">
            <a:avLst>
              <a:gd name="adj1" fmla="val 8333"/>
              <a:gd name="adj2" fmla="val 4868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Tree>
    <p:extLst>
      <p:ext uri="{BB962C8B-B14F-4D97-AF65-F5344CB8AC3E}">
        <p14:creationId xmlns:p14="http://schemas.microsoft.com/office/powerpoint/2010/main" val="3638049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left)">
                                      <p:cBhvr>
                                        <p:cTn id="33" dur="500"/>
                                        <p:tgtEl>
                                          <p:spTgt spid="3"/>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par>
                                <p:cTn id="37" presetID="22" presetClass="entr" presetSubtype="8"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3" grpId="0"/>
      <p:bldP spid="9" grpId="0" animBg="1"/>
      <p:bldP spid="2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CB485-A07C-4CB6-97CC-F873B594E078}"/>
              </a:ext>
            </a:extLst>
          </p:cNvPr>
          <p:cNvSpPr>
            <a:spLocks noGrp="1"/>
          </p:cNvSpPr>
          <p:nvPr>
            <p:ph type="title"/>
          </p:nvPr>
        </p:nvSpPr>
        <p:spPr/>
        <p:txBody>
          <a:bodyPr/>
          <a:lstStyle/>
          <a:p>
            <a:r>
              <a:rPr lang="en-US" dirty="0"/>
              <a:t>Discrepant Material Process</a:t>
            </a:r>
          </a:p>
        </p:txBody>
      </p:sp>
      <p:sp>
        <p:nvSpPr>
          <p:cNvPr id="12" name="TextBox 11">
            <a:extLst>
              <a:ext uri="{FF2B5EF4-FFF2-40B4-BE49-F238E27FC236}">
                <a16:creationId xmlns:a16="http://schemas.microsoft.com/office/drawing/2014/main" id="{3648A818-F5DD-41AA-AAFD-1E219AD5BDC1}"/>
              </a:ext>
            </a:extLst>
          </p:cNvPr>
          <p:cNvSpPr txBox="1"/>
          <p:nvPr/>
        </p:nvSpPr>
        <p:spPr>
          <a:xfrm>
            <a:off x="99254" y="1442103"/>
            <a:ext cx="8853982" cy="1077218"/>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Discrepant Material is never accidentally incorporated into final product.</a:t>
            </a:r>
          </a:p>
          <a:p>
            <a:pPr marL="285750" indent="-285750">
              <a:spcAft>
                <a:spcPts val="600"/>
              </a:spcAft>
              <a:buFont typeface="Arial" panose="020B0604020202020204" pitchFamily="34" charset="0"/>
              <a:buChar char="•"/>
            </a:pPr>
            <a:r>
              <a:rPr lang="en-US" dirty="0"/>
              <a:t>A record of Discrepant Material is generated. Trends lead to improvements.</a:t>
            </a:r>
          </a:p>
          <a:p>
            <a:pPr marL="285750" indent="-285750">
              <a:spcAft>
                <a:spcPts val="600"/>
              </a:spcAft>
              <a:buFont typeface="Arial" panose="020B0604020202020204" pitchFamily="34" charset="0"/>
              <a:buChar char="•"/>
            </a:pPr>
            <a:r>
              <a:rPr lang="en-US" dirty="0"/>
              <a:t>Returned material has declined. Manufacturing costs decreased. Improved yield.</a:t>
            </a:r>
          </a:p>
        </p:txBody>
      </p:sp>
      <p:pic>
        <p:nvPicPr>
          <p:cNvPr id="3" name="Picture 2">
            <a:extLst>
              <a:ext uri="{FF2B5EF4-FFF2-40B4-BE49-F238E27FC236}">
                <a16:creationId xmlns:a16="http://schemas.microsoft.com/office/drawing/2014/main" id="{F18DCD62-E26A-4912-AEAE-A452B7CEBD41}"/>
              </a:ext>
            </a:extLst>
          </p:cNvPr>
          <p:cNvPicPr>
            <a:picLocks noChangeAspect="1"/>
          </p:cNvPicPr>
          <p:nvPr/>
        </p:nvPicPr>
        <p:blipFill>
          <a:blip r:embed="rId2"/>
          <a:stretch>
            <a:fillRect/>
          </a:stretch>
        </p:blipFill>
        <p:spPr>
          <a:xfrm>
            <a:off x="290946" y="2519321"/>
            <a:ext cx="8470598" cy="3036265"/>
          </a:xfrm>
          <a:prstGeom prst="rect">
            <a:avLst/>
          </a:prstGeom>
        </p:spPr>
      </p:pic>
      <p:sp>
        <p:nvSpPr>
          <p:cNvPr id="6" name="Scroll: Horizontal 5">
            <a:extLst>
              <a:ext uri="{FF2B5EF4-FFF2-40B4-BE49-F238E27FC236}">
                <a16:creationId xmlns:a16="http://schemas.microsoft.com/office/drawing/2014/main" id="{EA5A85CD-7CC9-434A-8658-B817ED9B88D7}"/>
              </a:ext>
            </a:extLst>
          </p:cNvPr>
          <p:cNvSpPr/>
          <p:nvPr/>
        </p:nvSpPr>
        <p:spPr>
          <a:xfrm>
            <a:off x="1416867" y="5692996"/>
            <a:ext cx="6830840" cy="87644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Discrepant material gives insight regarding the design, the performance of your suppliers, performance of your processes. </a:t>
            </a:r>
          </a:p>
        </p:txBody>
      </p:sp>
    </p:spTree>
    <p:extLst>
      <p:ext uri="{BB962C8B-B14F-4D97-AF65-F5344CB8AC3E}">
        <p14:creationId xmlns:p14="http://schemas.microsoft.com/office/powerpoint/2010/main" val="60352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CB485-A07C-4CB6-97CC-F873B594E078}"/>
              </a:ext>
            </a:extLst>
          </p:cNvPr>
          <p:cNvSpPr>
            <a:spLocks noGrp="1"/>
          </p:cNvSpPr>
          <p:nvPr>
            <p:ph type="title"/>
          </p:nvPr>
        </p:nvSpPr>
        <p:spPr/>
        <p:txBody>
          <a:bodyPr/>
          <a:lstStyle/>
          <a:p>
            <a:r>
              <a:rPr lang="en-US" dirty="0"/>
              <a:t>Service Returns: Problem Statement</a:t>
            </a:r>
          </a:p>
        </p:txBody>
      </p:sp>
      <p:sp>
        <p:nvSpPr>
          <p:cNvPr id="12" name="TextBox 11">
            <a:extLst>
              <a:ext uri="{FF2B5EF4-FFF2-40B4-BE49-F238E27FC236}">
                <a16:creationId xmlns:a16="http://schemas.microsoft.com/office/drawing/2014/main" id="{3648A818-F5DD-41AA-AAFD-1E219AD5BDC1}"/>
              </a:ext>
            </a:extLst>
          </p:cNvPr>
          <p:cNvSpPr txBox="1"/>
          <p:nvPr/>
        </p:nvSpPr>
        <p:spPr>
          <a:xfrm>
            <a:off x="269166" y="1488458"/>
            <a:ext cx="8810179" cy="1431161"/>
          </a:xfrm>
          <a:prstGeom prst="rect">
            <a:avLst/>
          </a:prstGeom>
          <a:noFill/>
        </p:spPr>
        <p:txBody>
          <a:bodyPr wrap="square" rtlCol="0">
            <a:spAutoFit/>
          </a:bodyPr>
          <a:lstStyle/>
          <a:p>
            <a:pPr>
              <a:spcAft>
                <a:spcPts val="600"/>
              </a:spcAft>
            </a:pPr>
            <a:r>
              <a:rPr lang="en-US" b="1" dirty="0"/>
              <a:t>Problem</a:t>
            </a:r>
            <a:r>
              <a:rPr lang="en-US" dirty="0"/>
              <a:t>: Lasers returns are increasing in </a:t>
            </a:r>
            <a:r>
              <a:rPr lang="en-US" dirty="0" err="1"/>
              <a:t>qty</a:t>
            </a:r>
            <a:endParaRPr lang="en-US" dirty="0"/>
          </a:p>
          <a:p>
            <a:pPr marL="285750" indent="-285750">
              <a:spcAft>
                <a:spcPts val="600"/>
              </a:spcAft>
              <a:buFont typeface="Arial" panose="020B0604020202020204" pitchFamily="34" charset="0"/>
              <a:buChar char="•"/>
            </a:pPr>
            <a:r>
              <a:rPr lang="en-US" dirty="0"/>
              <a:t>Returned lasers are misplaced; long time before returning to the customer</a:t>
            </a:r>
          </a:p>
          <a:p>
            <a:pPr marL="285750" indent="-285750">
              <a:spcAft>
                <a:spcPts val="600"/>
              </a:spcAft>
              <a:buFont typeface="Arial" panose="020B0604020202020204" pitchFamily="34" charset="0"/>
              <a:buChar char="•"/>
            </a:pPr>
            <a:r>
              <a:rPr lang="en-US" dirty="0"/>
              <a:t>Customers are not happy and considering another source for lasers</a:t>
            </a:r>
          </a:p>
          <a:p>
            <a:pPr marL="285750" indent="-285750">
              <a:spcAft>
                <a:spcPts val="600"/>
              </a:spcAft>
              <a:buFont typeface="Arial" panose="020B0604020202020204" pitchFamily="34" charset="0"/>
              <a:buChar char="•"/>
            </a:pPr>
            <a:r>
              <a:rPr lang="en-US" dirty="0"/>
              <a:t>We have no idea how many are returning and no idea of the product reliability</a:t>
            </a:r>
          </a:p>
        </p:txBody>
      </p:sp>
      <p:pic>
        <p:nvPicPr>
          <p:cNvPr id="4" name="Picture 6" descr="See the source image">
            <a:extLst>
              <a:ext uri="{FF2B5EF4-FFF2-40B4-BE49-F238E27FC236}">
                <a16:creationId xmlns:a16="http://schemas.microsoft.com/office/drawing/2014/main" id="{F46A6A39-E003-4D08-9ADB-E2D2551E6BC4}"/>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204964" y="5274017"/>
            <a:ext cx="1250385" cy="9967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See the source image">
            <a:extLst>
              <a:ext uri="{FF2B5EF4-FFF2-40B4-BE49-F238E27FC236}">
                <a16:creationId xmlns:a16="http://schemas.microsoft.com/office/drawing/2014/main" id="{EF7700F1-CE6A-4A4B-82AB-E60B081BA0CA}"/>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292401" y="3894665"/>
            <a:ext cx="1250385" cy="9967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See the source image">
            <a:extLst>
              <a:ext uri="{FF2B5EF4-FFF2-40B4-BE49-F238E27FC236}">
                <a16:creationId xmlns:a16="http://schemas.microsoft.com/office/drawing/2014/main" id="{68E07438-67C7-4BAD-B2AC-C6A445AE7150}"/>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529811" y="5483877"/>
            <a:ext cx="1250385" cy="9967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See the source image">
            <a:extLst>
              <a:ext uri="{FF2B5EF4-FFF2-40B4-BE49-F238E27FC236}">
                <a16:creationId xmlns:a16="http://schemas.microsoft.com/office/drawing/2014/main" id="{364D00B2-C70A-4248-87D0-F9360C262D44}"/>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732724" y="4106712"/>
            <a:ext cx="1250385" cy="99672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See the source image">
            <a:extLst>
              <a:ext uri="{FF2B5EF4-FFF2-40B4-BE49-F238E27FC236}">
                <a16:creationId xmlns:a16="http://schemas.microsoft.com/office/drawing/2014/main" id="{E94BCD95-519B-4C50-9B60-2AE47B64A431}"/>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023130" y="3713616"/>
            <a:ext cx="1250385" cy="99672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See the source image">
            <a:extLst>
              <a:ext uri="{FF2B5EF4-FFF2-40B4-BE49-F238E27FC236}">
                <a16:creationId xmlns:a16="http://schemas.microsoft.com/office/drawing/2014/main" id="{946D260B-D2AD-4807-AF6B-E9AD302FD016}"/>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4159161" y="4432382"/>
            <a:ext cx="1250385" cy="9967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See the source image">
            <a:extLst>
              <a:ext uri="{FF2B5EF4-FFF2-40B4-BE49-F238E27FC236}">
                <a16:creationId xmlns:a16="http://schemas.microsoft.com/office/drawing/2014/main" id="{59A98949-C206-4941-8D83-57BF1F2A418C}"/>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4805748" y="5327879"/>
            <a:ext cx="1250385" cy="99672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See the source image">
            <a:extLst>
              <a:ext uri="{FF2B5EF4-FFF2-40B4-BE49-F238E27FC236}">
                <a16:creationId xmlns:a16="http://schemas.microsoft.com/office/drawing/2014/main" id="{6676B0C4-A516-4AEA-B07A-6C3320E7919C}"/>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023130" y="5258212"/>
            <a:ext cx="1250385" cy="99672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See the source image">
            <a:extLst>
              <a:ext uri="{FF2B5EF4-FFF2-40B4-BE49-F238E27FC236}">
                <a16:creationId xmlns:a16="http://schemas.microsoft.com/office/drawing/2014/main" id="{561648F3-3C34-494D-BECC-7F034BAC62EF}"/>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5789421" y="3960658"/>
            <a:ext cx="1250385" cy="99672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See the source image">
            <a:extLst>
              <a:ext uri="{FF2B5EF4-FFF2-40B4-BE49-F238E27FC236}">
                <a16:creationId xmlns:a16="http://schemas.microsoft.com/office/drawing/2014/main" id="{C4CDB3E9-0063-4EFA-86A0-BE35C4C42BA1}"/>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6205057" y="5519219"/>
            <a:ext cx="1250385" cy="99672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See the source image">
            <a:extLst>
              <a:ext uri="{FF2B5EF4-FFF2-40B4-BE49-F238E27FC236}">
                <a16:creationId xmlns:a16="http://schemas.microsoft.com/office/drawing/2014/main" id="{7DD61763-A81D-4B69-A771-F9A954FCC44B}"/>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7409219" y="4605072"/>
            <a:ext cx="1250385" cy="996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482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xEl>
                                              <p:pRg st="1" end="1"/>
                                            </p:txEl>
                                          </p:spTgt>
                                        </p:tgtEl>
                                        <p:attrNameLst>
                                          <p:attrName>style.visibility</p:attrName>
                                        </p:attrNameLst>
                                      </p:cBhvr>
                                      <p:to>
                                        <p:strVal val="visible"/>
                                      </p:to>
                                    </p:set>
                                    <p:animEffect transition="in" filter="fade">
                                      <p:cBhvr>
                                        <p:cTn id="56" dur="500"/>
                                        <p:tgtEl>
                                          <p:spTgt spid="12">
                                            <p:txEl>
                                              <p:pRg st="1" end="1"/>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2">
                                            <p:txEl>
                                              <p:pRg st="2" end="2"/>
                                            </p:txEl>
                                          </p:spTgt>
                                        </p:tgtEl>
                                        <p:attrNameLst>
                                          <p:attrName>style.visibility</p:attrName>
                                        </p:attrNameLst>
                                      </p:cBhvr>
                                      <p:to>
                                        <p:strVal val="visible"/>
                                      </p:to>
                                    </p:set>
                                    <p:animEffect transition="in" filter="fade">
                                      <p:cBhvr>
                                        <p:cTn id="61" dur="500"/>
                                        <p:tgtEl>
                                          <p:spTgt spid="12">
                                            <p:txEl>
                                              <p:pRg st="2" end="2"/>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2">
                                            <p:txEl>
                                              <p:pRg st="3" end="3"/>
                                            </p:txEl>
                                          </p:spTgt>
                                        </p:tgtEl>
                                        <p:attrNameLst>
                                          <p:attrName>style.visibility</p:attrName>
                                        </p:attrNameLst>
                                      </p:cBhvr>
                                      <p:to>
                                        <p:strVal val="visible"/>
                                      </p:to>
                                    </p:set>
                                    <p:animEffect transition="in" filter="fade">
                                      <p:cBhvr>
                                        <p:cTn id="66"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CB485-A07C-4CB6-97CC-F873B594E078}"/>
              </a:ext>
            </a:extLst>
          </p:cNvPr>
          <p:cNvSpPr>
            <a:spLocks noGrp="1"/>
          </p:cNvSpPr>
          <p:nvPr>
            <p:ph type="title"/>
          </p:nvPr>
        </p:nvSpPr>
        <p:spPr/>
        <p:txBody>
          <a:bodyPr/>
          <a:lstStyle/>
          <a:p>
            <a:r>
              <a:rPr lang="en-US" dirty="0"/>
              <a:t>Service Return Process: Solution</a:t>
            </a:r>
          </a:p>
        </p:txBody>
      </p:sp>
      <p:sp>
        <p:nvSpPr>
          <p:cNvPr id="12" name="TextBox 11">
            <a:extLst>
              <a:ext uri="{FF2B5EF4-FFF2-40B4-BE49-F238E27FC236}">
                <a16:creationId xmlns:a16="http://schemas.microsoft.com/office/drawing/2014/main" id="{3648A818-F5DD-41AA-AAFD-1E219AD5BDC1}"/>
              </a:ext>
            </a:extLst>
          </p:cNvPr>
          <p:cNvSpPr txBox="1"/>
          <p:nvPr/>
        </p:nvSpPr>
        <p:spPr>
          <a:xfrm>
            <a:off x="138546" y="1331096"/>
            <a:ext cx="8866910" cy="369332"/>
          </a:xfrm>
          <a:prstGeom prst="rect">
            <a:avLst/>
          </a:prstGeom>
          <a:noFill/>
        </p:spPr>
        <p:txBody>
          <a:bodyPr wrap="square" rtlCol="0">
            <a:spAutoFit/>
          </a:bodyPr>
          <a:lstStyle/>
          <a:p>
            <a:pPr>
              <a:spcAft>
                <a:spcPts val="600"/>
              </a:spcAft>
            </a:pPr>
            <a:r>
              <a:rPr lang="en-US" b="1" dirty="0"/>
              <a:t>Solution</a:t>
            </a:r>
            <a:r>
              <a:rPr lang="en-US" dirty="0"/>
              <a:t>: Design a process initiated any time Lasers are returned by a customer</a:t>
            </a:r>
          </a:p>
        </p:txBody>
      </p:sp>
      <p:sp>
        <p:nvSpPr>
          <p:cNvPr id="13" name="Rectangle 12">
            <a:extLst>
              <a:ext uri="{FF2B5EF4-FFF2-40B4-BE49-F238E27FC236}">
                <a16:creationId xmlns:a16="http://schemas.microsoft.com/office/drawing/2014/main" id="{39E73152-3DB6-4BF0-8854-965FE6A574E9}"/>
              </a:ext>
            </a:extLst>
          </p:cNvPr>
          <p:cNvSpPr/>
          <p:nvPr/>
        </p:nvSpPr>
        <p:spPr>
          <a:xfrm>
            <a:off x="2362550" y="2001981"/>
            <a:ext cx="2768087" cy="46536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Label the Returned Material</a:t>
            </a:r>
          </a:p>
          <a:p>
            <a:pPr algn="ctr"/>
            <a:r>
              <a:rPr lang="en-US" sz="1400" dirty="0">
                <a:solidFill>
                  <a:schemeClr val="tx1"/>
                </a:solidFill>
              </a:rPr>
              <a:t>Record in Log</a:t>
            </a:r>
          </a:p>
        </p:txBody>
      </p:sp>
      <p:sp>
        <p:nvSpPr>
          <p:cNvPr id="14" name="Rectangle 13">
            <a:extLst>
              <a:ext uri="{FF2B5EF4-FFF2-40B4-BE49-F238E27FC236}">
                <a16:creationId xmlns:a16="http://schemas.microsoft.com/office/drawing/2014/main" id="{7B7A5D62-CE63-44CE-886F-5A4C4907E86A}"/>
              </a:ext>
            </a:extLst>
          </p:cNvPr>
          <p:cNvSpPr/>
          <p:nvPr/>
        </p:nvSpPr>
        <p:spPr>
          <a:xfrm>
            <a:off x="2362550" y="2788176"/>
            <a:ext cx="2768087" cy="46536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Evaluate Returned Material</a:t>
            </a:r>
          </a:p>
          <a:p>
            <a:pPr algn="ctr"/>
            <a:r>
              <a:rPr lang="en-US" sz="1400" dirty="0">
                <a:solidFill>
                  <a:schemeClr val="tx1"/>
                </a:solidFill>
              </a:rPr>
              <a:t>Updates Log</a:t>
            </a:r>
          </a:p>
        </p:txBody>
      </p:sp>
      <p:sp>
        <p:nvSpPr>
          <p:cNvPr id="15" name="Rectangle 14">
            <a:extLst>
              <a:ext uri="{FF2B5EF4-FFF2-40B4-BE49-F238E27FC236}">
                <a16:creationId xmlns:a16="http://schemas.microsoft.com/office/drawing/2014/main" id="{409137F5-3559-4669-92E7-ADABCA82FCDF}"/>
              </a:ext>
            </a:extLst>
          </p:cNvPr>
          <p:cNvSpPr/>
          <p:nvPr/>
        </p:nvSpPr>
        <p:spPr>
          <a:xfrm>
            <a:off x="2362550" y="4360566"/>
            <a:ext cx="2768087" cy="46536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Determine Disposition</a:t>
            </a:r>
          </a:p>
        </p:txBody>
      </p:sp>
      <p:sp>
        <p:nvSpPr>
          <p:cNvPr id="16" name="Rectangle 15">
            <a:extLst>
              <a:ext uri="{FF2B5EF4-FFF2-40B4-BE49-F238E27FC236}">
                <a16:creationId xmlns:a16="http://schemas.microsoft.com/office/drawing/2014/main" id="{F570E617-5FF6-44E4-AC12-39FA9373961F}"/>
              </a:ext>
            </a:extLst>
          </p:cNvPr>
          <p:cNvSpPr/>
          <p:nvPr/>
        </p:nvSpPr>
        <p:spPr>
          <a:xfrm>
            <a:off x="2362550" y="5146761"/>
            <a:ext cx="2768087" cy="46536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Disposition</a:t>
            </a:r>
          </a:p>
        </p:txBody>
      </p:sp>
      <p:sp>
        <p:nvSpPr>
          <p:cNvPr id="3" name="TextBox 2">
            <a:extLst>
              <a:ext uri="{FF2B5EF4-FFF2-40B4-BE49-F238E27FC236}">
                <a16:creationId xmlns:a16="http://schemas.microsoft.com/office/drawing/2014/main" id="{3E928B41-9131-4FA3-8A47-4431599DB33F}"/>
              </a:ext>
            </a:extLst>
          </p:cNvPr>
          <p:cNvSpPr txBox="1"/>
          <p:nvPr/>
        </p:nvSpPr>
        <p:spPr>
          <a:xfrm>
            <a:off x="6361551" y="4290566"/>
            <a:ext cx="2236510" cy="830997"/>
          </a:xfrm>
          <a:prstGeom prst="rect">
            <a:avLst/>
          </a:prstGeom>
          <a:noFill/>
        </p:spPr>
        <p:txBody>
          <a:bodyPr wrap="none" rtlCol="0">
            <a:spAutoFit/>
          </a:bodyPr>
          <a:lstStyle/>
          <a:p>
            <a:pPr marL="257175" indent="-257175">
              <a:buFont typeface="+mj-lt"/>
              <a:buAutoNum type="arabicPeriod"/>
            </a:pPr>
            <a:r>
              <a:rPr lang="en-US" sz="1600" dirty="0"/>
              <a:t>Replace</a:t>
            </a:r>
          </a:p>
          <a:p>
            <a:pPr marL="257175" indent="-257175">
              <a:buFont typeface="+mj-lt"/>
              <a:buAutoNum type="arabicPeriod"/>
            </a:pPr>
            <a:r>
              <a:rPr lang="en-US" sz="1600" dirty="0"/>
              <a:t>Rework/Repair</a:t>
            </a:r>
          </a:p>
          <a:p>
            <a:pPr marL="257175" indent="-257175">
              <a:buFont typeface="+mj-lt"/>
              <a:buAutoNum type="arabicPeriod"/>
            </a:pPr>
            <a:r>
              <a:rPr lang="en-US" sz="1600" dirty="0"/>
              <a:t>Return to Customer</a:t>
            </a:r>
          </a:p>
        </p:txBody>
      </p:sp>
      <p:sp>
        <p:nvSpPr>
          <p:cNvPr id="9" name="Flowchart: Decision 8">
            <a:extLst>
              <a:ext uri="{FF2B5EF4-FFF2-40B4-BE49-F238E27FC236}">
                <a16:creationId xmlns:a16="http://schemas.microsoft.com/office/drawing/2014/main" id="{39DF18C7-86E0-40CF-AB40-7FC5DE6634CA}"/>
              </a:ext>
            </a:extLst>
          </p:cNvPr>
          <p:cNvSpPr/>
          <p:nvPr/>
        </p:nvSpPr>
        <p:spPr>
          <a:xfrm>
            <a:off x="5568243" y="4508091"/>
            <a:ext cx="398417" cy="414496"/>
          </a:xfrm>
          <a:prstGeom prst="flowChartDecision">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5" name="Straight Arrow Connector 4">
            <a:extLst>
              <a:ext uri="{FF2B5EF4-FFF2-40B4-BE49-F238E27FC236}">
                <a16:creationId xmlns:a16="http://schemas.microsoft.com/office/drawing/2014/main" id="{FFE933E0-B379-4902-BAA2-FD8055B298F6}"/>
              </a:ext>
            </a:extLst>
          </p:cNvPr>
          <p:cNvCxnSpPr>
            <a:cxnSpLocks/>
            <a:stCxn id="13" idx="2"/>
            <a:endCxn id="14" idx="0"/>
          </p:cNvCxnSpPr>
          <p:nvPr/>
        </p:nvCxnSpPr>
        <p:spPr>
          <a:xfrm>
            <a:off x="3746594" y="2467346"/>
            <a:ext cx="0" cy="3208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B260B2E-3EDF-4C1C-BB43-DFE65F676EED}"/>
              </a:ext>
            </a:extLst>
          </p:cNvPr>
          <p:cNvCxnSpPr>
            <a:cxnSpLocks/>
            <a:stCxn id="28" idx="2"/>
            <a:endCxn id="15" idx="0"/>
          </p:cNvCxnSpPr>
          <p:nvPr/>
        </p:nvCxnSpPr>
        <p:spPr>
          <a:xfrm>
            <a:off x="3746594" y="4039736"/>
            <a:ext cx="0" cy="3208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EB6575E-207C-4873-946C-66A89C77A3E9}"/>
              </a:ext>
            </a:extLst>
          </p:cNvPr>
          <p:cNvCxnSpPr>
            <a:cxnSpLocks/>
            <a:stCxn id="15" idx="2"/>
            <a:endCxn id="16" idx="0"/>
          </p:cNvCxnSpPr>
          <p:nvPr/>
        </p:nvCxnSpPr>
        <p:spPr>
          <a:xfrm>
            <a:off x="3746594" y="4825931"/>
            <a:ext cx="0" cy="3208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6" name="Right Brace 25">
            <a:extLst>
              <a:ext uri="{FF2B5EF4-FFF2-40B4-BE49-F238E27FC236}">
                <a16:creationId xmlns:a16="http://schemas.microsoft.com/office/drawing/2014/main" id="{0F538EEC-75C7-453A-9C01-F2519B43B00A}"/>
              </a:ext>
            </a:extLst>
          </p:cNvPr>
          <p:cNvSpPr/>
          <p:nvPr/>
        </p:nvSpPr>
        <p:spPr>
          <a:xfrm rot="10800000">
            <a:off x="6009878" y="4290566"/>
            <a:ext cx="394388" cy="830997"/>
          </a:xfrm>
          <a:prstGeom prst="rightBrace">
            <a:avLst>
              <a:gd name="adj1" fmla="val 19718"/>
              <a:gd name="adj2" fmla="val 48686"/>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9" name="Rectangle 18">
            <a:extLst>
              <a:ext uri="{FF2B5EF4-FFF2-40B4-BE49-F238E27FC236}">
                <a16:creationId xmlns:a16="http://schemas.microsoft.com/office/drawing/2014/main" id="{7E828D8E-7C39-4DFC-9642-48AD768CC6C1}"/>
              </a:ext>
            </a:extLst>
          </p:cNvPr>
          <p:cNvSpPr/>
          <p:nvPr/>
        </p:nvSpPr>
        <p:spPr>
          <a:xfrm>
            <a:off x="2362550" y="5932957"/>
            <a:ext cx="2768087" cy="46536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Return to Customer</a:t>
            </a:r>
          </a:p>
        </p:txBody>
      </p:sp>
      <p:cxnSp>
        <p:nvCxnSpPr>
          <p:cNvPr id="20" name="Straight Arrow Connector 19">
            <a:extLst>
              <a:ext uri="{FF2B5EF4-FFF2-40B4-BE49-F238E27FC236}">
                <a16:creationId xmlns:a16="http://schemas.microsoft.com/office/drawing/2014/main" id="{09F302DA-86C8-4CD4-8E89-4C512DD8DDA7}"/>
              </a:ext>
            </a:extLst>
          </p:cNvPr>
          <p:cNvCxnSpPr>
            <a:cxnSpLocks/>
            <a:stCxn id="16" idx="2"/>
            <a:endCxn id="19" idx="0"/>
          </p:cNvCxnSpPr>
          <p:nvPr/>
        </p:nvCxnSpPr>
        <p:spPr>
          <a:xfrm>
            <a:off x="3746594" y="5612126"/>
            <a:ext cx="0" cy="32083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3" name="Flowchart: Decision 22">
            <a:extLst>
              <a:ext uri="{FF2B5EF4-FFF2-40B4-BE49-F238E27FC236}">
                <a16:creationId xmlns:a16="http://schemas.microsoft.com/office/drawing/2014/main" id="{F460F292-8731-4A9E-AB17-BAA06DA423CA}"/>
              </a:ext>
            </a:extLst>
          </p:cNvPr>
          <p:cNvSpPr/>
          <p:nvPr/>
        </p:nvSpPr>
        <p:spPr>
          <a:xfrm>
            <a:off x="5568243" y="3596152"/>
            <a:ext cx="398417" cy="414496"/>
          </a:xfrm>
          <a:prstGeom prst="flowChartDecision">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TextBox 24">
            <a:extLst>
              <a:ext uri="{FF2B5EF4-FFF2-40B4-BE49-F238E27FC236}">
                <a16:creationId xmlns:a16="http://schemas.microsoft.com/office/drawing/2014/main" id="{F70B7C3D-DA1D-4A82-9A08-5101969AF1A7}"/>
              </a:ext>
            </a:extLst>
          </p:cNvPr>
          <p:cNvSpPr txBox="1"/>
          <p:nvPr/>
        </p:nvSpPr>
        <p:spPr>
          <a:xfrm>
            <a:off x="6556665" y="3336859"/>
            <a:ext cx="1443408" cy="338554"/>
          </a:xfrm>
          <a:prstGeom prst="rect">
            <a:avLst/>
          </a:prstGeom>
          <a:noFill/>
          <a:ln>
            <a:solidFill>
              <a:schemeClr val="tx1"/>
            </a:solidFill>
          </a:ln>
        </p:spPr>
        <p:txBody>
          <a:bodyPr wrap="square" rtlCol="0">
            <a:spAutoFit/>
          </a:bodyPr>
          <a:lstStyle/>
          <a:p>
            <a:r>
              <a:rPr lang="en-US" sz="1600" dirty="0"/>
              <a:t>Warranty</a:t>
            </a:r>
          </a:p>
        </p:txBody>
      </p:sp>
      <p:sp>
        <p:nvSpPr>
          <p:cNvPr id="27" name="TextBox 26">
            <a:extLst>
              <a:ext uri="{FF2B5EF4-FFF2-40B4-BE49-F238E27FC236}">
                <a16:creationId xmlns:a16="http://schemas.microsoft.com/office/drawing/2014/main" id="{8EA6294A-1A0F-494D-9BFB-DAECF16B2F7E}"/>
              </a:ext>
            </a:extLst>
          </p:cNvPr>
          <p:cNvSpPr txBox="1"/>
          <p:nvPr/>
        </p:nvSpPr>
        <p:spPr>
          <a:xfrm>
            <a:off x="6556665" y="3886759"/>
            <a:ext cx="1443408" cy="338554"/>
          </a:xfrm>
          <a:prstGeom prst="rect">
            <a:avLst/>
          </a:prstGeom>
          <a:noFill/>
          <a:ln>
            <a:solidFill>
              <a:schemeClr val="tx1"/>
            </a:solidFill>
          </a:ln>
        </p:spPr>
        <p:txBody>
          <a:bodyPr wrap="none" rtlCol="0">
            <a:spAutoFit/>
          </a:bodyPr>
          <a:lstStyle/>
          <a:p>
            <a:r>
              <a:rPr lang="en-US" sz="1600" dirty="0"/>
              <a:t>Non Warranty</a:t>
            </a:r>
          </a:p>
        </p:txBody>
      </p:sp>
      <p:cxnSp>
        <p:nvCxnSpPr>
          <p:cNvPr id="7" name="Connector: Elbow 6">
            <a:extLst>
              <a:ext uri="{FF2B5EF4-FFF2-40B4-BE49-F238E27FC236}">
                <a16:creationId xmlns:a16="http://schemas.microsoft.com/office/drawing/2014/main" id="{A08DD572-EE6B-41FF-9CA9-E945EE99CE2F}"/>
              </a:ext>
            </a:extLst>
          </p:cNvPr>
          <p:cNvCxnSpPr>
            <a:stCxn id="23" idx="3"/>
            <a:endCxn id="25" idx="1"/>
          </p:cNvCxnSpPr>
          <p:nvPr/>
        </p:nvCxnSpPr>
        <p:spPr>
          <a:xfrm flipV="1">
            <a:off x="5966660" y="3506136"/>
            <a:ext cx="590005" cy="29726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nector: Elbow 9">
            <a:extLst>
              <a:ext uri="{FF2B5EF4-FFF2-40B4-BE49-F238E27FC236}">
                <a16:creationId xmlns:a16="http://schemas.microsoft.com/office/drawing/2014/main" id="{2356CD15-3165-4FD5-AD47-32FD9484F368}"/>
              </a:ext>
            </a:extLst>
          </p:cNvPr>
          <p:cNvCxnSpPr>
            <a:stCxn id="23" idx="3"/>
            <a:endCxn id="27" idx="1"/>
          </p:cNvCxnSpPr>
          <p:nvPr/>
        </p:nvCxnSpPr>
        <p:spPr>
          <a:xfrm>
            <a:off x="5966660" y="3803400"/>
            <a:ext cx="590005" cy="25263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895FA892-F3DD-42E8-B27F-2A400AA45B0D}"/>
              </a:ext>
            </a:extLst>
          </p:cNvPr>
          <p:cNvSpPr/>
          <p:nvPr/>
        </p:nvSpPr>
        <p:spPr>
          <a:xfrm>
            <a:off x="2362550" y="3574371"/>
            <a:ext cx="2768087" cy="46536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Determine Warranty Status</a:t>
            </a:r>
          </a:p>
        </p:txBody>
      </p:sp>
      <p:cxnSp>
        <p:nvCxnSpPr>
          <p:cNvPr id="29" name="Straight Arrow Connector 28">
            <a:extLst>
              <a:ext uri="{FF2B5EF4-FFF2-40B4-BE49-F238E27FC236}">
                <a16:creationId xmlns:a16="http://schemas.microsoft.com/office/drawing/2014/main" id="{BCCF5F82-EEC0-41B4-BAF3-D0FD794AB4FF}"/>
              </a:ext>
            </a:extLst>
          </p:cNvPr>
          <p:cNvCxnSpPr>
            <a:cxnSpLocks/>
            <a:stCxn id="14" idx="2"/>
            <a:endCxn id="28" idx="0"/>
          </p:cNvCxnSpPr>
          <p:nvPr/>
        </p:nvCxnSpPr>
        <p:spPr>
          <a:xfrm>
            <a:off x="3746594" y="3253541"/>
            <a:ext cx="0" cy="3208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2614F80E-40B2-4724-8C17-47761A8DBA6E}"/>
              </a:ext>
            </a:extLst>
          </p:cNvPr>
          <p:cNvCxnSpPr>
            <a:cxnSpLocks/>
            <a:stCxn id="28" idx="3"/>
            <a:endCxn id="23" idx="1"/>
          </p:cNvCxnSpPr>
          <p:nvPr/>
        </p:nvCxnSpPr>
        <p:spPr>
          <a:xfrm flipV="1">
            <a:off x="5130637" y="3803400"/>
            <a:ext cx="437606" cy="365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a:extLst>
              <a:ext uri="{FF2B5EF4-FFF2-40B4-BE49-F238E27FC236}">
                <a16:creationId xmlns:a16="http://schemas.microsoft.com/office/drawing/2014/main" id="{23BD1578-EA58-48FD-A003-82597F5916A0}"/>
              </a:ext>
            </a:extLst>
          </p:cNvPr>
          <p:cNvCxnSpPr>
            <a:stCxn id="15" idx="3"/>
            <a:endCxn id="9" idx="1"/>
          </p:cNvCxnSpPr>
          <p:nvPr/>
        </p:nvCxnSpPr>
        <p:spPr>
          <a:xfrm>
            <a:off x="5130637" y="4593249"/>
            <a:ext cx="437606" cy="122090"/>
          </a:xfrm>
          <a:prstGeom prst="bentConnector3">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05948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left)">
                                      <p:cBhvr>
                                        <p:cTn id="33" dur="500"/>
                                        <p:tgtEl>
                                          <p:spTgt spid="23"/>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par>
                                <p:cTn id="40" presetID="22" presetClass="entr" presetSubtype="8"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par>
                                <p:cTn id="43" presetID="22" presetClass="entr" presetSubtype="8"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par>
                                <p:cTn id="46" presetID="22" presetClass="entr" presetSubtype="8" fill="hold"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left)">
                                      <p:cBhvr>
                                        <p:cTn id="48" dur="500"/>
                                        <p:tgtEl>
                                          <p:spTgt spid="3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par>
                                <p:cTn id="54" presetID="10" presetClass="entr" presetSubtype="0"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wipe(left)">
                                      <p:cBhvr>
                                        <p:cTn id="61" dur="500"/>
                                        <p:tgtEl>
                                          <p:spTgt spid="3"/>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left)">
                                      <p:cBhvr>
                                        <p:cTn id="64" dur="500"/>
                                        <p:tgtEl>
                                          <p:spTgt spid="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left)">
                                      <p:cBhvr>
                                        <p:cTn id="67" dur="500"/>
                                        <p:tgtEl>
                                          <p:spTgt spid="26"/>
                                        </p:tgtEl>
                                      </p:cBhvr>
                                    </p:animEffect>
                                  </p:childTnLst>
                                </p:cTn>
                              </p:par>
                              <p:par>
                                <p:cTn id="68" presetID="22" presetClass="entr" presetSubtype="8" fill="hold" nodeType="with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wipe(left)">
                                      <p:cBhvr>
                                        <p:cTn id="70" dur="500"/>
                                        <p:tgtEl>
                                          <p:spTgt spid="36"/>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00"/>
                                        <p:tgtEl>
                                          <p:spTgt spid="16"/>
                                        </p:tgtEl>
                                      </p:cBhvr>
                                    </p:animEffect>
                                  </p:childTnLst>
                                </p:cTn>
                              </p:par>
                              <p:par>
                                <p:cTn id="76" presetID="10" presetClass="entr" presetSubtype="0" fill="hold" nodeType="with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fade">
                                      <p:cBhvr>
                                        <p:cTn id="78" dur="500"/>
                                        <p:tgtEl>
                                          <p:spTgt spid="18"/>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500"/>
                                        <p:tgtEl>
                                          <p:spTgt spid="19"/>
                                        </p:tgtEl>
                                      </p:cBhvr>
                                    </p:animEffect>
                                  </p:childTnLst>
                                </p:cTn>
                              </p:par>
                              <p:par>
                                <p:cTn id="84" presetID="10" presetClass="entr" presetSubtype="0" fill="hold" nodeType="withEffect">
                                  <p:stCondLst>
                                    <p:cond delay="0"/>
                                  </p:stCondLst>
                                  <p:childTnLst>
                                    <p:set>
                                      <p:cBhvr>
                                        <p:cTn id="85" dur="1" fill="hold">
                                          <p:stCondLst>
                                            <p:cond delay="0"/>
                                          </p:stCondLst>
                                        </p:cTn>
                                        <p:tgtEl>
                                          <p:spTgt spid="20"/>
                                        </p:tgtEl>
                                        <p:attrNameLst>
                                          <p:attrName>style.visibility</p:attrName>
                                        </p:attrNameLst>
                                      </p:cBhvr>
                                      <p:to>
                                        <p:strVal val="visible"/>
                                      </p:to>
                                    </p:set>
                                    <p:animEffect transition="in" filter="fade">
                                      <p:cBhvr>
                                        <p:cTn id="8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3" grpId="0"/>
      <p:bldP spid="9" grpId="0" animBg="1"/>
      <p:bldP spid="26" grpId="0" animBg="1"/>
      <p:bldP spid="19" grpId="0" animBg="1"/>
      <p:bldP spid="23" grpId="0" animBg="1"/>
      <p:bldP spid="25" grpId="0" animBg="1"/>
      <p:bldP spid="27" grpId="0" animBg="1"/>
      <p:bldP spid="2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CB485-A07C-4CB6-97CC-F873B594E078}"/>
              </a:ext>
            </a:extLst>
          </p:cNvPr>
          <p:cNvSpPr>
            <a:spLocks noGrp="1"/>
          </p:cNvSpPr>
          <p:nvPr>
            <p:ph type="title"/>
          </p:nvPr>
        </p:nvSpPr>
        <p:spPr/>
        <p:txBody>
          <a:bodyPr/>
          <a:lstStyle/>
          <a:p>
            <a:r>
              <a:rPr lang="en-US" dirty="0"/>
              <a:t>Service Return Process</a:t>
            </a:r>
          </a:p>
        </p:txBody>
      </p:sp>
      <p:sp>
        <p:nvSpPr>
          <p:cNvPr id="12" name="TextBox 11">
            <a:extLst>
              <a:ext uri="{FF2B5EF4-FFF2-40B4-BE49-F238E27FC236}">
                <a16:creationId xmlns:a16="http://schemas.microsoft.com/office/drawing/2014/main" id="{3648A818-F5DD-41AA-AAFD-1E219AD5BDC1}"/>
              </a:ext>
            </a:extLst>
          </p:cNvPr>
          <p:cNvSpPr txBox="1"/>
          <p:nvPr/>
        </p:nvSpPr>
        <p:spPr>
          <a:xfrm>
            <a:off x="63374" y="1370888"/>
            <a:ext cx="8866910" cy="1985159"/>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A record of Returned Material is generated and tracked in a log</a:t>
            </a:r>
          </a:p>
          <a:p>
            <a:pPr marL="285750" indent="-285750">
              <a:spcAft>
                <a:spcPts val="600"/>
              </a:spcAft>
              <a:buFont typeface="Arial" panose="020B0604020202020204" pitchFamily="34" charset="0"/>
              <a:buChar char="•"/>
            </a:pPr>
            <a:r>
              <a:rPr lang="en-US" dirty="0"/>
              <a:t>Returned Material isn’t lost or forgotten, trends identified lead to improved design/process</a:t>
            </a:r>
          </a:p>
          <a:p>
            <a:pPr marL="285750" indent="-285750">
              <a:spcAft>
                <a:spcPts val="600"/>
              </a:spcAft>
              <a:buFont typeface="Arial" panose="020B0604020202020204" pitchFamily="34" charset="0"/>
              <a:buChar char="•"/>
            </a:pPr>
            <a:r>
              <a:rPr lang="en-US" dirty="0"/>
              <a:t>Log can be used to generate graphs (see next slide)</a:t>
            </a:r>
          </a:p>
          <a:p>
            <a:pPr marL="285750" indent="-285750">
              <a:spcAft>
                <a:spcPts val="600"/>
              </a:spcAft>
              <a:buFont typeface="Arial" panose="020B0604020202020204" pitchFamily="34" charset="0"/>
              <a:buChar char="•"/>
            </a:pPr>
            <a:r>
              <a:rPr lang="en-US" dirty="0"/>
              <a:t>Each return event is an opportunity to improve relationships with your customers and build greater trust</a:t>
            </a:r>
          </a:p>
        </p:txBody>
      </p:sp>
      <p:sp>
        <p:nvSpPr>
          <p:cNvPr id="5" name="Scroll: Horizontal 4">
            <a:extLst>
              <a:ext uri="{FF2B5EF4-FFF2-40B4-BE49-F238E27FC236}">
                <a16:creationId xmlns:a16="http://schemas.microsoft.com/office/drawing/2014/main" id="{9CE390A3-F9E0-406E-AA35-2295A1F45271}"/>
              </a:ext>
            </a:extLst>
          </p:cNvPr>
          <p:cNvSpPr/>
          <p:nvPr/>
        </p:nvSpPr>
        <p:spPr>
          <a:xfrm>
            <a:off x="1588883" y="5725500"/>
            <a:ext cx="6369113" cy="804127"/>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How you respond to a return event is a moment of truth!</a:t>
            </a:r>
          </a:p>
        </p:txBody>
      </p:sp>
      <p:pic>
        <p:nvPicPr>
          <p:cNvPr id="3" name="Picture 2">
            <a:extLst>
              <a:ext uri="{FF2B5EF4-FFF2-40B4-BE49-F238E27FC236}">
                <a16:creationId xmlns:a16="http://schemas.microsoft.com/office/drawing/2014/main" id="{5B306CA9-8141-4FB8-8A69-B7783CB9996B}"/>
              </a:ext>
            </a:extLst>
          </p:cNvPr>
          <p:cNvPicPr>
            <a:picLocks noChangeAspect="1"/>
          </p:cNvPicPr>
          <p:nvPr/>
        </p:nvPicPr>
        <p:blipFill>
          <a:blip r:embed="rId2"/>
          <a:stretch>
            <a:fillRect/>
          </a:stretch>
        </p:blipFill>
        <p:spPr>
          <a:xfrm>
            <a:off x="138545" y="3501954"/>
            <a:ext cx="8866910" cy="1828871"/>
          </a:xfrm>
          <a:prstGeom prst="rect">
            <a:avLst/>
          </a:prstGeom>
        </p:spPr>
      </p:pic>
    </p:spTree>
    <p:extLst>
      <p:ext uri="{BB962C8B-B14F-4D97-AF65-F5344CB8AC3E}">
        <p14:creationId xmlns:p14="http://schemas.microsoft.com/office/powerpoint/2010/main" val="2297142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fade">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CB485-A07C-4CB6-97CC-F873B594E078}"/>
              </a:ext>
            </a:extLst>
          </p:cNvPr>
          <p:cNvSpPr>
            <a:spLocks noGrp="1"/>
          </p:cNvSpPr>
          <p:nvPr>
            <p:ph type="title"/>
          </p:nvPr>
        </p:nvSpPr>
        <p:spPr/>
        <p:txBody>
          <a:bodyPr>
            <a:normAutofit fontScale="90000"/>
          </a:bodyPr>
          <a:lstStyle/>
          <a:p>
            <a:r>
              <a:rPr lang="en-US" dirty="0"/>
              <a:t>Discrepant Material Reports</a:t>
            </a:r>
            <a:br>
              <a:rPr lang="en-US" dirty="0"/>
            </a:br>
            <a:r>
              <a:rPr lang="en-US" dirty="0"/>
              <a:t>Warranty Returns</a:t>
            </a:r>
          </a:p>
        </p:txBody>
      </p:sp>
      <p:sp>
        <p:nvSpPr>
          <p:cNvPr id="7" name="TextBox 6">
            <a:extLst>
              <a:ext uri="{FF2B5EF4-FFF2-40B4-BE49-F238E27FC236}">
                <a16:creationId xmlns:a16="http://schemas.microsoft.com/office/drawing/2014/main" id="{F2C01B62-30AF-4DF4-B374-16D611606C89}"/>
              </a:ext>
            </a:extLst>
          </p:cNvPr>
          <p:cNvSpPr txBox="1"/>
          <p:nvPr/>
        </p:nvSpPr>
        <p:spPr>
          <a:xfrm>
            <a:off x="3380724" y="5561028"/>
            <a:ext cx="2191626" cy="923330"/>
          </a:xfrm>
          <a:prstGeom prst="rect">
            <a:avLst/>
          </a:prstGeom>
          <a:noFill/>
          <a:ln>
            <a:solidFill>
              <a:srgbClr val="002060"/>
            </a:solidFill>
          </a:ln>
        </p:spPr>
        <p:txBody>
          <a:bodyPr wrap="none" rtlCol="0">
            <a:spAutoFit/>
          </a:bodyPr>
          <a:lstStyle/>
          <a:p>
            <a:pPr marL="285750" indent="-285750">
              <a:buFont typeface="Arial" panose="020B0604020202020204" pitchFamily="34" charset="0"/>
              <a:buChar char="•"/>
            </a:pPr>
            <a:r>
              <a:rPr lang="en-US" dirty="0"/>
              <a:t>Design Change</a:t>
            </a:r>
          </a:p>
          <a:p>
            <a:pPr marL="285750" indent="-285750">
              <a:buFont typeface="Arial" panose="020B0604020202020204" pitchFamily="34" charset="0"/>
              <a:buChar char="•"/>
            </a:pPr>
            <a:r>
              <a:rPr lang="en-US" dirty="0"/>
              <a:t>Process Change</a:t>
            </a:r>
          </a:p>
          <a:p>
            <a:pPr marL="285750" indent="-285750">
              <a:buFont typeface="Arial" panose="020B0604020202020204" pitchFamily="34" charset="0"/>
              <a:buChar char="•"/>
            </a:pPr>
            <a:r>
              <a:rPr lang="en-US" dirty="0"/>
              <a:t>Supplier Change</a:t>
            </a:r>
          </a:p>
        </p:txBody>
      </p:sp>
      <p:pic>
        <p:nvPicPr>
          <p:cNvPr id="16" name="Picture 15">
            <a:extLst>
              <a:ext uri="{FF2B5EF4-FFF2-40B4-BE49-F238E27FC236}">
                <a16:creationId xmlns:a16="http://schemas.microsoft.com/office/drawing/2014/main" id="{7054B9E5-24C7-41EF-AB3C-23CF60AC5A2E}"/>
              </a:ext>
            </a:extLst>
          </p:cNvPr>
          <p:cNvPicPr>
            <a:picLocks noChangeAspect="1"/>
          </p:cNvPicPr>
          <p:nvPr/>
        </p:nvPicPr>
        <p:blipFill>
          <a:blip r:embed="rId2"/>
          <a:stretch>
            <a:fillRect/>
          </a:stretch>
        </p:blipFill>
        <p:spPr>
          <a:xfrm>
            <a:off x="4825333" y="2217464"/>
            <a:ext cx="4226304" cy="2650100"/>
          </a:xfrm>
          <a:prstGeom prst="rect">
            <a:avLst/>
          </a:prstGeom>
        </p:spPr>
      </p:pic>
      <p:pic>
        <p:nvPicPr>
          <p:cNvPr id="17" name="Picture 16">
            <a:extLst>
              <a:ext uri="{FF2B5EF4-FFF2-40B4-BE49-F238E27FC236}">
                <a16:creationId xmlns:a16="http://schemas.microsoft.com/office/drawing/2014/main" id="{2773B4F2-7070-4F02-80B7-D484C013D12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17725" y="2217465"/>
            <a:ext cx="4100944" cy="2650100"/>
          </a:xfrm>
          <a:prstGeom prst="rect">
            <a:avLst/>
          </a:prstGeom>
          <a:ln w="12700">
            <a:solidFill>
              <a:schemeClr val="tx1"/>
            </a:solidFill>
          </a:ln>
        </p:spPr>
      </p:pic>
      <p:sp>
        <p:nvSpPr>
          <p:cNvPr id="18" name="Arrow: Right 17">
            <a:extLst>
              <a:ext uri="{FF2B5EF4-FFF2-40B4-BE49-F238E27FC236}">
                <a16:creationId xmlns:a16="http://schemas.microsoft.com/office/drawing/2014/main" id="{C5C8B7A3-E5BB-47EC-AB75-F2BB5543D31D}"/>
              </a:ext>
            </a:extLst>
          </p:cNvPr>
          <p:cNvSpPr/>
          <p:nvPr/>
        </p:nvSpPr>
        <p:spPr>
          <a:xfrm rot="2426283">
            <a:off x="2991217" y="5117732"/>
            <a:ext cx="508000" cy="1570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732A1B55-923A-4A34-ABE2-ECFF2A39EB7F}"/>
              </a:ext>
            </a:extLst>
          </p:cNvPr>
          <p:cNvSpPr/>
          <p:nvPr/>
        </p:nvSpPr>
        <p:spPr>
          <a:xfrm rot="7880463">
            <a:off x="5454072" y="5135787"/>
            <a:ext cx="508000" cy="1570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865749A-E37C-4354-9D7C-08F33BC26316}"/>
              </a:ext>
            </a:extLst>
          </p:cNvPr>
          <p:cNvSpPr txBox="1"/>
          <p:nvPr/>
        </p:nvSpPr>
        <p:spPr>
          <a:xfrm>
            <a:off x="3639342" y="1748884"/>
            <a:ext cx="2146742" cy="369332"/>
          </a:xfrm>
          <a:prstGeom prst="rect">
            <a:avLst/>
          </a:prstGeom>
          <a:noFill/>
        </p:spPr>
        <p:txBody>
          <a:bodyPr wrap="none" rtlCol="0">
            <a:spAutoFit/>
          </a:bodyPr>
          <a:lstStyle/>
          <a:p>
            <a:r>
              <a:rPr lang="en-US" dirty="0"/>
              <a:t> Logs Provide Data</a:t>
            </a:r>
          </a:p>
        </p:txBody>
      </p:sp>
      <p:sp>
        <p:nvSpPr>
          <p:cNvPr id="9" name="Scroll: Horizontal 8">
            <a:extLst>
              <a:ext uri="{FF2B5EF4-FFF2-40B4-BE49-F238E27FC236}">
                <a16:creationId xmlns:a16="http://schemas.microsoft.com/office/drawing/2014/main" id="{D19CF8C3-9A8A-4886-806F-CA9FA4D4AFAA}"/>
              </a:ext>
            </a:extLst>
          </p:cNvPr>
          <p:cNvSpPr/>
          <p:nvPr/>
        </p:nvSpPr>
        <p:spPr>
          <a:xfrm>
            <a:off x="6593621" y="5561028"/>
            <a:ext cx="2458016" cy="804127"/>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Improvement</a:t>
            </a:r>
          </a:p>
        </p:txBody>
      </p:sp>
      <p:sp>
        <p:nvSpPr>
          <p:cNvPr id="3" name="Equals 2">
            <a:extLst>
              <a:ext uri="{FF2B5EF4-FFF2-40B4-BE49-F238E27FC236}">
                <a16:creationId xmlns:a16="http://schemas.microsoft.com/office/drawing/2014/main" id="{6DBA6781-FDE2-493A-A91C-AB842B6CEC38}"/>
              </a:ext>
            </a:extLst>
          </p:cNvPr>
          <p:cNvSpPr/>
          <p:nvPr/>
        </p:nvSpPr>
        <p:spPr>
          <a:xfrm>
            <a:off x="5720847" y="5752189"/>
            <a:ext cx="724277" cy="541008"/>
          </a:xfrm>
          <a:prstGeom prst="mathEqual">
            <a:avLst/>
          </a:prstGeom>
          <a:solidFill>
            <a:srgbClr val="00B050"/>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11496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8" grpId="0" animBg="1"/>
      <p:bldP spid="19" grpId="0" animBg="1"/>
      <p:bldP spid="9" grpId="0" animBg="1"/>
      <p:bldP spid="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1245A-6418-4B42-80E2-009542FF7E22}"/>
              </a:ext>
            </a:extLst>
          </p:cNvPr>
          <p:cNvSpPr>
            <a:spLocks noGrp="1"/>
          </p:cNvSpPr>
          <p:nvPr>
            <p:ph type="title"/>
          </p:nvPr>
        </p:nvSpPr>
        <p:spPr/>
        <p:txBody>
          <a:bodyPr/>
          <a:lstStyle/>
          <a:p>
            <a:r>
              <a:rPr lang="en-US" dirty="0"/>
              <a:t>Questions to Ask Yourself</a:t>
            </a:r>
          </a:p>
        </p:txBody>
      </p:sp>
      <p:sp>
        <p:nvSpPr>
          <p:cNvPr id="4" name="TextBox 3">
            <a:extLst>
              <a:ext uri="{FF2B5EF4-FFF2-40B4-BE49-F238E27FC236}">
                <a16:creationId xmlns:a16="http://schemas.microsoft.com/office/drawing/2014/main" id="{192A7361-960E-4FBE-9800-06AC4F0771D0}"/>
              </a:ext>
            </a:extLst>
          </p:cNvPr>
          <p:cNvSpPr txBox="1"/>
          <p:nvPr/>
        </p:nvSpPr>
        <p:spPr>
          <a:xfrm>
            <a:off x="57515" y="1734607"/>
            <a:ext cx="8885766" cy="2092881"/>
          </a:xfrm>
          <a:prstGeom prst="rect">
            <a:avLst/>
          </a:prstGeom>
          <a:noFill/>
        </p:spPr>
        <p:txBody>
          <a:bodyPr wrap="none" rtlCol="0">
            <a:spAutoFit/>
          </a:bodyPr>
          <a:lstStyle/>
          <a:p>
            <a:pPr marL="285750" indent="-285750">
              <a:spcAft>
                <a:spcPts val="1200"/>
              </a:spcAft>
              <a:buFont typeface="Arial" panose="020B0604020202020204" pitchFamily="34" charset="0"/>
              <a:buChar char="•"/>
            </a:pPr>
            <a:r>
              <a:rPr lang="en-US" dirty="0"/>
              <a:t>Do you know how many materials are being rejected from your suppliers?</a:t>
            </a:r>
          </a:p>
          <a:p>
            <a:pPr marL="285750" indent="-285750">
              <a:spcAft>
                <a:spcPts val="1200"/>
              </a:spcAft>
              <a:buFont typeface="Arial" panose="020B0604020202020204" pitchFamily="34" charset="0"/>
              <a:buChar char="•"/>
            </a:pPr>
            <a:r>
              <a:rPr lang="en-US" dirty="0"/>
              <a:t>Do you know how many materials are being damaged during production?</a:t>
            </a:r>
          </a:p>
          <a:p>
            <a:pPr marL="285750" indent="-285750">
              <a:spcAft>
                <a:spcPts val="1200"/>
              </a:spcAft>
              <a:buFont typeface="Arial" panose="020B0604020202020204" pitchFamily="34" charset="0"/>
              <a:buChar char="•"/>
            </a:pPr>
            <a:r>
              <a:rPr lang="en-US" dirty="0"/>
              <a:t>Do you know how many of your products are being returned from your customers?</a:t>
            </a:r>
          </a:p>
          <a:p>
            <a:pPr marL="285750" indent="-285750">
              <a:spcAft>
                <a:spcPts val="1200"/>
              </a:spcAft>
              <a:buFont typeface="Arial" panose="020B0604020202020204" pitchFamily="34" charset="0"/>
              <a:buChar char="•"/>
            </a:pPr>
            <a:r>
              <a:rPr lang="en-US" dirty="0"/>
              <a:t>Do you know what kinds of trends you are seeing in the returned products?</a:t>
            </a:r>
          </a:p>
          <a:p>
            <a:endParaRPr lang="en-US" dirty="0"/>
          </a:p>
        </p:txBody>
      </p:sp>
      <p:sp>
        <p:nvSpPr>
          <p:cNvPr id="5" name="Rectangle 4">
            <a:extLst>
              <a:ext uri="{FF2B5EF4-FFF2-40B4-BE49-F238E27FC236}">
                <a16:creationId xmlns:a16="http://schemas.microsoft.com/office/drawing/2014/main" id="{A3C409B3-21A4-4EFF-BC6C-6CDFFBFA8E95}"/>
              </a:ext>
            </a:extLst>
          </p:cNvPr>
          <p:cNvSpPr/>
          <p:nvPr/>
        </p:nvSpPr>
        <p:spPr>
          <a:xfrm>
            <a:off x="7575072" y="264194"/>
            <a:ext cx="1568928" cy="1631216"/>
          </a:xfrm>
          <a:prstGeom prst="rect">
            <a:avLst/>
          </a:prstGeom>
          <a:noFill/>
        </p:spPr>
        <p:txBody>
          <a:bodyPr wrap="square" lIns="91440" tIns="45720" rIns="91440" bIns="45720">
            <a:spAutoFit/>
          </a:bodyPr>
          <a:lstStyle/>
          <a:p>
            <a:pPr algn="ctr"/>
            <a:r>
              <a:rPr lang="en-US" sz="10000" b="1" cap="none" spc="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a:t>
            </a:r>
          </a:p>
        </p:txBody>
      </p:sp>
      <p:sp>
        <p:nvSpPr>
          <p:cNvPr id="7" name="Scroll: Horizontal 6">
            <a:extLst>
              <a:ext uri="{FF2B5EF4-FFF2-40B4-BE49-F238E27FC236}">
                <a16:creationId xmlns:a16="http://schemas.microsoft.com/office/drawing/2014/main" id="{070B9FCC-60A4-47EB-835D-C6FC0F5CC093}"/>
              </a:ext>
            </a:extLst>
          </p:cNvPr>
          <p:cNvSpPr/>
          <p:nvPr/>
        </p:nvSpPr>
        <p:spPr>
          <a:xfrm>
            <a:off x="2397570" y="5310904"/>
            <a:ext cx="4748544" cy="1013696"/>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Understanding what doesn’t work leads to understanding what does work!</a:t>
            </a:r>
          </a:p>
        </p:txBody>
      </p:sp>
    </p:spTree>
    <p:extLst>
      <p:ext uri="{BB962C8B-B14F-4D97-AF65-F5344CB8AC3E}">
        <p14:creationId xmlns:p14="http://schemas.microsoft.com/office/powerpoint/2010/main" val="2434582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91F5835-2B80-4F9D-A9DE-F6B84F87956B}"/>
              </a:ext>
            </a:extLst>
          </p:cNvPr>
          <p:cNvSpPr/>
          <p:nvPr/>
        </p:nvSpPr>
        <p:spPr>
          <a:xfrm>
            <a:off x="3892731" y="2003561"/>
            <a:ext cx="5066542" cy="3954929"/>
          </a:xfrm>
          <a:prstGeom prst="rect">
            <a:avLst/>
          </a:prstGeom>
        </p:spPr>
        <p:txBody>
          <a:bodyPr wrap="square">
            <a:spAutoFit/>
          </a:bodyPr>
          <a:lstStyle/>
          <a:p>
            <a:pPr marL="230188" indent="-230188">
              <a:spcAft>
                <a:spcPts val="900"/>
              </a:spcAft>
              <a:buFont typeface="Wingdings" panose="05000000000000000000" pitchFamily="2" charset="2"/>
              <a:buChar char="ü"/>
            </a:pPr>
            <a:r>
              <a:rPr lang="en-US" sz="1600" dirty="0"/>
              <a:t>Design Process, New Product Introduction process</a:t>
            </a:r>
          </a:p>
          <a:p>
            <a:pPr marL="230188" indent="-230188">
              <a:spcAft>
                <a:spcPts val="900"/>
              </a:spcAft>
              <a:buFont typeface="Wingdings" panose="05000000000000000000" pitchFamily="2" charset="2"/>
              <a:buChar char="ü"/>
            </a:pPr>
            <a:r>
              <a:rPr lang="en-US" sz="1600" dirty="0"/>
              <a:t>Manufacturing Flow (Map)</a:t>
            </a:r>
          </a:p>
          <a:p>
            <a:pPr marL="230188" indent="-230188">
              <a:spcAft>
                <a:spcPts val="900"/>
              </a:spcAft>
              <a:buFont typeface="Wingdings" panose="05000000000000000000" pitchFamily="2" charset="2"/>
              <a:buChar char="ü"/>
            </a:pPr>
            <a:r>
              <a:rPr lang="en-US" sz="1600" dirty="0"/>
              <a:t>Document Management Process</a:t>
            </a:r>
          </a:p>
          <a:p>
            <a:pPr marL="230188" indent="-230188">
              <a:spcAft>
                <a:spcPts val="900"/>
              </a:spcAft>
              <a:buFont typeface="Wingdings" panose="05000000000000000000" pitchFamily="2" charset="2"/>
              <a:buChar char="ü"/>
            </a:pPr>
            <a:r>
              <a:rPr lang="en-US" sz="1600" dirty="0"/>
              <a:t>Engineering Change Control Process</a:t>
            </a:r>
          </a:p>
          <a:p>
            <a:pPr marL="230188" indent="-230188">
              <a:spcAft>
                <a:spcPts val="900"/>
              </a:spcAft>
              <a:buFont typeface="Wingdings" panose="05000000000000000000" pitchFamily="2" charset="2"/>
              <a:buChar char="ü"/>
            </a:pPr>
            <a:r>
              <a:rPr lang="en-US" sz="1600" dirty="0"/>
              <a:t>Equipment Management Process</a:t>
            </a:r>
          </a:p>
          <a:p>
            <a:pPr marL="230188" indent="-230188">
              <a:spcAft>
                <a:spcPts val="900"/>
              </a:spcAft>
              <a:buFont typeface="Wingdings" panose="05000000000000000000" pitchFamily="2" charset="2"/>
              <a:buChar char="ü"/>
            </a:pPr>
            <a:r>
              <a:rPr lang="en-US" sz="1600" dirty="0"/>
              <a:t>Discrepant Material Process</a:t>
            </a:r>
          </a:p>
          <a:p>
            <a:pPr marL="230188" indent="-230188">
              <a:spcAft>
                <a:spcPts val="900"/>
              </a:spcAft>
              <a:buFont typeface="Wingdings" panose="05000000000000000000" pitchFamily="2" charset="2"/>
              <a:buChar char="ü"/>
            </a:pPr>
            <a:r>
              <a:rPr lang="en-US" sz="1600" dirty="0"/>
              <a:t>Service Return Process</a:t>
            </a:r>
          </a:p>
          <a:p>
            <a:pPr marL="230188" indent="-230188">
              <a:spcAft>
                <a:spcPts val="900"/>
              </a:spcAft>
              <a:buFont typeface="Wingdings" panose="05000000000000000000" pitchFamily="2" charset="2"/>
              <a:buChar char="q"/>
            </a:pPr>
            <a:r>
              <a:rPr lang="en-US" sz="1600" dirty="0"/>
              <a:t>Supplier Management Process</a:t>
            </a:r>
          </a:p>
          <a:p>
            <a:pPr marL="230188" indent="-230188">
              <a:spcAft>
                <a:spcPts val="900"/>
              </a:spcAft>
              <a:buFont typeface="Wingdings" panose="05000000000000000000" pitchFamily="2" charset="2"/>
              <a:buChar char="q"/>
            </a:pPr>
            <a:r>
              <a:rPr lang="en-US" sz="1600" dirty="0"/>
              <a:t>Training Process</a:t>
            </a:r>
          </a:p>
          <a:p>
            <a:pPr marL="230188" indent="-230188">
              <a:spcAft>
                <a:spcPts val="900"/>
              </a:spcAft>
              <a:buFont typeface="Wingdings" panose="05000000000000000000" pitchFamily="2" charset="2"/>
              <a:buChar char="q"/>
            </a:pPr>
            <a:r>
              <a:rPr lang="en-US" sz="1600" dirty="0"/>
              <a:t>Problem Solving Process</a:t>
            </a:r>
          </a:p>
          <a:p>
            <a:pPr marL="230188" indent="-230188">
              <a:spcAft>
                <a:spcPts val="900"/>
              </a:spcAft>
              <a:buFont typeface="Wingdings" panose="05000000000000000000" pitchFamily="2" charset="2"/>
              <a:buChar char="q"/>
            </a:pPr>
            <a:r>
              <a:rPr lang="en-US" sz="1600" dirty="0"/>
              <a:t>System Monitoring Process</a:t>
            </a:r>
          </a:p>
        </p:txBody>
      </p:sp>
      <p:pic>
        <p:nvPicPr>
          <p:cNvPr id="19" name="Picture 2" descr="See the source image">
            <a:extLst>
              <a:ext uri="{FF2B5EF4-FFF2-40B4-BE49-F238E27FC236}">
                <a16:creationId xmlns:a16="http://schemas.microsoft.com/office/drawing/2014/main" id="{CA294E36-305B-413C-9E13-4D6C8E92C6E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8731" y="2118440"/>
            <a:ext cx="2563332" cy="306261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E92C0129-8E32-4294-AAB5-8321910B149E}"/>
              </a:ext>
            </a:extLst>
          </p:cNvPr>
          <p:cNvSpPr>
            <a:spLocks noGrp="1"/>
          </p:cNvSpPr>
          <p:nvPr>
            <p:ph type="title"/>
          </p:nvPr>
        </p:nvSpPr>
        <p:spPr>
          <a:xfrm>
            <a:off x="412805" y="757587"/>
            <a:ext cx="8398685" cy="718370"/>
          </a:xfrm>
        </p:spPr>
        <p:txBody>
          <a:bodyPr>
            <a:normAutofit fontScale="90000"/>
          </a:bodyPr>
          <a:lstStyle/>
          <a:p>
            <a:r>
              <a:rPr lang="en-US" dirty="0"/>
              <a:t>Checklist of Core Supplies for the Journey</a:t>
            </a:r>
          </a:p>
        </p:txBody>
      </p:sp>
      <p:sp>
        <p:nvSpPr>
          <p:cNvPr id="7" name="Rectangle 6">
            <a:extLst>
              <a:ext uri="{FF2B5EF4-FFF2-40B4-BE49-F238E27FC236}">
                <a16:creationId xmlns:a16="http://schemas.microsoft.com/office/drawing/2014/main" id="{25B580B5-67E6-4C30-97C0-C4280CB591E0}"/>
              </a:ext>
            </a:extLst>
          </p:cNvPr>
          <p:cNvSpPr/>
          <p:nvPr/>
        </p:nvSpPr>
        <p:spPr>
          <a:xfrm>
            <a:off x="3892730" y="4488855"/>
            <a:ext cx="3782688" cy="36945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13009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lstStyle/>
          <a:p>
            <a:r>
              <a:rPr lang="en-US" dirty="0"/>
              <a:t>SUPPLIER</a:t>
            </a:r>
            <a:br>
              <a:rPr lang="en-US" dirty="0"/>
            </a:br>
            <a:r>
              <a:rPr lang="en-US" dirty="0"/>
              <a:t>MANAGEMENT Process</a:t>
            </a:r>
          </a:p>
        </p:txBody>
      </p:sp>
      <p:sp>
        <p:nvSpPr>
          <p:cNvPr id="3" name="Subtitle 2"/>
          <p:cNvSpPr>
            <a:spLocks noGrp="1"/>
          </p:cNvSpPr>
          <p:nvPr>
            <p:ph type="subTitle" idx="1"/>
          </p:nvPr>
        </p:nvSpPr>
        <p:spPr/>
        <p:txBody>
          <a:bodyPr>
            <a:noAutofit/>
          </a:bodyPr>
          <a:lstStyle/>
          <a:p>
            <a:pPr algn="ctr"/>
            <a:r>
              <a:rPr lang="en-US" dirty="0"/>
              <a:t>Kurt Borge</a:t>
            </a:r>
          </a:p>
          <a:p>
            <a:pPr algn="ctr"/>
            <a:r>
              <a:rPr lang="en-US" dirty="0"/>
              <a:t>Quality Consultant</a:t>
            </a:r>
          </a:p>
          <a:p>
            <a:pPr algn="ctr"/>
            <a:r>
              <a:rPr lang="en-US" b="1" dirty="0"/>
              <a:t>Quality Time Montana, LLC</a:t>
            </a:r>
          </a:p>
          <a:p>
            <a:pPr algn="ctr"/>
            <a:endParaRPr lang="en-US" dirty="0"/>
          </a:p>
          <a:p>
            <a:pPr algn="ctr"/>
            <a:r>
              <a:rPr lang="en-US" dirty="0"/>
              <a:t>One of the most common problems</a:t>
            </a:r>
          </a:p>
          <a:p>
            <a:pPr algn="ctr"/>
            <a:r>
              <a:rPr lang="en-US" dirty="0"/>
              <a:t> companies have is poor supplier quality</a:t>
            </a:r>
          </a:p>
          <a:p>
            <a:endParaRPr lang="en-US" dirty="0"/>
          </a:p>
          <a:p>
            <a:endParaRPr lang="en-US" dirty="0"/>
          </a:p>
        </p:txBody>
      </p:sp>
      <p:pic>
        <p:nvPicPr>
          <p:cNvPr id="6" name="Picture 5" descr="A close up of a logo&#10;&#10;Description automatically generated">
            <a:extLst>
              <a:ext uri="{FF2B5EF4-FFF2-40B4-BE49-F238E27FC236}">
                <a16:creationId xmlns:a16="http://schemas.microsoft.com/office/drawing/2014/main" id="{62C0BFBA-C179-450A-B2A3-3D87287A137B}"/>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 xmlns:a1611="http://schemas.microsoft.com/office/drawing/2016/11/main" r:id="rId3"/>
              </a:ext>
            </a:extLst>
          </a:blip>
          <a:stretch>
            <a:fillRect/>
          </a:stretch>
        </p:blipFill>
        <p:spPr>
          <a:xfrm>
            <a:off x="6619092" y="3604451"/>
            <a:ext cx="2274742" cy="1653349"/>
          </a:xfrm>
          <a:prstGeom prst="rect">
            <a:avLst/>
          </a:prstGeom>
        </p:spPr>
      </p:pic>
    </p:spTree>
    <p:extLst>
      <p:ext uri="{BB962C8B-B14F-4D97-AF65-F5344CB8AC3E}">
        <p14:creationId xmlns:p14="http://schemas.microsoft.com/office/powerpoint/2010/main" val="7799983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4315A-D9CC-4552-97D5-313E98BDD63E}"/>
              </a:ext>
            </a:extLst>
          </p:cNvPr>
          <p:cNvSpPr>
            <a:spLocks noGrp="1"/>
          </p:cNvSpPr>
          <p:nvPr>
            <p:ph type="title"/>
          </p:nvPr>
        </p:nvSpPr>
        <p:spPr/>
        <p:txBody>
          <a:bodyPr>
            <a:normAutofit fontScale="90000"/>
          </a:bodyPr>
          <a:lstStyle/>
          <a:p>
            <a:r>
              <a:rPr lang="en-US" dirty="0"/>
              <a:t>Example problem:  Custom coated optics being rejected by Bozeman Laser</a:t>
            </a:r>
          </a:p>
        </p:txBody>
      </p:sp>
      <p:sp>
        <p:nvSpPr>
          <p:cNvPr id="3" name="Content Placeholder 2">
            <a:extLst>
              <a:ext uri="{FF2B5EF4-FFF2-40B4-BE49-F238E27FC236}">
                <a16:creationId xmlns:a16="http://schemas.microsoft.com/office/drawing/2014/main" id="{208210CA-2DAF-4546-A44A-8196A1837753}"/>
              </a:ext>
            </a:extLst>
          </p:cNvPr>
          <p:cNvSpPr>
            <a:spLocks noGrp="1"/>
          </p:cNvSpPr>
          <p:nvPr>
            <p:ph idx="1"/>
          </p:nvPr>
        </p:nvSpPr>
        <p:spPr/>
        <p:txBody>
          <a:bodyPr>
            <a:normAutofit/>
          </a:bodyPr>
          <a:lstStyle/>
          <a:p>
            <a:endParaRPr lang="en-US" sz="1800" dirty="0"/>
          </a:p>
          <a:p>
            <a:pPr>
              <a:buClrTx/>
            </a:pPr>
            <a:r>
              <a:rPr lang="en-US" sz="1800" dirty="0"/>
              <a:t>Delivery 1 year behind schedule</a:t>
            </a:r>
          </a:p>
          <a:p>
            <a:pPr>
              <a:buClrTx/>
            </a:pPr>
            <a:endParaRPr lang="en-US" sz="1800" dirty="0"/>
          </a:p>
          <a:p>
            <a:pPr>
              <a:buClrTx/>
            </a:pPr>
            <a:r>
              <a:rPr lang="en-US" sz="1800" dirty="0"/>
              <a:t>Order bid at $1 million, cost $2+ million for supplier to manufacture</a:t>
            </a:r>
          </a:p>
          <a:p>
            <a:pPr>
              <a:buClrTx/>
            </a:pPr>
            <a:endParaRPr lang="en-US" sz="1800" dirty="0"/>
          </a:p>
          <a:p>
            <a:pPr>
              <a:buClrTx/>
            </a:pPr>
            <a:r>
              <a:rPr lang="en-US" sz="1800" dirty="0"/>
              <a:t>Company morale going down</a:t>
            </a:r>
          </a:p>
        </p:txBody>
      </p:sp>
      <p:pic>
        <p:nvPicPr>
          <p:cNvPr id="5" name="Picture 4" descr="See the source image">
            <a:extLst>
              <a:ext uri="{FF2B5EF4-FFF2-40B4-BE49-F238E27FC236}">
                <a16:creationId xmlns:a16="http://schemas.microsoft.com/office/drawing/2014/main" id="{6A96BDA2-CFDD-4BA9-B433-CD924ED67684}"/>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4572000" y="3601767"/>
            <a:ext cx="3098800" cy="2445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806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6A7F68-1B4E-459D-9D06-FEB7CABEB6D4}"/>
              </a:ext>
            </a:extLst>
          </p:cNvPr>
          <p:cNvSpPr>
            <a:spLocks noGrp="1"/>
          </p:cNvSpPr>
          <p:nvPr>
            <p:ph type="title"/>
          </p:nvPr>
        </p:nvSpPr>
        <p:spPr/>
        <p:txBody>
          <a:bodyPr>
            <a:normAutofit fontScale="90000"/>
          </a:bodyPr>
          <a:lstStyle/>
          <a:p>
            <a:r>
              <a:rPr lang="en-US" dirty="0"/>
              <a:t>Cause:  Bozeman Laser quality specifications were too tight</a:t>
            </a:r>
          </a:p>
        </p:txBody>
      </p:sp>
      <p:sp>
        <p:nvSpPr>
          <p:cNvPr id="4" name="Content Placeholder 3">
            <a:extLst>
              <a:ext uri="{FF2B5EF4-FFF2-40B4-BE49-F238E27FC236}">
                <a16:creationId xmlns:a16="http://schemas.microsoft.com/office/drawing/2014/main" id="{A96FF283-E64A-4FF7-90C0-FA0B297DFB4A}"/>
              </a:ext>
            </a:extLst>
          </p:cNvPr>
          <p:cNvSpPr>
            <a:spLocks noGrp="1"/>
          </p:cNvSpPr>
          <p:nvPr>
            <p:ph idx="1"/>
          </p:nvPr>
        </p:nvSpPr>
        <p:spPr>
          <a:xfrm>
            <a:off x="457200" y="1772217"/>
            <a:ext cx="8229600" cy="2574636"/>
          </a:xfrm>
        </p:spPr>
        <p:txBody>
          <a:bodyPr>
            <a:normAutofit/>
          </a:bodyPr>
          <a:lstStyle/>
          <a:p>
            <a:endParaRPr lang="en-US" sz="1800" dirty="0"/>
          </a:p>
          <a:p>
            <a:pPr>
              <a:buClrTx/>
            </a:pPr>
            <a:r>
              <a:rPr lang="en-US" sz="1800" dirty="0"/>
              <a:t>Bozeman Laser specification had tolerances too tight, which is creating high reject rate</a:t>
            </a:r>
          </a:p>
          <a:p>
            <a:pPr>
              <a:buClrTx/>
            </a:pPr>
            <a:endParaRPr lang="en-US" sz="1800" dirty="0"/>
          </a:p>
          <a:p>
            <a:pPr>
              <a:buClrTx/>
            </a:pPr>
            <a:r>
              <a:rPr lang="en-US" sz="1800" dirty="0"/>
              <a:t>Bozeman Laser Quality Department and supplier did not review specifications to detect the unrealistic tolerances</a:t>
            </a:r>
          </a:p>
        </p:txBody>
      </p:sp>
      <p:pic>
        <p:nvPicPr>
          <p:cNvPr id="5" name="Picture 4">
            <a:extLst>
              <a:ext uri="{FF2B5EF4-FFF2-40B4-BE49-F238E27FC236}">
                <a16:creationId xmlns:a16="http://schemas.microsoft.com/office/drawing/2014/main" id="{AD0C3CA6-39A3-4BF1-9315-0A1607E7D665}"/>
              </a:ext>
            </a:extLst>
          </p:cNvPr>
          <p:cNvPicPr>
            <a:picLocks noChangeAspect="1"/>
          </p:cNvPicPr>
          <p:nvPr/>
        </p:nvPicPr>
        <p:blipFill>
          <a:blip r:embed="rId2"/>
          <a:stretch>
            <a:fillRect/>
          </a:stretch>
        </p:blipFill>
        <p:spPr>
          <a:xfrm>
            <a:off x="3623101" y="4504535"/>
            <a:ext cx="1897798" cy="1481059"/>
          </a:xfrm>
          <a:prstGeom prst="rect">
            <a:avLst/>
          </a:prstGeom>
          <a:ln>
            <a:solidFill>
              <a:schemeClr val="tx1"/>
            </a:solidFill>
          </a:ln>
        </p:spPr>
      </p:pic>
    </p:spTree>
    <p:extLst>
      <p:ext uri="{BB962C8B-B14F-4D97-AF65-F5344CB8AC3E}">
        <p14:creationId xmlns:p14="http://schemas.microsoft.com/office/powerpoint/2010/main" val="39704230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2D544C-0E3B-4E38-A598-44825ACDC6F8}"/>
              </a:ext>
            </a:extLst>
          </p:cNvPr>
          <p:cNvSpPr>
            <a:spLocks noGrp="1"/>
          </p:cNvSpPr>
          <p:nvPr>
            <p:ph type="title"/>
          </p:nvPr>
        </p:nvSpPr>
        <p:spPr/>
        <p:txBody>
          <a:bodyPr>
            <a:normAutofit/>
          </a:bodyPr>
          <a:lstStyle/>
          <a:p>
            <a:r>
              <a:rPr lang="en-US" dirty="0"/>
              <a:t>Solution:  new purchasing procedure</a:t>
            </a:r>
          </a:p>
        </p:txBody>
      </p:sp>
      <p:sp>
        <p:nvSpPr>
          <p:cNvPr id="5" name="Content Placeholder 4">
            <a:extLst>
              <a:ext uri="{FF2B5EF4-FFF2-40B4-BE49-F238E27FC236}">
                <a16:creationId xmlns:a16="http://schemas.microsoft.com/office/drawing/2014/main" id="{7E42B6D4-D139-476A-BF8E-3780965C78F8}"/>
              </a:ext>
            </a:extLst>
          </p:cNvPr>
          <p:cNvSpPr>
            <a:spLocks noGrp="1"/>
          </p:cNvSpPr>
          <p:nvPr>
            <p:ph idx="1"/>
          </p:nvPr>
        </p:nvSpPr>
        <p:spPr>
          <a:xfrm>
            <a:off x="457200" y="1427480"/>
            <a:ext cx="8229600" cy="4876800"/>
          </a:xfrm>
        </p:spPr>
        <p:txBody>
          <a:bodyPr>
            <a:normAutofit/>
          </a:bodyPr>
          <a:lstStyle/>
          <a:p>
            <a:pPr marL="0" indent="0">
              <a:buNone/>
            </a:pPr>
            <a:endParaRPr lang="en-US" sz="1800" dirty="0"/>
          </a:p>
          <a:p>
            <a:pPr marL="0" indent="0">
              <a:spcAft>
                <a:spcPts val="1200"/>
              </a:spcAft>
              <a:buNone/>
            </a:pPr>
            <a:r>
              <a:rPr lang="en-US" sz="1800" dirty="0"/>
              <a:t>However, Bozeman Laser recognized the problem as a lack of controls for their purchasing process</a:t>
            </a:r>
          </a:p>
          <a:p>
            <a:pPr marL="0" indent="0">
              <a:spcAft>
                <a:spcPts val="1200"/>
              </a:spcAft>
              <a:buNone/>
            </a:pPr>
            <a:r>
              <a:rPr lang="en-US" sz="1800" dirty="0"/>
              <a:t>Bozeman Laser developed purchasing procedure for:</a:t>
            </a:r>
          </a:p>
          <a:p>
            <a:pPr>
              <a:spcAft>
                <a:spcPts val="1200"/>
              </a:spcAft>
            </a:pPr>
            <a:r>
              <a:rPr lang="en-US" sz="1800" dirty="0"/>
              <a:t>Creating realistic quality specifications and communicating to suppliers</a:t>
            </a:r>
          </a:p>
          <a:p>
            <a:pPr>
              <a:spcAft>
                <a:spcPts val="1200"/>
              </a:spcAft>
            </a:pPr>
            <a:r>
              <a:rPr lang="en-US" sz="1800" dirty="0"/>
              <a:t>Selecting good suppliers and making agreements with them</a:t>
            </a:r>
          </a:p>
        </p:txBody>
      </p:sp>
      <p:pic>
        <p:nvPicPr>
          <p:cNvPr id="6" name="Picture 5">
            <a:extLst>
              <a:ext uri="{FF2B5EF4-FFF2-40B4-BE49-F238E27FC236}">
                <a16:creationId xmlns:a16="http://schemas.microsoft.com/office/drawing/2014/main" id="{43148EF6-C18F-4589-95FA-6D0CF71E0B54}"/>
              </a:ext>
            </a:extLst>
          </p:cNvPr>
          <p:cNvPicPr>
            <a:picLocks noChangeAspect="1"/>
          </p:cNvPicPr>
          <p:nvPr/>
        </p:nvPicPr>
        <p:blipFill>
          <a:blip r:embed="rId3" cstate="email">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5025484" y="4760991"/>
            <a:ext cx="1514479" cy="815940"/>
          </a:xfrm>
          <a:prstGeom prst="rect">
            <a:avLst/>
          </a:prstGeom>
        </p:spPr>
      </p:pic>
      <p:pic>
        <p:nvPicPr>
          <p:cNvPr id="7" name="Picture 6" descr="SY00613_">
            <a:extLst>
              <a:ext uri="{FF2B5EF4-FFF2-40B4-BE49-F238E27FC236}">
                <a16:creationId xmlns:a16="http://schemas.microsoft.com/office/drawing/2014/main" id="{BD028383-31C8-4433-9DD5-1E9BD23A64B0}"/>
              </a:ext>
            </a:extLst>
          </p:cNvPr>
          <p:cNvPicPr>
            <a:picLocks noChangeAspect="1" noChangeArrowheads="1"/>
          </p:cNvPicPr>
          <p:nvPr/>
        </p:nvPicPr>
        <p:blipFill>
          <a:blip r:embed="rId5" cstate="print"/>
          <a:srcRect/>
          <a:stretch>
            <a:fillRect/>
          </a:stretch>
        </p:blipFill>
        <p:spPr bwMode="auto">
          <a:xfrm>
            <a:off x="2269059" y="4578408"/>
            <a:ext cx="1480974" cy="1181107"/>
          </a:xfrm>
          <a:prstGeom prst="rect">
            <a:avLst/>
          </a:prstGeom>
          <a:noFill/>
          <a:ln w="9525">
            <a:noFill/>
            <a:miter lim="800000"/>
            <a:headEnd/>
            <a:tailEnd/>
          </a:ln>
        </p:spPr>
      </p:pic>
      <p:sp>
        <p:nvSpPr>
          <p:cNvPr id="2" name="Arrow: Curved Down 1">
            <a:extLst>
              <a:ext uri="{FF2B5EF4-FFF2-40B4-BE49-F238E27FC236}">
                <a16:creationId xmlns:a16="http://schemas.microsoft.com/office/drawing/2014/main" id="{63D0347F-B1AE-445C-894D-879CDFF8642A}"/>
              </a:ext>
            </a:extLst>
          </p:cNvPr>
          <p:cNvSpPr/>
          <p:nvPr/>
        </p:nvSpPr>
        <p:spPr>
          <a:xfrm>
            <a:off x="3055080" y="3943107"/>
            <a:ext cx="2865886" cy="544766"/>
          </a:xfrm>
          <a:prstGeom prst="curvedDownArrow">
            <a:avLst>
              <a:gd name="adj1" fmla="val 25000"/>
              <a:gd name="adj2" fmla="val 94352"/>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Arrow: Curved Down 7">
            <a:extLst>
              <a:ext uri="{FF2B5EF4-FFF2-40B4-BE49-F238E27FC236}">
                <a16:creationId xmlns:a16="http://schemas.microsoft.com/office/drawing/2014/main" id="{76D81D8A-0D26-495E-AEBE-E4558384F10E}"/>
              </a:ext>
            </a:extLst>
          </p:cNvPr>
          <p:cNvSpPr/>
          <p:nvPr/>
        </p:nvSpPr>
        <p:spPr>
          <a:xfrm rot="10800000">
            <a:off x="3009546" y="5850049"/>
            <a:ext cx="2865886" cy="544766"/>
          </a:xfrm>
          <a:prstGeom prst="curvedDownArrow">
            <a:avLst>
              <a:gd name="adj1" fmla="val 25000"/>
              <a:gd name="adj2" fmla="val 94352"/>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9" name="Picture 8" descr="A close up of a logo&#10;&#10;Description automatically generated">
            <a:extLst>
              <a:ext uri="{FF2B5EF4-FFF2-40B4-BE49-F238E27FC236}">
                <a16:creationId xmlns:a16="http://schemas.microsoft.com/office/drawing/2014/main" id="{37254BE8-3496-45D6-B3EE-B7DC234F1A1B}"/>
              </a:ext>
            </a:extLst>
          </p:cNvPr>
          <p:cNvPicPr>
            <a:picLocks noChangeAspect="1"/>
          </p:cNvPicPr>
          <p:nvPr/>
        </p:nvPicPr>
        <p:blipFill>
          <a:blip r:embed="rId6" cstate="email">
            <a:extLst>
              <a:ext uri="{28A0092B-C50C-407E-A947-70E740481C1C}">
                <a14:useLocalDpi xmlns:a14="http://schemas.microsoft.com/office/drawing/2010/main"/>
              </a:ext>
              <a:ext uri="{837473B0-CC2E-450A-ABE3-18F120FF3D39}">
                <a1611:picAttrSrcUrl xmlns="" xmlns:a1611="http://schemas.microsoft.com/office/drawing/2016/11/main" r:id="rId7"/>
              </a:ext>
            </a:extLst>
          </a:blip>
          <a:stretch>
            <a:fillRect/>
          </a:stretch>
        </p:blipFill>
        <p:spPr>
          <a:xfrm>
            <a:off x="4013220" y="4953418"/>
            <a:ext cx="949605" cy="690201"/>
          </a:xfrm>
          <a:prstGeom prst="rect">
            <a:avLst/>
          </a:prstGeom>
        </p:spPr>
      </p:pic>
    </p:spTree>
    <p:extLst>
      <p:ext uri="{BB962C8B-B14F-4D97-AF65-F5344CB8AC3E}">
        <p14:creationId xmlns:p14="http://schemas.microsoft.com/office/powerpoint/2010/main" val="35518528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owchart: Process 5">
            <a:extLst>
              <a:ext uri="{FF2B5EF4-FFF2-40B4-BE49-F238E27FC236}">
                <a16:creationId xmlns:a16="http://schemas.microsoft.com/office/drawing/2014/main" id="{5D46168A-B7F2-4829-BD2D-3E8D4BE99A12}"/>
              </a:ext>
            </a:extLst>
          </p:cNvPr>
          <p:cNvSpPr/>
          <p:nvPr/>
        </p:nvSpPr>
        <p:spPr>
          <a:xfrm>
            <a:off x="2194062" y="1698530"/>
            <a:ext cx="4820480" cy="428565"/>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SPECIFICATIONS REVIEWED</a:t>
            </a:r>
          </a:p>
        </p:txBody>
      </p:sp>
      <p:sp>
        <p:nvSpPr>
          <p:cNvPr id="10" name="Rectangle 9">
            <a:extLst>
              <a:ext uri="{FF2B5EF4-FFF2-40B4-BE49-F238E27FC236}">
                <a16:creationId xmlns:a16="http://schemas.microsoft.com/office/drawing/2014/main" id="{4527AC4B-A56C-4665-857D-55C642ED3B8E}"/>
              </a:ext>
            </a:extLst>
          </p:cNvPr>
          <p:cNvSpPr/>
          <p:nvPr/>
        </p:nvSpPr>
        <p:spPr>
          <a:xfrm>
            <a:off x="2194062" y="509379"/>
            <a:ext cx="4820480" cy="415498"/>
          </a:xfrm>
          <a:prstGeom prst="rect">
            <a:avLst/>
          </a:prstGeom>
        </p:spPr>
        <p:txBody>
          <a:bodyPr wrap="square">
            <a:spAutoFit/>
          </a:bodyPr>
          <a:lstStyle/>
          <a:p>
            <a:pPr algn="ctr"/>
            <a:r>
              <a:rPr lang="en-US" sz="2100" i="1" dirty="0"/>
              <a:t>Bozeman Laser Purchasing Procedure</a:t>
            </a:r>
            <a:r>
              <a:rPr lang="en-US" sz="2100" dirty="0"/>
              <a:t> </a:t>
            </a:r>
          </a:p>
        </p:txBody>
      </p:sp>
      <p:sp>
        <p:nvSpPr>
          <p:cNvPr id="5" name="Arrow: Down 4">
            <a:extLst>
              <a:ext uri="{FF2B5EF4-FFF2-40B4-BE49-F238E27FC236}">
                <a16:creationId xmlns:a16="http://schemas.microsoft.com/office/drawing/2014/main" id="{FFBDAD6B-3F4E-45E2-A2DA-D3F136A77FDD}"/>
              </a:ext>
            </a:extLst>
          </p:cNvPr>
          <p:cNvSpPr/>
          <p:nvPr/>
        </p:nvSpPr>
        <p:spPr>
          <a:xfrm>
            <a:off x="4408550" y="1442047"/>
            <a:ext cx="362232" cy="231675"/>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Flowchart: Process 6">
            <a:extLst>
              <a:ext uri="{FF2B5EF4-FFF2-40B4-BE49-F238E27FC236}">
                <a16:creationId xmlns:a16="http://schemas.microsoft.com/office/drawing/2014/main" id="{984B75F3-D06A-4134-955C-917958A66D54}"/>
              </a:ext>
            </a:extLst>
          </p:cNvPr>
          <p:cNvSpPr/>
          <p:nvPr/>
        </p:nvSpPr>
        <p:spPr>
          <a:xfrm>
            <a:off x="2194062" y="2407231"/>
            <a:ext cx="4820480" cy="664768"/>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SUPPLIER(S) SELECTED and QUALITY AGREEMENTS MADE</a:t>
            </a:r>
          </a:p>
        </p:txBody>
      </p:sp>
      <p:sp>
        <p:nvSpPr>
          <p:cNvPr id="9" name="Arrow: Down 8">
            <a:extLst>
              <a:ext uri="{FF2B5EF4-FFF2-40B4-BE49-F238E27FC236}">
                <a16:creationId xmlns:a16="http://schemas.microsoft.com/office/drawing/2014/main" id="{B91A4694-F5A5-4F71-9D4F-04619C15D7FD}"/>
              </a:ext>
            </a:extLst>
          </p:cNvPr>
          <p:cNvSpPr/>
          <p:nvPr/>
        </p:nvSpPr>
        <p:spPr>
          <a:xfrm>
            <a:off x="4431743" y="2147507"/>
            <a:ext cx="362232" cy="231675"/>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Flowchart: Process 10">
            <a:extLst>
              <a:ext uri="{FF2B5EF4-FFF2-40B4-BE49-F238E27FC236}">
                <a16:creationId xmlns:a16="http://schemas.microsoft.com/office/drawing/2014/main" id="{A33F41B8-AD95-4405-B0CA-F6ADA8459E8F}"/>
              </a:ext>
            </a:extLst>
          </p:cNvPr>
          <p:cNvSpPr/>
          <p:nvPr/>
        </p:nvSpPr>
        <p:spPr>
          <a:xfrm>
            <a:off x="2194062" y="3329564"/>
            <a:ext cx="4865208" cy="690715"/>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PURCHASE ORDER WITH SPECIFICATIONS SENT TO SUPPLIER</a:t>
            </a:r>
          </a:p>
        </p:txBody>
      </p:sp>
      <p:sp>
        <p:nvSpPr>
          <p:cNvPr id="12" name="Arrow: Down 11">
            <a:extLst>
              <a:ext uri="{FF2B5EF4-FFF2-40B4-BE49-F238E27FC236}">
                <a16:creationId xmlns:a16="http://schemas.microsoft.com/office/drawing/2014/main" id="{D1312EBC-ABED-4C86-BF9E-556AD6BCD294}"/>
              </a:ext>
            </a:extLst>
          </p:cNvPr>
          <p:cNvSpPr/>
          <p:nvPr/>
        </p:nvSpPr>
        <p:spPr>
          <a:xfrm>
            <a:off x="4444997" y="3087081"/>
            <a:ext cx="362232" cy="231675"/>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Flowchart: Process 12">
            <a:extLst>
              <a:ext uri="{FF2B5EF4-FFF2-40B4-BE49-F238E27FC236}">
                <a16:creationId xmlns:a16="http://schemas.microsoft.com/office/drawing/2014/main" id="{C60820B0-038A-43EA-A9D4-A63D2A53F063}"/>
              </a:ext>
            </a:extLst>
          </p:cNvPr>
          <p:cNvSpPr/>
          <p:nvPr/>
        </p:nvSpPr>
        <p:spPr>
          <a:xfrm>
            <a:off x="2194061" y="4287594"/>
            <a:ext cx="4872659" cy="664769"/>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PARTS RECEIVED AND INSPECTED BY BOZEMAN LASER</a:t>
            </a:r>
          </a:p>
        </p:txBody>
      </p:sp>
      <p:sp>
        <p:nvSpPr>
          <p:cNvPr id="14" name="Arrow: Down 13">
            <a:extLst>
              <a:ext uri="{FF2B5EF4-FFF2-40B4-BE49-F238E27FC236}">
                <a16:creationId xmlns:a16="http://schemas.microsoft.com/office/drawing/2014/main" id="{855BE950-8AF0-4F77-AE5E-4FF827CBFCA4}"/>
              </a:ext>
            </a:extLst>
          </p:cNvPr>
          <p:cNvSpPr/>
          <p:nvPr/>
        </p:nvSpPr>
        <p:spPr>
          <a:xfrm>
            <a:off x="4428434" y="4044774"/>
            <a:ext cx="362232" cy="231675"/>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Flowchart: Process 14">
            <a:extLst>
              <a:ext uri="{FF2B5EF4-FFF2-40B4-BE49-F238E27FC236}">
                <a16:creationId xmlns:a16="http://schemas.microsoft.com/office/drawing/2014/main" id="{D0CB1FCD-75FB-4EC6-B107-77D2F1E1291E}"/>
              </a:ext>
            </a:extLst>
          </p:cNvPr>
          <p:cNvSpPr/>
          <p:nvPr/>
        </p:nvSpPr>
        <p:spPr>
          <a:xfrm>
            <a:off x="844825" y="5212525"/>
            <a:ext cx="2753140" cy="672291"/>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REJECTED PARTS RETURNED TO SUPPLIER</a:t>
            </a:r>
          </a:p>
        </p:txBody>
      </p:sp>
      <p:sp>
        <p:nvSpPr>
          <p:cNvPr id="17" name="Flowchart: Process 16">
            <a:extLst>
              <a:ext uri="{FF2B5EF4-FFF2-40B4-BE49-F238E27FC236}">
                <a16:creationId xmlns:a16="http://schemas.microsoft.com/office/drawing/2014/main" id="{44948517-1D70-45EC-9FA6-F98215B006FD}"/>
              </a:ext>
            </a:extLst>
          </p:cNvPr>
          <p:cNvSpPr/>
          <p:nvPr/>
        </p:nvSpPr>
        <p:spPr>
          <a:xfrm>
            <a:off x="5665305" y="5202366"/>
            <a:ext cx="2623930" cy="672291"/>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GOOD PARTS GO TO MANUFACTURING</a:t>
            </a:r>
          </a:p>
        </p:txBody>
      </p:sp>
      <p:sp>
        <p:nvSpPr>
          <p:cNvPr id="2" name="Flowchart: Process 1">
            <a:extLst>
              <a:ext uri="{FF2B5EF4-FFF2-40B4-BE49-F238E27FC236}">
                <a16:creationId xmlns:a16="http://schemas.microsoft.com/office/drawing/2014/main" id="{1F0A83A2-BE39-4C85-8060-B6101CDCB41E}"/>
              </a:ext>
            </a:extLst>
          </p:cNvPr>
          <p:cNvSpPr/>
          <p:nvPr/>
        </p:nvSpPr>
        <p:spPr>
          <a:xfrm>
            <a:off x="1330515" y="5896776"/>
            <a:ext cx="1768285" cy="451846"/>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DATA </a:t>
            </a:r>
            <a:endParaRPr lang="en-US" dirty="0"/>
          </a:p>
        </p:txBody>
      </p:sp>
      <p:sp>
        <p:nvSpPr>
          <p:cNvPr id="3" name="Flowchart: Predefined Process 2">
            <a:extLst>
              <a:ext uri="{FF2B5EF4-FFF2-40B4-BE49-F238E27FC236}">
                <a16:creationId xmlns:a16="http://schemas.microsoft.com/office/drawing/2014/main" id="{B8EA72A3-131E-473B-BC99-B539BC7BE2D7}"/>
              </a:ext>
            </a:extLst>
          </p:cNvPr>
          <p:cNvSpPr/>
          <p:nvPr/>
        </p:nvSpPr>
        <p:spPr>
          <a:xfrm>
            <a:off x="2194062" y="945289"/>
            <a:ext cx="4820480" cy="478687"/>
          </a:xfrm>
          <a:prstGeom prst="flowChartPredefined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SPECIFICATIONS CREATED</a:t>
            </a:r>
            <a:endParaRPr lang="en-US" dirty="0"/>
          </a:p>
        </p:txBody>
      </p:sp>
      <p:sp>
        <p:nvSpPr>
          <p:cNvPr id="22" name="Flowchart: Process 21">
            <a:extLst>
              <a:ext uri="{FF2B5EF4-FFF2-40B4-BE49-F238E27FC236}">
                <a16:creationId xmlns:a16="http://schemas.microsoft.com/office/drawing/2014/main" id="{0F935D3B-742A-4214-BA20-E8AE481CE3B8}"/>
              </a:ext>
            </a:extLst>
          </p:cNvPr>
          <p:cNvSpPr/>
          <p:nvPr/>
        </p:nvSpPr>
        <p:spPr>
          <a:xfrm>
            <a:off x="6095555" y="5886616"/>
            <a:ext cx="1768285" cy="451846"/>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DATA </a:t>
            </a:r>
            <a:endParaRPr lang="en-US" dirty="0"/>
          </a:p>
        </p:txBody>
      </p:sp>
      <p:sp>
        <p:nvSpPr>
          <p:cNvPr id="25" name="Flowchart: Decision 24">
            <a:extLst>
              <a:ext uri="{FF2B5EF4-FFF2-40B4-BE49-F238E27FC236}">
                <a16:creationId xmlns:a16="http://schemas.microsoft.com/office/drawing/2014/main" id="{55AC09AE-AA35-4A29-821C-08906334E009}"/>
              </a:ext>
            </a:extLst>
          </p:cNvPr>
          <p:cNvSpPr/>
          <p:nvPr/>
        </p:nvSpPr>
        <p:spPr>
          <a:xfrm>
            <a:off x="4089404" y="5202366"/>
            <a:ext cx="1060166" cy="661529"/>
          </a:xfrm>
          <a:prstGeom prst="flowChartDecisi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t>OK</a:t>
            </a:r>
            <a:r>
              <a:rPr lang="en-US" sz="1350" dirty="0"/>
              <a:t>?</a:t>
            </a:r>
          </a:p>
        </p:txBody>
      </p:sp>
      <p:sp>
        <p:nvSpPr>
          <p:cNvPr id="26" name="Arrow: Down 25">
            <a:extLst>
              <a:ext uri="{FF2B5EF4-FFF2-40B4-BE49-F238E27FC236}">
                <a16:creationId xmlns:a16="http://schemas.microsoft.com/office/drawing/2014/main" id="{B3CA8441-6DEB-4422-AE84-1AF9A57577F2}"/>
              </a:ext>
            </a:extLst>
          </p:cNvPr>
          <p:cNvSpPr/>
          <p:nvPr/>
        </p:nvSpPr>
        <p:spPr>
          <a:xfrm>
            <a:off x="4431743" y="4984272"/>
            <a:ext cx="362232" cy="231675"/>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Arrow: Down 26">
            <a:extLst>
              <a:ext uri="{FF2B5EF4-FFF2-40B4-BE49-F238E27FC236}">
                <a16:creationId xmlns:a16="http://schemas.microsoft.com/office/drawing/2014/main" id="{0EE6A763-47F2-4332-A174-535C776B0EB5}"/>
              </a:ext>
            </a:extLst>
          </p:cNvPr>
          <p:cNvSpPr/>
          <p:nvPr/>
        </p:nvSpPr>
        <p:spPr>
          <a:xfrm rot="16200000">
            <a:off x="5223080" y="5300548"/>
            <a:ext cx="362233" cy="462598"/>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Arrow: Down 27">
            <a:extLst>
              <a:ext uri="{FF2B5EF4-FFF2-40B4-BE49-F238E27FC236}">
                <a16:creationId xmlns:a16="http://schemas.microsoft.com/office/drawing/2014/main" id="{B973DDCB-B73C-4885-8658-1825A32F5993}"/>
              </a:ext>
            </a:extLst>
          </p:cNvPr>
          <p:cNvSpPr/>
          <p:nvPr/>
        </p:nvSpPr>
        <p:spPr>
          <a:xfrm rot="5400000">
            <a:off x="3650593" y="5307212"/>
            <a:ext cx="362233" cy="462598"/>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13605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ppt_x"/>
                                          </p:val>
                                        </p:tav>
                                        <p:tav tm="100000">
                                          <p:val>
                                            <p:strVal val="#ppt_x"/>
                                          </p:val>
                                        </p:tav>
                                      </p:tavLst>
                                    </p:anim>
                                    <p:anim calcmode="lin" valueType="num">
                                      <p:cBhvr additive="base">
                                        <p:cTn id="54" dur="500" fill="hold"/>
                                        <p:tgtEl>
                                          <p:spTgt spid="25"/>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fill="hold"/>
                                        <p:tgtEl>
                                          <p:spTgt spid="26"/>
                                        </p:tgtEl>
                                        <p:attrNameLst>
                                          <p:attrName>ppt_x</p:attrName>
                                        </p:attrNameLst>
                                      </p:cBhvr>
                                      <p:tavLst>
                                        <p:tav tm="0">
                                          <p:val>
                                            <p:strVal val="#ppt_x"/>
                                          </p:val>
                                        </p:tav>
                                        <p:tav tm="100000">
                                          <p:val>
                                            <p:strVal val="#ppt_x"/>
                                          </p:val>
                                        </p:tav>
                                      </p:tavLst>
                                    </p:anim>
                                    <p:anim calcmode="lin" valueType="num">
                                      <p:cBhvr additive="base">
                                        <p:cTn id="58" dur="500" fill="hold"/>
                                        <p:tgtEl>
                                          <p:spTgt spid="26"/>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fill="hold"/>
                                        <p:tgtEl>
                                          <p:spTgt spid="27"/>
                                        </p:tgtEl>
                                        <p:attrNameLst>
                                          <p:attrName>ppt_x</p:attrName>
                                        </p:attrNameLst>
                                      </p:cBhvr>
                                      <p:tavLst>
                                        <p:tav tm="0">
                                          <p:val>
                                            <p:strVal val="#ppt_x"/>
                                          </p:val>
                                        </p:tav>
                                        <p:tav tm="100000">
                                          <p:val>
                                            <p:strVal val="#ppt_x"/>
                                          </p:val>
                                        </p:tav>
                                      </p:tavLst>
                                    </p:anim>
                                    <p:anim calcmode="lin" valueType="num">
                                      <p:cBhvr additive="base">
                                        <p:cTn id="62" dur="500" fill="hold"/>
                                        <p:tgtEl>
                                          <p:spTgt spid="27"/>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500" fill="hold"/>
                                        <p:tgtEl>
                                          <p:spTgt spid="22"/>
                                        </p:tgtEl>
                                        <p:attrNameLst>
                                          <p:attrName>ppt_x</p:attrName>
                                        </p:attrNameLst>
                                      </p:cBhvr>
                                      <p:tavLst>
                                        <p:tav tm="0">
                                          <p:val>
                                            <p:strVal val="#ppt_x"/>
                                          </p:val>
                                        </p:tav>
                                        <p:tav tm="100000">
                                          <p:val>
                                            <p:strVal val="#ppt_x"/>
                                          </p:val>
                                        </p:tav>
                                      </p:tavLst>
                                    </p:anim>
                                    <p:anim calcmode="lin" valueType="num">
                                      <p:cBhvr additive="base">
                                        <p:cTn id="7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additive="base">
                                        <p:cTn id="75" dur="500" fill="hold"/>
                                        <p:tgtEl>
                                          <p:spTgt spid="15"/>
                                        </p:tgtEl>
                                        <p:attrNameLst>
                                          <p:attrName>ppt_x</p:attrName>
                                        </p:attrNameLst>
                                      </p:cBhvr>
                                      <p:tavLst>
                                        <p:tav tm="0">
                                          <p:val>
                                            <p:strVal val="#ppt_x"/>
                                          </p:val>
                                        </p:tav>
                                        <p:tav tm="100000">
                                          <p:val>
                                            <p:strVal val="#ppt_x"/>
                                          </p:val>
                                        </p:tav>
                                      </p:tavLst>
                                    </p:anim>
                                    <p:anim calcmode="lin" valueType="num">
                                      <p:cBhvr additive="base">
                                        <p:cTn id="76" dur="500" fill="hold"/>
                                        <p:tgtEl>
                                          <p:spTgt spid="15"/>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
                                        </p:tgtEl>
                                        <p:attrNameLst>
                                          <p:attrName>style.visibility</p:attrName>
                                        </p:attrNameLst>
                                      </p:cBhvr>
                                      <p:to>
                                        <p:strVal val="visible"/>
                                      </p:to>
                                    </p:set>
                                    <p:anim calcmode="lin" valueType="num">
                                      <p:cBhvr additive="base">
                                        <p:cTn id="79" dur="500" fill="hold"/>
                                        <p:tgtEl>
                                          <p:spTgt spid="2"/>
                                        </p:tgtEl>
                                        <p:attrNameLst>
                                          <p:attrName>ppt_x</p:attrName>
                                        </p:attrNameLst>
                                      </p:cBhvr>
                                      <p:tavLst>
                                        <p:tav tm="0">
                                          <p:val>
                                            <p:strVal val="#ppt_x"/>
                                          </p:val>
                                        </p:tav>
                                        <p:tav tm="100000">
                                          <p:val>
                                            <p:strVal val="#ppt_x"/>
                                          </p:val>
                                        </p:tav>
                                      </p:tavLst>
                                    </p:anim>
                                    <p:anim calcmode="lin" valueType="num">
                                      <p:cBhvr additive="base">
                                        <p:cTn id="80" dur="500" fill="hold"/>
                                        <p:tgtEl>
                                          <p:spTgt spid="2"/>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8"/>
                                        </p:tgtEl>
                                        <p:attrNameLst>
                                          <p:attrName>style.visibility</p:attrName>
                                        </p:attrNameLst>
                                      </p:cBhvr>
                                      <p:to>
                                        <p:strVal val="visible"/>
                                      </p:to>
                                    </p:set>
                                    <p:anim calcmode="lin" valueType="num">
                                      <p:cBhvr additive="base">
                                        <p:cTn id="83" dur="500" fill="hold"/>
                                        <p:tgtEl>
                                          <p:spTgt spid="28"/>
                                        </p:tgtEl>
                                        <p:attrNameLst>
                                          <p:attrName>ppt_x</p:attrName>
                                        </p:attrNameLst>
                                      </p:cBhvr>
                                      <p:tavLst>
                                        <p:tav tm="0">
                                          <p:val>
                                            <p:strVal val="#ppt_x"/>
                                          </p:val>
                                        </p:tav>
                                        <p:tav tm="100000">
                                          <p:val>
                                            <p:strVal val="#ppt_x"/>
                                          </p:val>
                                        </p:tav>
                                      </p:tavLst>
                                    </p:anim>
                                    <p:anim calcmode="lin" valueType="num">
                                      <p:cBhvr additive="base">
                                        <p:cTn id="8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P spid="9" grpId="0" animBg="1"/>
      <p:bldP spid="11" grpId="0" animBg="1"/>
      <p:bldP spid="12" grpId="0" animBg="1"/>
      <p:bldP spid="13" grpId="0" animBg="1"/>
      <p:bldP spid="14" grpId="0" animBg="1"/>
      <p:bldP spid="15" grpId="0" animBg="1"/>
      <p:bldP spid="17" grpId="0" animBg="1"/>
      <p:bldP spid="2" grpId="0" animBg="1"/>
      <p:bldP spid="3" grpId="0" animBg="1"/>
      <p:bldP spid="22" grpId="0" animBg="1"/>
      <p:bldP spid="25" grpId="0" animBg="1"/>
      <p:bldP spid="26" grpId="0" animBg="1"/>
      <p:bldP spid="27" grpId="0" animBg="1"/>
      <p:bldP spid="28"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2C19D-1970-4A6B-B24B-43BB0BC61DB8}"/>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572EB3E6-884B-47D7-8E58-8CD81E7BDA69}"/>
              </a:ext>
            </a:extLst>
          </p:cNvPr>
          <p:cNvSpPr>
            <a:spLocks noGrp="1"/>
          </p:cNvSpPr>
          <p:nvPr>
            <p:ph idx="1"/>
          </p:nvPr>
        </p:nvSpPr>
        <p:spPr>
          <a:xfrm>
            <a:off x="628650" y="1656874"/>
            <a:ext cx="7886700" cy="3263504"/>
          </a:xfrm>
        </p:spPr>
        <p:txBody>
          <a:bodyPr>
            <a:normAutofit/>
          </a:bodyPr>
          <a:lstStyle/>
          <a:p>
            <a:pPr marL="0" indent="0">
              <a:buNone/>
            </a:pPr>
            <a:r>
              <a:rPr lang="en-US" sz="1800" dirty="0"/>
              <a:t>The Bozeman Laser Purchasing Procedure:</a:t>
            </a:r>
          </a:p>
          <a:p>
            <a:pPr marL="0" indent="0">
              <a:buNone/>
            </a:pPr>
            <a:endParaRPr lang="en-US" sz="1800" dirty="0"/>
          </a:p>
          <a:p>
            <a:r>
              <a:rPr lang="en-US" sz="1800" dirty="0"/>
              <a:t>Reduces the </a:t>
            </a:r>
            <a:r>
              <a:rPr lang="en-US" sz="1800" i="1" dirty="0"/>
              <a:t>risk</a:t>
            </a:r>
            <a:r>
              <a:rPr lang="en-US" sz="1800" dirty="0"/>
              <a:t> of getting bad parts</a:t>
            </a:r>
          </a:p>
          <a:p>
            <a:pPr marL="0" indent="0">
              <a:buNone/>
            </a:pPr>
            <a:endParaRPr lang="en-US" sz="1800" dirty="0"/>
          </a:p>
          <a:p>
            <a:r>
              <a:rPr lang="en-US" sz="1800" dirty="0"/>
              <a:t>Provides data for </a:t>
            </a:r>
            <a:r>
              <a:rPr lang="en-US" sz="1800" i="1" dirty="0"/>
              <a:t>Supplier Monitoring and Improvement</a:t>
            </a:r>
          </a:p>
          <a:p>
            <a:pPr marL="0" indent="0">
              <a:buNone/>
            </a:pPr>
            <a:endParaRPr lang="en-US" sz="1800" dirty="0"/>
          </a:p>
        </p:txBody>
      </p:sp>
      <p:pic>
        <p:nvPicPr>
          <p:cNvPr id="4" name="Picture 6" descr="See the source image">
            <a:extLst>
              <a:ext uri="{FF2B5EF4-FFF2-40B4-BE49-F238E27FC236}">
                <a16:creationId xmlns:a16="http://schemas.microsoft.com/office/drawing/2014/main" id="{D5C34D0D-AA39-42B6-BFDC-36705BF65709}"/>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585357" y="4065004"/>
            <a:ext cx="1973285" cy="1572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5271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D6619-8E24-4434-AA56-010059381B7B}"/>
              </a:ext>
            </a:extLst>
          </p:cNvPr>
          <p:cNvSpPr>
            <a:spLocks noGrp="1"/>
          </p:cNvSpPr>
          <p:nvPr>
            <p:ph type="title"/>
          </p:nvPr>
        </p:nvSpPr>
        <p:spPr/>
        <p:txBody>
          <a:bodyPr/>
          <a:lstStyle/>
          <a:p>
            <a:r>
              <a:rPr lang="en-US" dirty="0"/>
              <a:t>Questions to </a:t>
            </a:r>
            <a:r>
              <a:rPr lang="en-US"/>
              <a:t>ask yourself</a:t>
            </a:r>
            <a:endParaRPr lang="en-US" dirty="0"/>
          </a:p>
        </p:txBody>
      </p:sp>
      <p:sp>
        <p:nvSpPr>
          <p:cNvPr id="3" name="Content Placeholder 2">
            <a:extLst>
              <a:ext uri="{FF2B5EF4-FFF2-40B4-BE49-F238E27FC236}">
                <a16:creationId xmlns:a16="http://schemas.microsoft.com/office/drawing/2014/main" id="{0B38D82D-9C3E-4D45-9739-015CAC8B1E0D}"/>
              </a:ext>
            </a:extLst>
          </p:cNvPr>
          <p:cNvSpPr>
            <a:spLocks noGrp="1"/>
          </p:cNvSpPr>
          <p:nvPr>
            <p:ph idx="1"/>
          </p:nvPr>
        </p:nvSpPr>
        <p:spPr>
          <a:xfrm>
            <a:off x="231085" y="1490922"/>
            <a:ext cx="8594863" cy="2499188"/>
          </a:xfrm>
        </p:spPr>
        <p:txBody>
          <a:bodyPr>
            <a:noAutofit/>
          </a:bodyPr>
          <a:lstStyle/>
          <a:p>
            <a:r>
              <a:rPr lang="en-US" sz="1800" dirty="0"/>
              <a:t>Are you having problems getting parts delivered </a:t>
            </a:r>
            <a:r>
              <a:rPr lang="en-US" sz="1800" i="1" dirty="0"/>
              <a:t>on time</a:t>
            </a:r>
            <a:r>
              <a:rPr lang="en-US" sz="1800" dirty="0"/>
              <a:t>?</a:t>
            </a:r>
          </a:p>
          <a:p>
            <a:endParaRPr lang="en-US" sz="1800" dirty="0"/>
          </a:p>
          <a:p>
            <a:r>
              <a:rPr lang="en-US" sz="1800" dirty="0"/>
              <a:t>Are you sole sourcing your parts?</a:t>
            </a:r>
          </a:p>
          <a:p>
            <a:pPr marL="182880" lvl="2">
              <a:buSzPct val="85000"/>
            </a:pPr>
            <a:endParaRPr lang="en-US" dirty="0"/>
          </a:p>
          <a:p>
            <a:r>
              <a:rPr lang="en-US" sz="1800" dirty="0"/>
              <a:t>Are your lead times accurate?</a:t>
            </a:r>
          </a:p>
          <a:p>
            <a:pPr marL="0" indent="0">
              <a:buNone/>
            </a:pPr>
            <a:endParaRPr lang="en-US" sz="1800" dirty="0"/>
          </a:p>
        </p:txBody>
      </p:sp>
      <p:sp>
        <p:nvSpPr>
          <p:cNvPr id="7" name="Scroll: Horizontal 6">
            <a:extLst>
              <a:ext uri="{FF2B5EF4-FFF2-40B4-BE49-F238E27FC236}">
                <a16:creationId xmlns:a16="http://schemas.microsoft.com/office/drawing/2014/main" id="{D47F472B-D52C-4525-B6A1-A6084FF25230}"/>
              </a:ext>
            </a:extLst>
          </p:cNvPr>
          <p:cNvSpPr/>
          <p:nvPr/>
        </p:nvSpPr>
        <p:spPr>
          <a:xfrm>
            <a:off x="1468128" y="5106153"/>
            <a:ext cx="6207745" cy="1203289"/>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68580" indent="0">
              <a:buNone/>
            </a:pPr>
            <a:r>
              <a:rPr lang="en-US" dirty="0"/>
              <a:t>Without backup suppliers, your production is captive to one supplier.  Risk missing production schedules.</a:t>
            </a:r>
          </a:p>
        </p:txBody>
      </p:sp>
      <p:sp>
        <p:nvSpPr>
          <p:cNvPr id="6" name="Rectangle 5">
            <a:extLst>
              <a:ext uri="{FF2B5EF4-FFF2-40B4-BE49-F238E27FC236}">
                <a16:creationId xmlns:a16="http://schemas.microsoft.com/office/drawing/2014/main" id="{A3F5F4F9-8744-414F-AAD1-1A1CA9666FD7}"/>
              </a:ext>
            </a:extLst>
          </p:cNvPr>
          <p:cNvSpPr/>
          <p:nvPr/>
        </p:nvSpPr>
        <p:spPr>
          <a:xfrm>
            <a:off x="7575072" y="264194"/>
            <a:ext cx="1568928" cy="1631216"/>
          </a:xfrm>
          <a:prstGeom prst="rect">
            <a:avLst/>
          </a:prstGeom>
          <a:noFill/>
        </p:spPr>
        <p:txBody>
          <a:bodyPr wrap="square" lIns="91440" tIns="45720" rIns="91440" bIns="45720">
            <a:spAutoFit/>
          </a:bodyPr>
          <a:lstStyle/>
          <a:p>
            <a:pPr algn="ctr"/>
            <a:r>
              <a:rPr lang="en-US" sz="10000" b="1" cap="none" spc="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a:t>
            </a:r>
          </a:p>
        </p:txBody>
      </p:sp>
    </p:spTree>
    <p:extLst>
      <p:ext uri="{BB962C8B-B14F-4D97-AF65-F5344CB8AC3E}">
        <p14:creationId xmlns:p14="http://schemas.microsoft.com/office/powerpoint/2010/main" val="2130383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91F5835-2B80-4F9D-A9DE-F6B84F87956B}"/>
              </a:ext>
            </a:extLst>
          </p:cNvPr>
          <p:cNvSpPr/>
          <p:nvPr/>
        </p:nvSpPr>
        <p:spPr>
          <a:xfrm>
            <a:off x="3892730" y="2003561"/>
            <a:ext cx="5140433" cy="3954929"/>
          </a:xfrm>
          <a:prstGeom prst="rect">
            <a:avLst/>
          </a:prstGeom>
        </p:spPr>
        <p:txBody>
          <a:bodyPr wrap="square">
            <a:spAutoFit/>
          </a:bodyPr>
          <a:lstStyle/>
          <a:p>
            <a:pPr marL="230188" indent="-230188">
              <a:spcAft>
                <a:spcPts val="900"/>
              </a:spcAft>
              <a:buFont typeface="Wingdings" panose="05000000000000000000" pitchFamily="2" charset="2"/>
              <a:buChar char="ü"/>
            </a:pPr>
            <a:r>
              <a:rPr lang="en-US" sz="1600" dirty="0"/>
              <a:t>Design Process, New Product Introduction process</a:t>
            </a:r>
          </a:p>
          <a:p>
            <a:pPr marL="230188" indent="-230188">
              <a:spcAft>
                <a:spcPts val="900"/>
              </a:spcAft>
              <a:buFont typeface="Wingdings" panose="05000000000000000000" pitchFamily="2" charset="2"/>
              <a:buChar char="ü"/>
            </a:pPr>
            <a:r>
              <a:rPr lang="en-US" sz="1600" dirty="0"/>
              <a:t>Manufacturing Flow (Map)</a:t>
            </a:r>
          </a:p>
          <a:p>
            <a:pPr marL="230188" indent="-230188">
              <a:spcAft>
                <a:spcPts val="900"/>
              </a:spcAft>
              <a:buFont typeface="Wingdings" panose="05000000000000000000" pitchFamily="2" charset="2"/>
              <a:buChar char="ü"/>
            </a:pPr>
            <a:r>
              <a:rPr lang="en-US" sz="1600" dirty="0"/>
              <a:t>Document Management Process</a:t>
            </a:r>
          </a:p>
          <a:p>
            <a:pPr marL="230188" indent="-230188">
              <a:spcAft>
                <a:spcPts val="900"/>
              </a:spcAft>
              <a:buFont typeface="Wingdings" panose="05000000000000000000" pitchFamily="2" charset="2"/>
              <a:buChar char="ü"/>
            </a:pPr>
            <a:r>
              <a:rPr lang="en-US" sz="1600" dirty="0"/>
              <a:t>Engineering Change Control Process</a:t>
            </a:r>
          </a:p>
          <a:p>
            <a:pPr marL="230188" indent="-230188">
              <a:spcAft>
                <a:spcPts val="900"/>
              </a:spcAft>
              <a:buFont typeface="Wingdings" panose="05000000000000000000" pitchFamily="2" charset="2"/>
              <a:buChar char="ü"/>
            </a:pPr>
            <a:r>
              <a:rPr lang="en-US" sz="1600" dirty="0"/>
              <a:t>Equipment Management Process</a:t>
            </a:r>
          </a:p>
          <a:p>
            <a:pPr marL="230188" indent="-230188">
              <a:spcAft>
                <a:spcPts val="900"/>
              </a:spcAft>
              <a:buFont typeface="Wingdings" panose="05000000000000000000" pitchFamily="2" charset="2"/>
              <a:buChar char="ü"/>
            </a:pPr>
            <a:r>
              <a:rPr lang="en-US" sz="1600" dirty="0"/>
              <a:t>Discrepant Material Process</a:t>
            </a:r>
          </a:p>
          <a:p>
            <a:pPr marL="230188" indent="-230188">
              <a:spcAft>
                <a:spcPts val="900"/>
              </a:spcAft>
              <a:buFont typeface="Wingdings" panose="05000000000000000000" pitchFamily="2" charset="2"/>
              <a:buChar char="ü"/>
            </a:pPr>
            <a:r>
              <a:rPr lang="en-US" sz="1600" dirty="0"/>
              <a:t>Service Return Process</a:t>
            </a:r>
          </a:p>
          <a:p>
            <a:pPr marL="230188" indent="-230188">
              <a:spcAft>
                <a:spcPts val="900"/>
              </a:spcAft>
              <a:buFont typeface="Wingdings" panose="05000000000000000000" pitchFamily="2" charset="2"/>
              <a:buChar char="ü"/>
            </a:pPr>
            <a:r>
              <a:rPr lang="en-US" sz="1600" dirty="0"/>
              <a:t>Supplier Management Process</a:t>
            </a:r>
          </a:p>
          <a:p>
            <a:pPr marL="230188" indent="-230188">
              <a:spcAft>
                <a:spcPts val="900"/>
              </a:spcAft>
              <a:buFont typeface="Wingdings" panose="05000000000000000000" pitchFamily="2" charset="2"/>
              <a:buChar char="q"/>
            </a:pPr>
            <a:r>
              <a:rPr lang="en-US" sz="1600" dirty="0"/>
              <a:t>Training Process</a:t>
            </a:r>
          </a:p>
          <a:p>
            <a:pPr marL="230188" indent="-230188">
              <a:spcAft>
                <a:spcPts val="900"/>
              </a:spcAft>
              <a:buFont typeface="Wingdings" panose="05000000000000000000" pitchFamily="2" charset="2"/>
              <a:buChar char="q"/>
            </a:pPr>
            <a:r>
              <a:rPr lang="en-US" sz="1600" dirty="0"/>
              <a:t>Problem Solving Process</a:t>
            </a:r>
          </a:p>
          <a:p>
            <a:pPr marL="230188" indent="-230188">
              <a:spcAft>
                <a:spcPts val="900"/>
              </a:spcAft>
              <a:buFont typeface="Wingdings" panose="05000000000000000000" pitchFamily="2" charset="2"/>
              <a:buChar char="q"/>
            </a:pPr>
            <a:r>
              <a:rPr lang="en-US" sz="1600" dirty="0"/>
              <a:t>System Monitoring Process</a:t>
            </a:r>
          </a:p>
        </p:txBody>
      </p:sp>
      <p:pic>
        <p:nvPicPr>
          <p:cNvPr id="19" name="Picture 2" descr="See the source image">
            <a:extLst>
              <a:ext uri="{FF2B5EF4-FFF2-40B4-BE49-F238E27FC236}">
                <a16:creationId xmlns:a16="http://schemas.microsoft.com/office/drawing/2014/main" id="{CA294E36-305B-413C-9E13-4D6C8E92C6E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8731" y="2118440"/>
            <a:ext cx="2563332" cy="306261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E92C0129-8E32-4294-AAB5-8321910B149E}"/>
              </a:ext>
            </a:extLst>
          </p:cNvPr>
          <p:cNvSpPr>
            <a:spLocks noGrp="1"/>
          </p:cNvSpPr>
          <p:nvPr>
            <p:ph type="title"/>
          </p:nvPr>
        </p:nvSpPr>
        <p:spPr>
          <a:xfrm>
            <a:off x="412805" y="757587"/>
            <a:ext cx="8398685" cy="718370"/>
          </a:xfrm>
        </p:spPr>
        <p:txBody>
          <a:bodyPr>
            <a:normAutofit fontScale="90000"/>
          </a:bodyPr>
          <a:lstStyle/>
          <a:p>
            <a:r>
              <a:rPr lang="en-US" dirty="0"/>
              <a:t>Checklist of Core Supplies for the Journey</a:t>
            </a:r>
          </a:p>
        </p:txBody>
      </p:sp>
      <p:sp>
        <p:nvSpPr>
          <p:cNvPr id="7" name="Rectangle 6">
            <a:extLst>
              <a:ext uri="{FF2B5EF4-FFF2-40B4-BE49-F238E27FC236}">
                <a16:creationId xmlns:a16="http://schemas.microsoft.com/office/drawing/2014/main" id="{306A768F-70B6-45EF-BCF9-029E8638512E}"/>
              </a:ext>
            </a:extLst>
          </p:cNvPr>
          <p:cNvSpPr/>
          <p:nvPr/>
        </p:nvSpPr>
        <p:spPr>
          <a:xfrm>
            <a:off x="3892730" y="4858325"/>
            <a:ext cx="3246979" cy="36945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36878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62913"/>
            <a:ext cx="7772400" cy="1470025"/>
          </a:xfrm>
        </p:spPr>
        <p:txBody>
          <a:bodyPr/>
          <a:lstStyle/>
          <a:p>
            <a:r>
              <a:rPr lang="en-US" dirty="0"/>
              <a:t>Training Process</a:t>
            </a:r>
          </a:p>
        </p:txBody>
      </p:sp>
      <p:sp>
        <p:nvSpPr>
          <p:cNvPr id="3" name="Subtitle 2"/>
          <p:cNvSpPr>
            <a:spLocks noGrp="1"/>
          </p:cNvSpPr>
          <p:nvPr>
            <p:ph type="subTitle" idx="1"/>
          </p:nvPr>
        </p:nvSpPr>
        <p:spPr>
          <a:xfrm>
            <a:off x="978408" y="3675888"/>
            <a:ext cx="7187184" cy="1752600"/>
          </a:xfrm>
        </p:spPr>
        <p:txBody>
          <a:bodyPr>
            <a:normAutofit/>
          </a:bodyPr>
          <a:lstStyle/>
          <a:p>
            <a:r>
              <a:rPr lang="en-US" dirty="0"/>
              <a:t>Mary Johnson</a:t>
            </a:r>
          </a:p>
          <a:p>
            <a:r>
              <a:rPr lang="en-US" dirty="0"/>
              <a:t>CEO</a:t>
            </a:r>
          </a:p>
          <a:p>
            <a:r>
              <a:rPr lang="en-US" dirty="0"/>
              <a:t>Wavelength Electronics</a:t>
            </a:r>
          </a:p>
        </p:txBody>
      </p:sp>
      <p:pic>
        <p:nvPicPr>
          <p:cNvPr id="5" name="Picture 4">
            <a:extLst>
              <a:ext uri="{FF2B5EF4-FFF2-40B4-BE49-F238E27FC236}">
                <a16:creationId xmlns:a16="http://schemas.microsoft.com/office/drawing/2014/main" id="{D51A929F-C2CD-4391-A6B5-FDBA4AC3D563}"/>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 xmlns:a1611="http://schemas.microsoft.com/office/drawing/2016/11/main" r:id="rId3"/>
              </a:ext>
            </a:extLst>
          </a:blip>
          <a:stretch>
            <a:fillRect/>
          </a:stretch>
        </p:blipFill>
        <p:spPr>
          <a:xfrm>
            <a:off x="5302467" y="3600846"/>
            <a:ext cx="3557259" cy="2627577"/>
          </a:xfrm>
          <a:prstGeom prst="rect">
            <a:avLst/>
          </a:prstGeom>
        </p:spPr>
      </p:pic>
    </p:spTree>
    <p:extLst>
      <p:ext uri="{BB962C8B-B14F-4D97-AF65-F5344CB8AC3E}">
        <p14:creationId xmlns:p14="http://schemas.microsoft.com/office/powerpoint/2010/main" val="39405217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CustomShape 1"/>
          <p:cNvSpPr/>
          <p:nvPr/>
        </p:nvSpPr>
        <p:spPr>
          <a:xfrm>
            <a:off x="2072520" y="525960"/>
            <a:ext cx="6464520" cy="63288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630" b="1" strike="noStrike" spc="-1">
                <a:solidFill>
                  <a:srgbClr val="FFFFFF"/>
                </a:solidFill>
                <a:latin typeface="Arial"/>
                <a:ea typeface="DejaVu Sans"/>
              </a:rPr>
              <a:t>What questions to ask...</a:t>
            </a:r>
            <a:endParaRPr lang="en-US" sz="3630" b="0" strike="noStrike" spc="-1">
              <a:latin typeface="Arial"/>
            </a:endParaRPr>
          </a:p>
        </p:txBody>
      </p:sp>
      <p:sp>
        <p:nvSpPr>
          <p:cNvPr id="145" name="CustomShape 2"/>
          <p:cNvSpPr/>
          <p:nvPr/>
        </p:nvSpPr>
        <p:spPr>
          <a:xfrm>
            <a:off x="2124720" y="539280"/>
            <a:ext cx="6464160" cy="63288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sp>
      <p:sp>
        <p:nvSpPr>
          <p:cNvPr id="146" name="CustomShape 3"/>
          <p:cNvSpPr/>
          <p:nvPr/>
        </p:nvSpPr>
        <p:spPr>
          <a:xfrm>
            <a:off x="118800" y="1104120"/>
            <a:ext cx="3787560" cy="4112280"/>
          </a:xfrm>
          <a:prstGeom prst="rect">
            <a:avLst/>
          </a:prstGeom>
          <a:noFill/>
          <a:ln>
            <a:noFill/>
          </a:ln>
        </p:spPr>
        <p:style>
          <a:lnRef idx="0">
            <a:scrgbClr r="0" g="0" b="0"/>
          </a:lnRef>
          <a:fillRef idx="0">
            <a:scrgbClr r="0" g="0" b="0"/>
          </a:fillRef>
          <a:effectRef idx="0">
            <a:scrgbClr r="0" g="0" b="0"/>
          </a:effectRef>
          <a:fontRef idx="minor"/>
        </p:style>
        <p:txBody>
          <a:bodyPr lIns="81720" tIns="42480" rIns="81720" bIns="42480"/>
          <a:lstStyle/>
          <a:p>
            <a:pPr marL="158400" indent="-145440">
              <a:lnSpc>
                <a:spcPct val="90000"/>
              </a:lnSpc>
            </a:pPr>
            <a:endParaRPr lang="en-US" sz="1800" b="0" strike="noStrike" spc="-1">
              <a:latin typeface="Arial"/>
            </a:endParaRPr>
          </a:p>
          <a:p>
            <a:pPr marL="207360" indent="-203040">
              <a:lnSpc>
                <a:spcPct val="90000"/>
              </a:lnSpc>
              <a:spcAft>
                <a:spcPts val="1199"/>
              </a:spcAft>
              <a:buClr>
                <a:srgbClr val="000000"/>
              </a:buClr>
              <a:buSzPct val="45000"/>
              <a:buFont typeface="Wingdings" charset="2"/>
              <a:buChar char=""/>
            </a:pPr>
            <a:r>
              <a:rPr lang="en-US" sz="1800" b="0" strike="noStrike" spc="-4">
                <a:solidFill>
                  <a:srgbClr val="1C1C1C"/>
                </a:solidFill>
                <a:latin typeface="Arial"/>
                <a:ea typeface="DejaVu Sans"/>
              </a:rPr>
              <a:t>Buyers</a:t>
            </a:r>
            <a:endParaRPr lang="en-US" sz="1800" b="0" strike="noStrike" spc="-1">
              <a:latin typeface="Arial"/>
            </a:endParaRPr>
          </a:p>
          <a:p>
            <a:pPr marL="207360" indent="-203040">
              <a:lnSpc>
                <a:spcPct val="90000"/>
              </a:lnSpc>
              <a:spcAft>
                <a:spcPts val="1199"/>
              </a:spcAft>
              <a:buClr>
                <a:srgbClr val="000000"/>
              </a:buClr>
              <a:buSzPct val="45000"/>
              <a:buFont typeface="Wingdings" charset="2"/>
              <a:buChar char=""/>
            </a:pPr>
            <a:r>
              <a:rPr lang="en-US" sz="1800" b="0" strike="noStrike" spc="-4">
                <a:solidFill>
                  <a:srgbClr val="1C1C1C"/>
                </a:solidFill>
                <a:latin typeface="Arial"/>
                <a:ea typeface="DejaVu Sans"/>
              </a:rPr>
              <a:t>Receiving</a:t>
            </a:r>
            <a:endParaRPr lang="en-US" sz="1800" b="0" strike="noStrike" spc="-1">
              <a:latin typeface="Arial"/>
            </a:endParaRPr>
          </a:p>
          <a:p>
            <a:pPr marL="207360" indent="-203040">
              <a:lnSpc>
                <a:spcPct val="90000"/>
              </a:lnSpc>
              <a:spcAft>
                <a:spcPts val="1199"/>
              </a:spcAft>
              <a:buClr>
                <a:srgbClr val="000000"/>
              </a:buClr>
              <a:buSzPct val="45000"/>
              <a:buFont typeface="Wingdings" charset="2"/>
              <a:buChar char=""/>
            </a:pPr>
            <a:r>
              <a:rPr lang="en-US" sz="1800" b="0" strike="noStrike" spc="-4">
                <a:solidFill>
                  <a:srgbClr val="1C1C1C"/>
                </a:solidFill>
                <a:latin typeface="Arial"/>
                <a:ea typeface="DejaVu Sans"/>
              </a:rPr>
              <a:t>Schedulers</a:t>
            </a:r>
            <a:endParaRPr lang="en-US" sz="1800" b="0" strike="noStrike" spc="-1">
              <a:latin typeface="Arial"/>
            </a:endParaRPr>
          </a:p>
          <a:p>
            <a:pPr marL="207360" indent="-203040">
              <a:lnSpc>
                <a:spcPct val="90000"/>
              </a:lnSpc>
              <a:spcAft>
                <a:spcPts val="1199"/>
              </a:spcAft>
              <a:buClr>
                <a:srgbClr val="000000"/>
              </a:buClr>
              <a:buSzPct val="45000"/>
              <a:buFont typeface="Wingdings" charset="2"/>
              <a:buChar char=""/>
            </a:pPr>
            <a:r>
              <a:rPr lang="en-US" sz="1800" b="0" strike="noStrike" spc="-4">
                <a:solidFill>
                  <a:srgbClr val="1C1C1C"/>
                </a:solidFill>
                <a:latin typeface="Arial"/>
                <a:ea typeface="DejaVu Sans"/>
              </a:rPr>
              <a:t>Manufacturing Engineers</a:t>
            </a:r>
            <a:endParaRPr lang="en-US" sz="1800" b="0" strike="noStrike" spc="-1">
              <a:latin typeface="Arial"/>
            </a:endParaRPr>
          </a:p>
          <a:p>
            <a:pPr marL="207360" indent="-203040">
              <a:lnSpc>
                <a:spcPct val="90000"/>
              </a:lnSpc>
              <a:spcAft>
                <a:spcPts val="1199"/>
              </a:spcAft>
              <a:buClr>
                <a:srgbClr val="000000"/>
              </a:buClr>
              <a:buSzPct val="45000"/>
              <a:buFont typeface="Wingdings" charset="2"/>
              <a:buChar char=""/>
            </a:pPr>
            <a:r>
              <a:rPr lang="en-US" sz="1800" b="0" strike="noStrike" spc="-4">
                <a:solidFill>
                  <a:srgbClr val="1C1C1C"/>
                </a:solidFill>
                <a:latin typeface="Arial"/>
                <a:ea typeface="DejaVu Sans"/>
              </a:rPr>
              <a:t>SMT operators</a:t>
            </a:r>
            <a:endParaRPr lang="en-US" sz="1800" b="0" strike="noStrike" spc="-1">
              <a:latin typeface="Arial"/>
            </a:endParaRPr>
          </a:p>
          <a:p>
            <a:pPr marL="207360" indent="-203040">
              <a:lnSpc>
                <a:spcPct val="90000"/>
              </a:lnSpc>
              <a:spcAft>
                <a:spcPts val="1199"/>
              </a:spcAft>
              <a:buClr>
                <a:srgbClr val="000000"/>
              </a:buClr>
              <a:buSzPct val="45000"/>
              <a:buFont typeface="Wingdings" charset="2"/>
              <a:buChar char=""/>
            </a:pPr>
            <a:r>
              <a:rPr lang="en-US" sz="1800" b="0" strike="noStrike" spc="-4">
                <a:solidFill>
                  <a:srgbClr val="1C1C1C"/>
                </a:solidFill>
                <a:latin typeface="Arial"/>
                <a:ea typeface="DejaVu Sans"/>
              </a:rPr>
              <a:t>Selective solder operators</a:t>
            </a:r>
            <a:endParaRPr lang="en-US" sz="1800" b="0" strike="noStrike" spc="-1">
              <a:latin typeface="Arial"/>
            </a:endParaRPr>
          </a:p>
          <a:p>
            <a:pPr marL="207360" indent="-203040">
              <a:lnSpc>
                <a:spcPct val="90000"/>
              </a:lnSpc>
              <a:spcAft>
                <a:spcPts val="1199"/>
              </a:spcAft>
              <a:buClr>
                <a:srgbClr val="000000"/>
              </a:buClr>
              <a:buSzPct val="45000"/>
              <a:buFont typeface="Wingdings" charset="2"/>
              <a:buChar char=""/>
            </a:pPr>
            <a:r>
              <a:rPr lang="en-US" sz="1800" b="0" strike="noStrike" spc="-4">
                <a:solidFill>
                  <a:srgbClr val="1C1C1C"/>
                </a:solidFill>
                <a:latin typeface="Arial"/>
                <a:ea typeface="DejaVu Sans"/>
              </a:rPr>
              <a:t>Hand assemblers</a:t>
            </a:r>
            <a:endParaRPr lang="en-US" sz="1800" b="0" strike="noStrike" spc="-1">
              <a:latin typeface="Arial"/>
            </a:endParaRPr>
          </a:p>
          <a:p>
            <a:pPr marL="207360" indent="-203040">
              <a:lnSpc>
                <a:spcPct val="90000"/>
              </a:lnSpc>
              <a:spcAft>
                <a:spcPts val="1199"/>
              </a:spcAft>
              <a:buClr>
                <a:srgbClr val="000000"/>
              </a:buClr>
              <a:buSzPct val="45000"/>
              <a:buFont typeface="Wingdings" charset="2"/>
              <a:buChar char=""/>
            </a:pPr>
            <a:r>
              <a:rPr lang="en-US" sz="1800" b="0" strike="noStrike" spc="-4">
                <a:solidFill>
                  <a:srgbClr val="1C1C1C"/>
                </a:solidFill>
                <a:latin typeface="Arial"/>
                <a:ea typeface="DejaVu Sans"/>
              </a:rPr>
              <a:t>Testers</a:t>
            </a:r>
            <a:endParaRPr lang="en-US" sz="1800" b="0" strike="noStrike" spc="-1">
              <a:latin typeface="Arial"/>
            </a:endParaRPr>
          </a:p>
          <a:p>
            <a:pPr marL="207360" indent="-203040">
              <a:lnSpc>
                <a:spcPct val="90000"/>
              </a:lnSpc>
              <a:spcAft>
                <a:spcPts val="1199"/>
              </a:spcAft>
              <a:buClr>
                <a:srgbClr val="000000"/>
              </a:buClr>
              <a:buSzPct val="45000"/>
              <a:buFont typeface="Wingdings" charset="2"/>
              <a:buChar char=""/>
            </a:pPr>
            <a:r>
              <a:rPr lang="en-US" sz="1800" b="0" strike="noStrike" spc="-4">
                <a:solidFill>
                  <a:srgbClr val="1C1C1C"/>
                </a:solidFill>
                <a:latin typeface="Arial"/>
                <a:ea typeface="DejaVu Sans"/>
              </a:rPr>
              <a:t>Technicians to rework &amp; troubleshoot</a:t>
            </a:r>
            <a:endParaRPr lang="en-US" sz="1800" b="0" strike="noStrike" spc="-1">
              <a:latin typeface="Arial"/>
            </a:endParaRPr>
          </a:p>
          <a:p>
            <a:pPr marL="207360" indent="-203040">
              <a:lnSpc>
                <a:spcPct val="90000"/>
              </a:lnSpc>
              <a:spcAft>
                <a:spcPts val="1199"/>
              </a:spcAft>
              <a:buClr>
                <a:srgbClr val="000000"/>
              </a:buClr>
              <a:buSzPct val="45000"/>
              <a:buFont typeface="Wingdings" charset="2"/>
              <a:buChar char=""/>
            </a:pPr>
            <a:r>
              <a:rPr lang="en-US" sz="1800" b="0" strike="noStrike" spc="-4">
                <a:solidFill>
                  <a:srgbClr val="1C1C1C"/>
                </a:solidFill>
                <a:latin typeface="Arial"/>
                <a:ea typeface="DejaVu Sans"/>
              </a:rPr>
              <a:t>Final packagers</a:t>
            </a:r>
            <a:endParaRPr lang="en-US" sz="1800" b="0" strike="noStrike" spc="-1">
              <a:latin typeface="Arial"/>
            </a:endParaRPr>
          </a:p>
          <a:p>
            <a:pPr marL="207360" indent="-203040">
              <a:lnSpc>
                <a:spcPct val="90000"/>
              </a:lnSpc>
              <a:spcAft>
                <a:spcPts val="1199"/>
              </a:spcAft>
              <a:buClr>
                <a:srgbClr val="000000"/>
              </a:buClr>
              <a:buSzPct val="45000"/>
              <a:buFont typeface="Wingdings" charset="2"/>
              <a:buChar char=""/>
            </a:pPr>
            <a:r>
              <a:rPr lang="en-US" sz="1800" b="0" strike="noStrike" spc="-4">
                <a:solidFill>
                  <a:srgbClr val="1C1C1C"/>
                </a:solidFill>
                <a:latin typeface="Arial"/>
                <a:ea typeface="DejaVu Sans"/>
              </a:rPr>
              <a:t>Shipping clerks</a:t>
            </a:r>
            <a:endParaRPr lang="en-US" sz="1800" b="0" strike="noStrike" spc="-1">
              <a:latin typeface="Arial"/>
            </a:endParaRPr>
          </a:p>
          <a:p>
            <a:pPr>
              <a:lnSpc>
                <a:spcPct val="90000"/>
              </a:lnSpc>
            </a:pPr>
            <a:endParaRPr lang="en-US" sz="1800" b="0" strike="noStrike" spc="-1">
              <a:latin typeface="Arial"/>
            </a:endParaRPr>
          </a:p>
          <a:p>
            <a:pPr marL="158400" indent="-145440">
              <a:lnSpc>
                <a:spcPct val="90000"/>
              </a:lnSpc>
            </a:pPr>
            <a:endParaRPr lang="en-US" sz="1800" b="0" strike="noStrike" spc="-1">
              <a:latin typeface="Arial"/>
            </a:endParaRPr>
          </a:p>
        </p:txBody>
      </p:sp>
      <p:sp>
        <p:nvSpPr>
          <p:cNvPr id="147" name="CustomShape 4"/>
          <p:cNvSpPr/>
          <p:nvPr/>
        </p:nvSpPr>
        <p:spPr>
          <a:xfrm>
            <a:off x="-1518840" y="2840040"/>
            <a:ext cx="9138960" cy="36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sp>
      <p:sp>
        <p:nvSpPr>
          <p:cNvPr id="148" name="CustomShape 5"/>
          <p:cNvSpPr/>
          <p:nvPr/>
        </p:nvSpPr>
        <p:spPr>
          <a:xfrm>
            <a:off x="1576080" y="515880"/>
            <a:ext cx="7182360" cy="68940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630" b="1" strike="noStrike" spc="-1">
                <a:solidFill>
                  <a:srgbClr val="FFFFFF"/>
                </a:solidFill>
                <a:latin typeface="Arial"/>
                <a:ea typeface="DejaVu Sans"/>
              </a:rPr>
              <a:t>Electronic Assembly Staff</a:t>
            </a:r>
            <a:endParaRPr lang="en-US" sz="3630" b="0" strike="noStrike" spc="-1">
              <a:latin typeface="Arial"/>
            </a:endParaRPr>
          </a:p>
        </p:txBody>
      </p:sp>
      <p:pic>
        <p:nvPicPr>
          <p:cNvPr id="149" name="Picture 92"/>
          <p:cNvPicPr/>
          <p:nvPr/>
        </p:nvPicPr>
        <p:blipFill>
          <a:blip r:embed="rId3"/>
          <a:stretch/>
        </p:blipFill>
        <p:spPr>
          <a:xfrm>
            <a:off x="5142600" y="1466280"/>
            <a:ext cx="3007440" cy="3147840"/>
          </a:xfrm>
          <a:prstGeom prst="rect">
            <a:avLst/>
          </a:prstGeom>
          <a:ln>
            <a:noFill/>
          </a:ln>
        </p:spPr>
      </p:pic>
      <p:pic>
        <p:nvPicPr>
          <p:cNvPr id="150" name="Picture 93"/>
          <p:cNvPicPr/>
          <p:nvPr/>
        </p:nvPicPr>
        <p:blipFill>
          <a:blip r:embed="rId4"/>
          <a:stretch/>
        </p:blipFill>
        <p:spPr>
          <a:xfrm>
            <a:off x="3038040" y="3566160"/>
            <a:ext cx="2265120" cy="1824120"/>
          </a:xfrm>
          <a:prstGeom prst="rect">
            <a:avLst/>
          </a:prstGeom>
          <a:ln>
            <a:noFill/>
          </a:ln>
        </p:spPr>
      </p:pic>
      <p:pic>
        <p:nvPicPr>
          <p:cNvPr id="151" name="Picture 94"/>
          <p:cNvPicPr/>
          <p:nvPr/>
        </p:nvPicPr>
        <p:blipFill>
          <a:blip r:embed="rId5"/>
          <a:stretch/>
        </p:blipFill>
        <p:spPr>
          <a:xfrm>
            <a:off x="4854600" y="4419000"/>
            <a:ext cx="3648960" cy="2072880"/>
          </a:xfrm>
          <a:prstGeom prst="rect">
            <a:avLst/>
          </a:prstGeom>
          <a:ln>
            <a:noFill/>
          </a:ln>
        </p:spPr>
      </p:pic>
      <p:sp>
        <p:nvSpPr>
          <p:cNvPr id="152" name="CustomShape 6"/>
          <p:cNvSpPr/>
          <p:nvPr/>
        </p:nvSpPr>
        <p:spPr>
          <a:xfrm>
            <a:off x="442080" y="463320"/>
            <a:ext cx="8228520" cy="764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4000" b="0" strike="noStrike" spc="-94">
                <a:solidFill>
                  <a:srgbClr val="D2533C"/>
                </a:solidFill>
                <a:latin typeface="Arial"/>
                <a:ea typeface="DejaVu Sans"/>
              </a:rPr>
              <a:t>WEI Electronic Assembly Staff</a:t>
            </a:r>
            <a:endParaRPr lang="en-US" sz="40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CustomShape 1"/>
          <p:cNvSpPr/>
          <p:nvPr/>
        </p:nvSpPr>
        <p:spPr>
          <a:xfrm>
            <a:off x="2072160" y="525960"/>
            <a:ext cx="6464520" cy="63288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630" b="1" strike="noStrike" spc="-1">
                <a:solidFill>
                  <a:srgbClr val="FFFFFF"/>
                </a:solidFill>
                <a:latin typeface="Arial"/>
                <a:ea typeface="DejaVu Sans"/>
              </a:rPr>
              <a:t>What questions to ask...</a:t>
            </a:r>
            <a:endParaRPr lang="en-US" sz="3630" b="0" strike="noStrike" spc="-1">
              <a:latin typeface="Arial"/>
            </a:endParaRPr>
          </a:p>
        </p:txBody>
      </p:sp>
      <p:sp>
        <p:nvSpPr>
          <p:cNvPr id="154" name="CustomShape 2"/>
          <p:cNvSpPr/>
          <p:nvPr/>
        </p:nvSpPr>
        <p:spPr>
          <a:xfrm>
            <a:off x="1545840" y="515880"/>
            <a:ext cx="7182360" cy="68940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sp>
      <p:sp>
        <p:nvSpPr>
          <p:cNvPr id="155" name="CustomShape 3"/>
          <p:cNvSpPr/>
          <p:nvPr/>
        </p:nvSpPr>
        <p:spPr>
          <a:xfrm>
            <a:off x="639000" y="1637640"/>
            <a:ext cx="7985160" cy="4455000"/>
          </a:xfrm>
          <a:prstGeom prst="rect">
            <a:avLst/>
          </a:prstGeom>
          <a:noFill/>
          <a:ln>
            <a:noFill/>
          </a:ln>
        </p:spPr>
        <p:style>
          <a:lnRef idx="0">
            <a:scrgbClr r="0" g="0" b="0"/>
          </a:lnRef>
          <a:fillRef idx="0">
            <a:scrgbClr r="0" g="0" b="0"/>
          </a:fillRef>
          <a:effectRef idx="0">
            <a:scrgbClr r="0" g="0" b="0"/>
          </a:effectRef>
          <a:fontRef idx="minor"/>
        </p:style>
        <p:txBody>
          <a:bodyPr lIns="81720" tIns="40680" rIns="81720" bIns="40680"/>
          <a:lstStyle/>
          <a:p>
            <a:pPr>
              <a:lnSpc>
                <a:spcPct val="100000"/>
              </a:lnSpc>
            </a:pPr>
            <a:r>
              <a:rPr lang="en-US" b="1" strike="noStrike" spc="-4" dirty="0">
                <a:solidFill>
                  <a:srgbClr val="1C1C1C"/>
                </a:solidFill>
                <a:latin typeface="Arial"/>
                <a:ea typeface="DejaVu Sans"/>
              </a:rPr>
              <a:t>Problem:  </a:t>
            </a:r>
            <a:r>
              <a:rPr lang="en-US" strike="noStrike" spc="-4" dirty="0">
                <a:solidFill>
                  <a:srgbClr val="1C1C1C"/>
                </a:solidFill>
                <a:latin typeface="Arial"/>
                <a:ea typeface="DejaVu Sans"/>
              </a:rPr>
              <a:t>Sales have increased!  I can’t do it alone...</a:t>
            </a:r>
            <a:endParaRPr lang="en-US" strike="noStrike" spc="-1" dirty="0">
              <a:latin typeface="Arial"/>
            </a:endParaRPr>
          </a:p>
          <a:p>
            <a:pPr>
              <a:lnSpc>
                <a:spcPct val="100000"/>
              </a:lnSpc>
            </a:pPr>
            <a:endParaRPr lang="en-US" b="0" strike="noStrike" spc="-1" dirty="0">
              <a:latin typeface="Arial"/>
            </a:endParaRPr>
          </a:p>
          <a:p>
            <a:pPr>
              <a:lnSpc>
                <a:spcPct val="100000"/>
              </a:lnSpc>
            </a:pPr>
            <a:r>
              <a:rPr lang="en-US" b="1" strike="noStrike" spc="-4" dirty="0">
                <a:solidFill>
                  <a:srgbClr val="1C1C1C"/>
                </a:solidFill>
                <a:latin typeface="Arial"/>
                <a:ea typeface="DejaVu Sans"/>
              </a:rPr>
              <a:t>Solution:  </a:t>
            </a:r>
            <a:r>
              <a:rPr lang="en-US" strike="noStrike" spc="-4" dirty="0">
                <a:solidFill>
                  <a:srgbClr val="1C1C1C"/>
                </a:solidFill>
                <a:latin typeface="Arial"/>
                <a:ea typeface="DejaVu Sans"/>
              </a:rPr>
              <a:t>Hire employee #2, train them</a:t>
            </a:r>
            <a:endParaRPr lang="en-US" strike="noStrike" spc="-1" dirty="0">
              <a:latin typeface="Arial"/>
            </a:endParaRPr>
          </a:p>
          <a:p>
            <a:pPr marL="195840" indent="-193320">
              <a:lnSpc>
                <a:spcPct val="100000"/>
              </a:lnSpc>
              <a:spcAft>
                <a:spcPts val="600"/>
              </a:spcAft>
              <a:buClr>
                <a:srgbClr val="000000"/>
              </a:buClr>
              <a:buSzPct val="45000"/>
              <a:buFont typeface="Wingdings" charset="2"/>
              <a:buChar char=""/>
            </a:pPr>
            <a:r>
              <a:rPr lang="en-US" b="0" strike="noStrike" spc="-4" dirty="0">
                <a:solidFill>
                  <a:srgbClr val="1C1C1C"/>
                </a:solidFill>
                <a:latin typeface="Arial"/>
                <a:ea typeface="DejaVu Sans"/>
              </a:rPr>
              <a:t>Training looks like building together, one-on-one</a:t>
            </a:r>
            <a:endParaRPr lang="en-US" b="0" strike="noStrike" spc="-1" dirty="0">
              <a:latin typeface="Arial"/>
            </a:endParaRPr>
          </a:p>
          <a:p>
            <a:pPr marL="195840" indent="-193320">
              <a:lnSpc>
                <a:spcPct val="100000"/>
              </a:lnSpc>
              <a:spcAft>
                <a:spcPts val="600"/>
              </a:spcAft>
              <a:buClr>
                <a:srgbClr val="000000"/>
              </a:buClr>
              <a:buSzPct val="45000"/>
              <a:buFont typeface="Wingdings" charset="2"/>
              <a:buChar char=""/>
            </a:pPr>
            <a:r>
              <a:rPr lang="en-US" b="0" strike="noStrike" spc="-4" dirty="0">
                <a:solidFill>
                  <a:srgbClr val="1C1C1C"/>
                </a:solidFill>
                <a:latin typeface="Arial"/>
                <a:ea typeface="DejaVu Sans"/>
              </a:rPr>
              <a:t>Gather the right tools to make the work more efficient</a:t>
            </a:r>
            <a:endParaRPr lang="en-US" b="0" strike="noStrike" spc="-1" dirty="0">
              <a:latin typeface="Arial"/>
            </a:endParaRPr>
          </a:p>
          <a:p>
            <a:pPr marL="195840" indent="-193320">
              <a:lnSpc>
                <a:spcPct val="100000"/>
              </a:lnSpc>
              <a:spcAft>
                <a:spcPts val="600"/>
              </a:spcAft>
              <a:buClr>
                <a:srgbClr val="000000"/>
              </a:buClr>
              <a:buSzPct val="45000"/>
              <a:buFont typeface="Wingdings" charset="2"/>
              <a:buChar char=""/>
            </a:pPr>
            <a:r>
              <a:rPr lang="en-US" b="0" strike="noStrike" spc="-4" dirty="0">
                <a:solidFill>
                  <a:srgbClr val="1C1C1C"/>
                </a:solidFill>
                <a:latin typeface="Arial"/>
                <a:ea typeface="DejaVu Sans"/>
              </a:rPr>
              <a:t>Break down the assembly steps so each person can do a piece &amp; it gets faster &amp; more consistent (specializing)</a:t>
            </a:r>
            <a:endParaRPr lang="en-US" b="0" strike="noStrike" spc="-1" dirty="0">
              <a:latin typeface="Arial"/>
            </a:endParaRPr>
          </a:p>
          <a:p>
            <a:pPr>
              <a:lnSpc>
                <a:spcPct val="100000"/>
              </a:lnSpc>
            </a:pPr>
            <a:endParaRPr lang="en-US" b="0" strike="noStrike" spc="-1" dirty="0">
              <a:latin typeface="Arial"/>
            </a:endParaRPr>
          </a:p>
        </p:txBody>
      </p:sp>
      <p:sp>
        <p:nvSpPr>
          <p:cNvPr id="156" name="CustomShape 4"/>
          <p:cNvSpPr/>
          <p:nvPr/>
        </p:nvSpPr>
        <p:spPr>
          <a:xfrm>
            <a:off x="442080" y="463320"/>
            <a:ext cx="8228520" cy="764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4000" b="0" strike="noStrike" spc="-94">
                <a:solidFill>
                  <a:srgbClr val="D2533C"/>
                </a:solidFill>
                <a:latin typeface="Arial"/>
                <a:ea typeface="DejaVu Sans"/>
              </a:rPr>
              <a:t>Training Process Evolution</a:t>
            </a:r>
            <a:endParaRPr lang="en-US" sz="4000" b="0" strike="noStrike" spc="-1">
              <a:latin typeface="Arial"/>
            </a:endParaRPr>
          </a:p>
        </p:txBody>
      </p:sp>
      <p:pic>
        <p:nvPicPr>
          <p:cNvPr id="3" name="Picture 2">
            <a:extLst>
              <a:ext uri="{FF2B5EF4-FFF2-40B4-BE49-F238E27FC236}">
                <a16:creationId xmlns:a16="http://schemas.microsoft.com/office/drawing/2014/main" id="{4D403F31-1D48-4814-9B4E-769E8F7FBE7D}"/>
              </a:ext>
            </a:extLst>
          </p:cNvPr>
          <p:cNvPicPr>
            <a:picLocks noChangeAspect="1"/>
          </p:cNvPicPr>
          <p:nvPr/>
        </p:nvPicPr>
        <p:blipFill>
          <a:blip r:embed="rId2" cstate="email">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3533912" y="4265943"/>
            <a:ext cx="2076177" cy="2076177"/>
          </a:xfrm>
          <a:prstGeom prst="rect">
            <a:avLst/>
          </a:prstGeom>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55">
                                            <p:txEl>
                                              <p:pRg st="2" end="2"/>
                                            </p:txEl>
                                          </p:spTgt>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155">
                                            <p:txEl>
                                              <p:pRg st="3" end="3"/>
                                            </p:txEl>
                                          </p:spTgt>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155">
                                            <p:txEl>
                                              <p:pRg st="4" end="4"/>
                                            </p:txEl>
                                          </p:spTgt>
                                        </p:tgtEl>
                                        <p:attrNameLst>
                                          <p:attrName>style.visibility</p:attrName>
                                        </p:attrNameLst>
                                      </p:cBhvr>
                                      <p:to>
                                        <p:strVal val="visible"/>
                                      </p:to>
                                    </p:set>
                                  </p:childTnLst>
                                </p:cTn>
                              </p:par>
                              <p:par>
                                <p:cTn id="11" presetID="1" presetClass="entr" fill="hold" nodeType="withEffect">
                                  <p:stCondLst>
                                    <p:cond delay="0"/>
                                  </p:stCondLst>
                                  <p:childTnLst>
                                    <p:set>
                                      <p:cBhvr>
                                        <p:cTn id="12" dur="1" fill="hold">
                                          <p:stCondLst>
                                            <p:cond delay="0"/>
                                          </p:stCondLst>
                                        </p:cTn>
                                        <p:tgtEl>
                                          <p:spTgt spid="1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CustomShape 1"/>
          <p:cNvSpPr/>
          <p:nvPr/>
        </p:nvSpPr>
        <p:spPr>
          <a:xfrm>
            <a:off x="2072160" y="525960"/>
            <a:ext cx="6464520" cy="63288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630" b="1" strike="noStrike" spc="-1">
                <a:solidFill>
                  <a:srgbClr val="FFFFFF"/>
                </a:solidFill>
                <a:latin typeface="Arial"/>
                <a:ea typeface="DejaVu Sans"/>
              </a:rPr>
              <a:t>What questions to ask...</a:t>
            </a:r>
            <a:endParaRPr lang="en-US" sz="3630" b="0" strike="noStrike" spc="-1">
              <a:latin typeface="Arial"/>
            </a:endParaRPr>
          </a:p>
        </p:txBody>
      </p:sp>
      <p:sp>
        <p:nvSpPr>
          <p:cNvPr id="158" name="CustomShape 2"/>
          <p:cNvSpPr/>
          <p:nvPr/>
        </p:nvSpPr>
        <p:spPr>
          <a:xfrm>
            <a:off x="1545840" y="515880"/>
            <a:ext cx="7182360" cy="68940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sp>
      <p:sp>
        <p:nvSpPr>
          <p:cNvPr id="159" name="CustomShape 3"/>
          <p:cNvSpPr/>
          <p:nvPr/>
        </p:nvSpPr>
        <p:spPr>
          <a:xfrm>
            <a:off x="639000" y="1637640"/>
            <a:ext cx="7985160" cy="4455000"/>
          </a:xfrm>
          <a:prstGeom prst="rect">
            <a:avLst/>
          </a:prstGeom>
          <a:noFill/>
          <a:ln>
            <a:noFill/>
          </a:ln>
        </p:spPr>
        <p:style>
          <a:lnRef idx="0">
            <a:scrgbClr r="0" g="0" b="0"/>
          </a:lnRef>
          <a:fillRef idx="0">
            <a:scrgbClr r="0" g="0" b="0"/>
          </a:fillRef>
          <a:effectRef idx="0">
            <a:scrgbClr r="0" g="0" b="0"/>
          </a:effectRef>
          <a:fontRef idx="minor"/>
        </p:style>
        <p:txBody>
          <a:bodyPr lIns="81720" tIns="40680" rIns="81720" bIns="40680"/>
          <a:lstStyle/>
          <a:p>
            <a:pPr>
              <a:lnSpc>
                <a:spcPct val="100000"/>
              </a:lnSpc>
            </a:pPr>
            <a:r>
              <a:rPr lang="en-US" b="1" strike="noStrike" spc="-4" dirty="0">
                <a:solidFill>
                  <a:srgbClr val="1C1C1C"/>
                </a:solidFill>
                <a:latin typeface="Arial"/>
                <a:ea typeface="DejaVu Sans"/>
              </a:rPr>
              <a:t>Problem:  </a:t>
            </a:r>
            <a:r>
              <a:rPr lang="en-US" strike="noStrike" spc="-4" dirty="0">
                <a:solidFill>
                  <a:srgbClr val="1C1C1C"/>
                </a:solidFill>
                <a:latin typeface="Arial"/>
                <a:ea typeface="DejaVu Sans"/>
              </a:rPr>
              <a:t>Company is growing!  I don’t have time to train!</a:t>
            </a:r>
            <a:endParaRPr lang="en-US" strike="noStrike" spc="-1" dirty="0">
              <a:latin typeface="Arial"/>
            </a:endParaRPr>
          </a:p>
          <a:p>
            <a:pPr>
              <a:lnSpc>
                <a:spcPct val="100000"/>
              </a:lnSpc>
            </a:pPr>
            <a:endParaRPr lang="en-US" b="0" strike="noStrike" spc="-1" dirty="0">
              <a:latin typeface="Arial"/>
            </a:endParaRPr>
          </a:p>
          <a:p>
            <a:pPr>
              <a:lnSpc>
                <a:spcPct val="100000"/>
              </a:lnSpc>
            </a:pPr>
            <a:r>
              <a:rPr lang="en-US" b="1" strike="noStrike" spc="-4" dirty="0">
                <a:solidFill>
                  <a:srgbClr val="1C1C1C"/>
                </a:solidFill>
                <a:latin typeface="Arial"/>
                <a:ea typeface="DejaVu Sans"/>
              </a:rPr>
              <a:t>Solution:  </a:t>
            </a:r>
            <a:r>
              <a:rPr lang="en-US" strike="noStrike" spc="-4" dirty="0">
                <a:solidFill>
                  <a:srgbClr val="1C1C1C"/>
                </a:solidFill>
                <a:latin typeface="Arial"/>
                <a:ea typeface="DejaVu Sans"/>
              </a:rPr>
              <a:t>Employee #2 trains employees # 3, 4, 5</a:t>
            </a:r>
            <a:endParaRPr lang="en-US" strike="noStrike" spc="-1" dirty="0">
              <a:latin typeface="Arial"/>
            </a:endParaRPr>
          </a:p>
          <a:p>
            <a:pPr marL="195840" indent="-193320">
              <a:lnSpc>
                <a:spcPct val="100000"/>
              </a:lnSpc>
              <a:spcAft>
                <a:spcPts val="600"/>
              </a:spcAft>
              <a:buClr>
                <a:srgbClr val="000000"/>
              </a:buClr>
              <a:buSzPct val="45000"/>
              <a:buFont typeface="Wingdings" charset="2"/>
              <a:buChar char=""/>
            </a:pPr>
            <a:r>
              <a:rPr lang="en-US" b="0" strike="noStrike" spc="-4" dirty="0">
                <a:solidFill>
                  <a:srgbClr val="1C1C1C"/>
                </a:solidFill>
                <a:latin typeface="Arial"/>
                <a:ea typeface="DejaVu Sans"/>
              </a:rPr>
              <a:t>To make sure the right stuff is communicated, write up a training document – For WEI, that’s an Assembly Ticket</a:t>
            </a:r>
            <a:endParaRPr lang="en-US" b="0" strike="noStrike" spc="-1" dirty="0">
              <a:latin typeface="Arial"/>
            </a:endParaRPr>
          </a:p>
          <a:p>
            <a:pPr marL="195840" indent="-193320">
              <a:lnSpc>
                <a:spcPct val="100000"/>
              </a:lnSpc>
              <a:spcAft>
                <a:spcPts val="600"/>
              </a:spcAft>
              <a:buClr>
                <a:srgbClr val="000000"/>
              </a:buClr>
              <a:buSzPct val="45000"/>
              <a:buFont typeface="Wingdings" charset="2"/>
              <a:buChar char=""/>
            </a:pPr>
            <a:r>
              <a:rPr lang="en-US" b="0" strike="noStrike" spc="-4" dirty="0">
                <a:solidFill>
                  <a:srgbClr val="1C1C1C"/>
                </a:solidFill>
                <a:latin typeface="Arial"/>
                <a:ea typeface="DejaVu Sans"/>
              </a:rPr>
              <a:t>Train Employee #2 to train correctly</a:t>
            </a:r>
            <a:endParaRPr lang="en-US" b="0" strike="noStrike" spc="-1" dirty="0">
              <a:latin typeface="Arial"/>
            </a:endParaRPr>
          </a:p>
          <a:p>
            <a:pPr marL="195840" indent="-193320">
              <a:lnSpc>
                <a:spcPct val="100000"/>
              </a:lnSpc>
              <a:spcAft>
                <a:spcPts val="600"/>
              </a:spcAft>
              <a:buClr>
                <a:srgbClr val="000000"/>
              </a:buClr>
              <a:buSzPct val="45000"/>
              <a:buFont typeface="Wingdings" charset="2"/>
              <a:buChar char=""/>
            </a:pPr>
            <a:r>
              <a:rPr lang="en-US" b="0" strike="noStrike" spc="-4" dirty="0">
                <a:solidFill>
                  <a:srgbClr val="1C1C1C"/>
                </a:solidFill>
                <a:latin typeface="Arial"/>
                <a:ea typeface="DejaVu Sans"/>
              </a:rPr>
              <a:t>Establish time standards &amp; workmanship standards &amp; measure</a:t>
            </a:r>
            <a:endParaRPr lang="en-US" b="0" strike="noStrike" spc="-1" dirty="0">
              <a:latin typeface="Arial"/>
            </a:endParaRPr>
          </a:p>
        </p:txBody>
      </p:sp>
      <p:sp>
        <p:nvSpPr>
          <p:cNvPr id="160" name="CustomShape 4"/>
          <p:cNvSpPr/>
          <p:nvPr/>
        </p:nvSpPr>
        <p:spPr>
          <a:xfrm>
            <a:off x="442080" y="463320"/>
            <a:ext cx="8228520" cy="764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4000" b="0" strike="noStrike" spc="-94">
                <a:solidFill>
                  <a:srgbClr val="D2533C"/>
                </a:solidFill>
                <a:latin typeface="Arial"/>
                <a:ea typeface="DejaVu Sans"/>
              </a:rPr>
              <a:t>Training Process Evolution</a:t>
            </a:r>
            <a:endParaRPr lang="en-US" sz="4000" b="0" strike="noStrike" spc="-1">
              <a:latin typeface="Arial"/>
            </a:endParaRPr>
          </a:p>
        </p:txBody>
      </p:sp>
      <p:pic>
        <p:nvPicPr>
          <p:cNvPr id="6" name="Picture 6" descr="See the source image">
            <a:extLst>
              <a:ext uri="{FF2B5EF4-FFF2-40B4-BE49-F238E27FC236}">
                <a16:creationId xmlns:a16="http://schemas.microsoft.com/office/drawing/2014/main" id="{28C5CAB7-ECD9-4812-83A4-8FD4833F8449}"/>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823253" y="4891386"/>
            <a:ext cx="1250385" cy="99672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59">
                                            <p:txEl>
                                              <p:pRg st="2" end="2"/>
                                            </p:txEl>
                                          </p:spTgt>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159">
                                            <p:txEl>
                                              <p:pRg st="3" end="3"/>
                                            </p:txEl>
                                          </p:spTgt>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159">
                                            <p:txEl>
                                              <p:pRg st="4" end="4"/>
                                            </p:txEl>
                                          </p:spTgt>
                                        </p:tgtEl>
                                        <p:attrNameLst>
                                          <p:attrName>style.visibility</p:attrName>
                                        </p:attrNameLst>
                                      </p:cBhvr>
                                      <p:to>
                                        <p:strVal val="visible"/>
                                      </p:to>
                                    </p:set>
                                  </p:childTnLst>
                                </p:cTn>
                              </p:par>
                            </p:childTnLst>
                          </p:cTn>
                        </p:par>
                        <p:par>
                          <p:cTn id="11" fill="hold">
                            <p:stCondLst>
                              <p:cond delay="0"/>
                            </p:stCondLst>
                            <p:childTnLst>
                              <p:par>
                                <p:cTn id="12" presetID="1" presetClass="entr" fill="hold" nodeType="afterEffect">
                                  <p:stCondLst>
                                    <p:cond delay="0"/>
                                  </p:stCondLst>
                                  <p:childTnLst>
                                    <p:set>
                                      <p:cBhvr>
                                        <p:cTn id="13" dur="1" fill="hold">
                                          <p:stCondLst>
                                            <p:cond delay="0"/>
                                          </p:stCondLst>
                                        </p:cTn>
                                        <p:tgtEl>
                                          <p:spTgt spid="159">
                                            <p:txEl>
                                              <p:pRg st="5" end="5"/>
                                            </p:txEl>
                                          </p:spTgt>
                                        </p:tgtEl>
                                        <p:attrNameLst>
                                          <p:attrName>style.visibility</p:attrName>
                                        </p:attrNameLst>
                                      </p:cBhvr>
                                      <p:to>
                                        <p:strVal val="visible"/>
                                      </p:to>
                                    </p:set>
                                  </p:childTnLst>
                                </p:cTn>
                              </p:par>
                            </p:childTnLst>
                          </p:cTn>
                        </p:par>
                        <p:par>
                          <p:cTn id="14" fill="hold">
                            <p:stCondLst>
                              <p:cond delay="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CustomShape 1"/>
          <p:cNvSpPr/>
          <p:nvPr/>
        </p:nvSpPr>
        <p:spPr>
          <a:xfrm>
            <a:off x="2072160" y="525960"/>
            <a:ext cx="6464520" cy="63288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630" b="1" strike="noStrike" spc="-1">
                <a:solidFill>
                  <a:srgbClr val="FFFFFF"/>
                </a:solidFill>
                <a:latin typeface="Arial"/>
                <a:ea typeface="DejaVu Sans"/>
              </a:rPr>
              <a:t>What questions to ask...</a:t>
            </a:r>
            <a:endParaRPr lang="en-US" sz="3630" b="0" strike="noStrike" spc="-1">
              <a:latin typeface="Arial"/>
            </a:endParaRPr>
          </a:p>
        </p:txBody>
      </p:sp>
      <p:sp>
        <p:nvSpPr>
          <p:cNvPr id="162" name="CustomShape 2"/>
          <p:cNvSpPr/>
          <p:nvPr/>
        </p:nvSpPr>
        <p:spPr>
          <a:xfrm>
            <a:off x="2124360" y="539640"/>
            <a:ext cx="6464160" cy="63288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630" b="1" strike="noStrike" spc="-1">
                <a:solidFill>
                  <a:srgbClr val="FFFFFF"/>
                </a:solidFill>
                <a:latin typeface="Arial"/>
                <a:ea typeface="DejaVu Sans"/>
              </a:rPr>
              <a:t>Example Assembly Ticket</a:t>
            </a:r>
            <a:endParaRPr lang="en-US" sz="3630" b="0" strike="noStrike" spc="-1">
              <a:latin typeface="Arial"/>
            </a:endParaRPr>
          </a:p>
        </p:txBody>
      </p:sp>
      <p:pic>
        <p:nvPicPr>
          <p:cNvPr id="163" name="Picture 105"/>
          <p:cNvPicPr/>
          <p:nvPr/>
        </p:nvPicPr>
        <p:blipFill>
          <a:blip r:embed="rId2"/>
          <a:stretch/>
        </p:blipFill>
        <p:spPr>
          <a:xfrm>
            <a:off x="-360" y="1987200"/>
            <a:ext cx="9142560" cy="3801240"/>
          </a:xfrm>
          <a:prstGeom prst="rect">
            <a:avLst/>
          </a:prstGeom>
          <a:ln>
            <a:noFill/>
          </a:ln>
        </p:spPr>
      </p:pic>
      <p:sp>
        <p:nvSpPr>
          <p:cNvPr id="164" name="CustomShape 3"/>
          <p:cNvSpPr/>
          <p:nvPr/>
        </p:nvSpPr>
        <p:spPr>
          <a:xfrm>
            <a:off x="442080" y="463320"/>
            <a:ext cx="8228520" cy="764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4000" b="0" strike="noStrike" spc="-94">
                <a:solidFill>
                  <a:srgbClr val="D2533C"/>
                </a:solidFill>
                <a:latin typeface="Arial"/>
                <a:ea typeface="DejaVu Sans"/>
              </a:rPr>
              <a:t>Example Assembly Ticket</a:t>
            </a:r>
            <a:endParaRPr lang="en-US" sz="4000" b="0" strike="noStrike" spc="-1">
              <a:latin typeface="Arial"/>
            </a:endParaRPr>
          </a:p>
          <a:p>
            <a:pPr>
              <a:lnSpc>
                <a:spcPct val="100000"/>
              </a:lnSpc>
            </a:pPr>
            <a:r>
              <a:rPr lang="en-US" sz="3200" b="0" strike="noStrike" spc="-94">
                <a:solidFill>
                  <a:srgbClr val="D2533C"/>
                </a:solidFill>
                <a:latin typeface="Arial"/>
                <a:ea typeface="DejaVu Sans"/>
              </a:rPr>
              <a:t>a.k.a. Work Instruction</a:t>
            </a:r>
            <a:endParaRPr lang="en-US"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CustomShape 1"/>
          <p:cNvSpPr/>
          <p:nvPr/>
        </p:nvSpPr>
        <p:spPr>
          <a:xfrm>
            <a:off x="663480" y="1659239"/>
            <a:ext cx="7711200" cy="3365433"/>
          </a:xfrm>
          <a:prstGeom prst="rect">
            <a:avLst/>
          </a:prstGeom>
          <a:noFill/>
          <a:ln>
            <a:noFill/>
          </a:ln>
        </p:spPr>
        <p:style>
          <a:lnRef idx="0">
            <a:scrgbClr r="0" g="0" b="0"/>
          </a:lnRef>
          <a:fillRef idx="0">
            <a:scrgbClr r="0" g="0" b="0"/>
          </a:fillRef>
          <a:effectRef idx="0">
            <a:scrgbClr r="0" g="0" b="0"/>
          </a:effectRef>
          <a:fontRef idx="minor"/>
        </p:style>
        <p:txBody>
          <a:bodyPr lIns="81720" tIns="40680" rIns="81720" bIns="40680"/>
          <a:lstStyle/>
          <a:p>
            <a:pPr>
              <a:lnSpc>
                <a:spcPct val="100000"/>
              </a:lnSpc>
            </a:pPr>
            <a:r>
              <a:rPr lang="en-US" b="1" strike="noStrike" spc="-4" dirty="0">
                <a:solidFill>
                  <a:srgbClr val="1C1C1C"/>
                </a:solidFill>
                <a:latin typeface="Arial"/>
                <a:ea typeface="DejaVu Sans"/>
              </a:rPr>
              <a:t>Problem:  </a:t>
            </a:r>
            <a:r>
              <a:rPr lang="en-US" strike="noStrike" spc="-4" dirty="0">
                <a:solidFill>
                  <a:srgbClr val="1C1C1C"/>
                </a:solidFill>
                <a:latin typeface="Arial"/>
                <a:ea typeface="DejaVu Sans"/>
              </a:rPr>
              <a:t>Sales have increased!  RMAs, too...</a:t>
            </a:r>
            <a:endParaRPr lang="en-US" strike="noStrike" spc="-1" dirty="0">
              <a:latin typeface="Arial"/>
            </a:endParaRPr>
          </a:p>
          <a:p>
            <a:pPr marL="195840" indent="-193320">
              <a:lnSpc>
                <a:spcPct val="100000"/>
              </a:lnSpc>
              <a:buClr>
                <a:srgbClr val="000000"/>
              </a:buClr>
              <a:buSzPct val="45000"/>
              <a:buFont typeface="Wingdings" charset="2"/>
              <a:buChar char=""/>
            </a:pPr>
            <a:r>
              <a:rPr lang="en-US" b="0" strike="noStrike" spc="-4" dirty="0">
                <a:solidFill>
                  <a:srgbClr val="1C1C1C"/>
                </a:solidFill>
                <a:latin typeface="Arial"/>
                <a:ea typeface="DejaVu Sans"/>
              </a:rPr>
              <a:t>One widget takes 0.5 hours to build &amp; 3 hours per RMA—so RMA’s are very expensive to deal with</a:t>
            </a:r>
            <a:endParaRPr lang="en-US" b="0" strike="noStrike" spc="-1" dirty="0">
              <a:latin typeface="Arial"/>
            </a:endParaRPr>
          </a:p>
          <a:p>
            <a:pPr>
              <a:lnSpc>
                <a:spcPct val="100000"/>
              </a:lnSpc>
            </a:pPr>
            <a:endParaRPr lang="en-US" b="0" strike="noStrike" spc="-1" dirty="0">
              <a:latin typeface="Arial"/>
            </a:endParaRPr>
          </a:p>
          <a:p>
            <a:pPr>
              <a:lnSpc>
                <a:spcPct val="100000"/>
              </a:lnSpc>
            </a:pPr>
            <a:r>
              <a:rPr lang="en-US" b="1" strike="noStrike" spc="-4" dirty="0">
                <a:solidFill>
                  <a:srgbClr val="1C1C1C"/>
                </a:solidFill>
                <a:latin typeface="Arial"/>
                <a:ea typeface="DejaVu Sans"/>
              </a:rPr>
              <a:t>Solution:  </a:t>
            </a:r>
            <a:r>
              <a:rPr lang="en-US" strike="noStrike" spc="-4" dirty="0">
                <a:solidFill>
                  <a:srgbClr val="1C1C1C"/>
                </a:solidFill>
                <a:latin typeface="Arial"/>
                <a:ea typeface="DejaVu Sans"/>
              </a:rPr>
              <a:t>Root cause analysis &amp; retraining</a:t>
            </a:r>
            <a:endParaRPr lang="en-US" strike="noStrike" spc="-1" dirty="0">
              <a:latin typeface="Arial"/>
            </a:endParaRPr>
          </a:p>
          <a:p>
            <a:pPr marL="195840" indent="-193320">
              <a:lnSpc>
                <a:spcPct val="100000"/>
              </a:lnSpc>
              <a:spcAft>
                <a:spcPts val="600"/>
              </a:spcAft>
              <a:buClr>
                <a:srgbClr val="000000"/>
              </a:buClr>
              <a:buSzPct val="45000"/>
              <a:buFont typeface="Wingdings" charset="2"/>
              <a:buChar char=""/>
            </a:pPr>
            <a:r>
              <a:rPr lang="en-US" b="0" strike="noStrike" spc="-4" dirty="0">
                <a:solidFill>
                  <a:srgbClr val="1C1C1C"/>
                </a:solidFill>
                <a:latin typeface="Arial"/>
                <a:ea typeface="DejaVu Sans"/>
              </a:rPr>
              <a:t>Edit Assembly Ticket to avoid failures</a:t>
            </a:r>
            <a:endParaRPr lang="en-US" b="0" strike="noStrike" spc="-1" dirty="0">
              <a:latin typeface="Arial"/>
            </a:endParaRPr>
          </a:p>
          <a:p>
            <a:pPr marL="195840" indent="-193320">
              <a:lnSpc>
                <a:spcPct val="100000"/>
              </a:lnSpc>
              <a:spcAft>
                <a:spcPts val="600"/>
              </a:spcAft>
              <a:buClr>
                <a:srgbClr val="000000"/>
              </a:buClr>
              <a:buSzPct val="45000"/>
              <a:buFont typeface="Wingdings" charset="2"/>
              <a:buChar char=""/>
            </a:pPr>
            <a:r>
              <a:rPr lang="en-US" b="0" strike="noStrike" spc="-4" dirty="0">
                <a:solidFill>
                  <a:srgbClr val="1C1C1C"/>
                </a:solidFill>
                <a:latin typeface="Arial"/>
                <a:ea typeface="DejaVu Sans"/>
              </a:rPr>
              <a:t>Develop training content plan so Trainer knows what to cover </a:t>
            </a:r>
            <a:endParaRPr lang="en-US" b="0" strike="noStrike" spc="-1" dirty="0">
              <a:latin typeface="Arial"/>
            </a:endParaRPr>
          </a:p>
          <a:p>
            <a:pPr marL="195840" indent="-193320">
              <a:lnSpc>
                <a:spcPct val="100000"/>
              </a:lnSpc>
              <a:spcAft>
                <a:spcPts val="600"/>
              </a:spcAft>
              <a:buClr>
                <a:srgbClr val="000000"/>
              </a:buClr>
              <a:buSzPct val="45000"/>
              <a:buFont typeface="Wingdings" charset="2"/>
              <a:buChar char=""/>
            </a:pPr>
            <a:r>
              <a:rPr lang="en-US" b="0" strike="noStrike" spc="-4" dirty="0">
                <a:solidFill>
                  <a:srgbClr val="1C1C1C"/>
                </a:solidFill>
                <a:latin typeface="Arial"/>
                <a:ea typeface="DejaVu Sans"/>
              </a:rPr>
              <a:t>Develop training record forms to know who is trained to do what</a:t>
            </a:r>
            <a:endParaRPr lang="en-US" b="0" strike="noStrike" spc="-1" dirty="0">
              <a:latin typeface="Arial"/>
            </a:endParaRPr>
          </a:p>
          <a:p>
            <a:pPr marL="195840" indent="-193320">
              <a:lnSpc>
                <a:spcPct val="100000"/>
              </a:lnSpc>
              <a:spcAft>
                <a:spcPts val="600"/>
              </a:spcAft>
              <a:buClr>
                <a:srgbClr val="000000"/>
              </a:buClr>
              <a:buSzPct val="45000"/>
              <a:buFont typeface="Wingdings" charset="2"/>
              <a:buChar char=""/>
            </a:pPr>
            <a:r>
              <a:rPr lang="en-US" b="0" strike="noStrike" spc="-4" dirty="0">
                <a:solidFill>
                  <a:srgbClr val="1C1C1C"/>
                </a:solidFill>
                <a:latin typeface="Arial"/>
                <a:ea typeface="DejaVu Sans"/>
              </a:rPr>
              <a:t>Look for industry standard training – IPC for electronics</a:t>
            </a:r>
            <a:endParaRPr lang="en-US" b="0" strike="noStrike" spc="-1" dirty="0">
              <a:latin typeface="Arial"/>
            </a:endParaRPr>
          </a:p>
          <a:p>
            <a:pPr>
              <a:lnSpc>
                <a:spcPct val="100000"/>
              </a:lnSpc>
            </a:pPr>
            <a:endParaRPr lang="en-US" b="0" strike="noStrike" spc="-1" dirty="0">
              <a:latin typeface="Arial"/>
            </a:endParaRPr>
          </a:p>
          <a:p>
            <a:pPr>
              <a:lnSpc>
                <a:spcPct val="100000"/>
              </a:lnSpc>
            </a:pPr>
            <a:endParaRPr lang="en-US" b="0" strike="noStrike" spc="-1" dirty="0">
              <a:latin typeface="Arial"/>
            </a:endParaRPr>
          </a:p>
        </p:txBody>
      </p:sp>
      <p:sp>
        <p:nvSpPr>
          <p:cNvPr id="166" name="CustomShape 2"/>
          <p:cNvSpPr/>
          <p:nvPr/>
        </p:nvSpPr>
        <p:spPr>
          <a:xfrm>
            <a:off x="2207160" y="539640"/>
            <a:ext cx="6464160" cy="63288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sp>
      <p:sp>
        <p:nvSpPr>
          <p:cNvPr id="167" name="CustomShape 3"/>
          <p:cNvSpPr/>
          <p:nvPr/>
        </p:nvSpPr>
        <p:spPr>
          <a:xfrm>
            <a:off x="442080" y="463320"/>
            <a:ext cx="8228520" cy="764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4000" b="0" strike="noStrike" spc="-94">
                <a:solidFill>
                  <a:srgbClr val="D2533C"/>
                </a:solidFill>
                <a:latin typeface="Arial"/>
                <a:ea typeface="DejaVu Sans"/>
              </a:rPr>
              <a:t>Training Process Evolves</a:t>
            </a:r>
            <a:endParaRPr lang="en-US" sz="4000" b="0" strike="noStrike" spc="-1">
              <a:latin typeface="Arial"/>
            </a:endParaRPr>
          </a:p>
        </p:txBody>
      </p:sp>
      <p:pic>
        <p:nvPicPr>
          <p:cNvPr id="5" name="Picture 6" descr="See the source image">
            <a:extLst>
              <a:ext uri="{FF2B5EF4-FFF2-40B4-BE49-F238E27FC236}">
                <a16:creationId xmlns:a16="http://schemas.microsoft.com/office/drawing/2014/main" id="{688EEE78-7FBD-4A7A-9184-33FF1CD3ADC5}"/>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814199" y="5198761"/>
            <a:ext cx="1250385" cy="99672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65">
                                            <p:txEl>
                                              <p:pRg st="3" end="3"/>
                                            </p:txEl>
                                          </p:spTgt>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165">
                                            <p:txEl>
                                              <p:pRg st="4" end="4"/>
                                            </p:txEl>
                                          </p:spTgt>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165">
                                            <p:txEl>
                                              <p:pRg st="5" end="5"/>
                                            </p:txEl>
                                          </p:spTgt>
                                        </p:tgtEl>
                                        <p:attrNameLst>
                                          <p:attrName>style.visibility</p:attrName>
                                        </p:attrNameLst>
                                      </p:cBhvr>
                                      <p:to>
                                        <p:strVal val="visible"/>
                                      </p:to>
                                    </p:set>
                                  </p:childTnLst>
                                </p:cTn>
                              </p:par>
                              <p:par>
                                <p:cTn id="11" presetID="1" presetClass="entr" fill="hold" nodeType="withEffect">
                                  <p:stCondLst>
                                    <p:cond delay="0"/>
                                  </p:stCondLst>
                                  <p:childTnLst>
                                    <p:set>
                                      <p:cBhvr>
                                        <p:cTn id="12" dur="1" fill="hold">
                                          <p:stCondLst>
                                            <p:cond delay="0"/>
                                          </p:stCondLst>
                                        </p:cTn>
                                        <p:tgtEl>
                                          <p:spTgt spid="165">
                                            <p:txEl>
                                              <p:pRg st="6" end="6"/>
                                            </p:txEl>
                                          </p:spTgt>
                                        </p:tgtEl>
                                        <p:attrNameLst>
                                          <p:attrName>style.visibility</p:attrName>
                                        </p:attrNameLst>
                                      </p:cBhvr>
                                      <p:to>
                                        <p:strVal val="visible"/>
                                      </p:to>
                                    </p:set>
                                  </p:childTnLst>
                                </p:cTn>
                              </p:par>
                              <p:par>
                                <p:cTn id="13" presetID="1" presetClass="entr" fill="hold" nodeType="withEffect">
                                  <p:stCondLst>
                                    <p:cond delay="0"/>
                                  </p:stCondLst>
                                  <p:childTnLst>
                                    <p:set>
                                      <p:cBhvr>
                                        <p:cTn id="14" dur="1" fill="hold">
                                          <p:stCondLst>
                                            <p:cond delay="0"/>
                                          </p:stCondLst>
                                        </p:cTn>
                                        <p:tgtEl>
                                          <p:spTgt spid="165">
                                            <p:txEl>
                                              <p:pRg st="7" end="7"/>
                                            </p:txEl>
                                          </p:spTgt>
                                        </p:tgtEl>
                                        <p:attrNameLst>
                                          <p:attrName>style.visibility</p:attrName>
                                        </p:attrNameLst>
                                      </p:cBhvr>
                                      <p:to>
                                        <p:strVal val="visible"/>
                                      </p:to>
                                    </p:set>
                                  </p:childTnLst>
                                </p:cTn>
                              </p:par>
                            </p:childTnLst>
                          </p:cTn>
                        </p:par>
                        <p:par>
                          <p:cTn id="15" fill="hold">
                            <p:stCondLst>
                              <p:cond delay="0"/>
                            </p:stCondLst>
                            <p:childTnLst>
                              <p:par>
                                <p:cTn id="16" presetID="10"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CustomShape 1"/>
          <p:cNvSpPr/>
          <p:nvPr/>
        </p:nvSpPr>
        <p:spPr>
          <a:xfrm>
            <a:off x="1658880" y="506520"/>
            <a:ext cx="7099560" cy="63360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630" b="1" strike="noStrike" spc="-1">
                <a:solidFill>
                  <a:srgbClr val="FFFFFF"/>
                </a:solidFill>
                <a:latin typeface="Arial"/>
                <a:ea typeface="DejaVu Sans"/>
              </a:rPr>
              <a:t>Training Records - Examples</a:t>
            </a:r>
            <a:endParaRPr lang="en-US" sz="3630" b="0" strike="noStrike" spc="-1">
              <a:latin typeface="Arial"/>
            </a:endParaRPr>
          </a:p>
        </p:txBody>
      </p:sp>
      <p:sp>
        <p:nvSpPr>
          <p:cNvPr id="169" name="CustomShape 2"/>
          <p:cNvSpPr/>
          <p:nvPr/>
        </p:nvSpPr>
        <p:spPr>
          <a:xfrm>
            <a:off x="580680" y="1410480"/>
            <a:ext cx="8177760" cy="2113920"/>
          </a:xfrm>
          <a:prstGeom prst="rect">
            <a:avLst/>
          </a:prstGeom>
          <a:noFill/>
          <a:ln>
            <a:noFill/>
          </a:ln>
        </p:spPr>
        <p:style>
          <a:lnRef idx="0">
            <a:scrgbClr r="0" g="0" b="0"/>
          </a:lnRef>
          <a:fillRef idx="0">
            <a:scrgbClr r="0" g="0" b="0"/>
          </a:fillRef>
          <a:effectRef idx="0">
            <a:scrgbClr r="0" g="0" b="0"/>
          </a:effectRef>
          <a:fontRef idx="minor"/>
        </p:style>
        <p:txBody>
          <a:bodyPr lIns="81720" tIns="40680" rIns="81720" bIns="40680"/>
          <a:lstStyle/>
          <a:p>
            <a:pPr>
              <a:lnSpc>
                <a:spcPct val="100000"/>
              </a:lnSpc>
            </a:pPr>
            <a:r>
              <a:rPr lang="en-US" b="1" strike="noStrike" spc="-4" dirty="0">
                <a:solidFill>
                  <a:srgbClr val="1C1C1C"/>
                </a:solidFill>
                <a:latin typeface="Arial"/>
                <a:ea typeface="DejaVu Sans"/>
              </a:rPr>
              <a:t>Training Requirements on New Employee Orientation form</a:t>
            </a:r>
            <a:endParaRPr lang="en-US" b="0" strike="noStrike" spc="-1" dirty="0">
              <a:latin typeface="Arial"/>
            </a:endParaRPr>
          </a:p>
          <a:p>
            <a:pPr marL="195840" indent="-194040">
              <a:lnSpc>
                <a:spcPct val="100000"/>
              </a:lnSpc>
              <a:buClr>
                <a:srgbClr val="000000"/>
              </a:buClr>
              <a:buSzPct val="45000"/>
              <a:buFont typeface="Wingdings" charset="2"/>
              <a:buChar char=""/>
            </a:pPr>
            <a:r>
              <a:rPr lang="en-US" b="0" strike="noStrike" spc="-4" dirty="0">
                <a:solidFill>
                  <a:srgbClr val="1C1C1C"/>
                </a:solidFill>
                <a:latin typeface="Arial"/>
                <a:ea typeface="DejaVu Sans"/>
              </a:rPr>
              <a:t>IT</a:t>
            </a:r>
            <a:endParaRPr lang="en-US" b="0" strike="noStrike" spc="-1" dirty="0">
              <a:latin typeface="Arial"/>
            </a:endParaRPr>
          </a:p>
          <a:p>
            <a:pPr marL="195840" indent="-194040">
              <a:lnSpc>
                <a:spcPct val="100000"/>
              </a:lnSpc>
              <a:buClr>
                <a:srgbClr val="000000"/>
              </a:buClr>
              <a:buSzPct val="45000"/>
              <a:buFont typeface="Wingdings" charset="2"/>
              <a:buChar char=""/>
            </a:pPr>
            <a:r>
              <a:rPr lang="en-US" b="0" strike="noStrike" spc="-4" dirty="0">
                <a:solidFill>
                  <a:srgbClr val="1C1C1C"/>
                </a:solidFill>
                <a:latin typeface="Arial"/>
                <a:ea typeface="DejaVu Sans"/>
              </a:rPr>
              <a:t>HR forms</a:t>
            </a:r>
            <a:endParaRPr lang="en-US" b="0" strike="noStrike" spc="-1" dirty="0">
              <a:latin typeface="Arial"/>
            </a:endParaRPr>
          </a:p>
          <a:p>
            <a:pPr marL="195840" indent="-194040">
              <a:lnSpc>
                <a:spcPct val="100000"/>
              </a:lnSpc>
              <a:buClr>
                <a:srgbClr val="000000"/>
              </a:buClr>
              <a:buSzPct val="45000"/>
              <a:buFont typeface="Wingdings" charset="2"/>
              <a:buChar char=""/>
            </a:pPr>
            <a:r>
              <a:rPr lang="en-US" b="0" strike="noStrike" spc="-4" dirty="0">
                <a:solidFill>
                  <a:srgbClr val="1C1C1C"/>
                </a:solidFill>
                <a:latin typeface="Arial"/>
                <a:ea typeface="DejaVu Sans"/>
              </a:rPr>
              <a:t>Safety</a:t>
            </a:r>
            <a:endParaRPr lang="en-US" b="0" strike="noStrike" spc="-1" dirty="0">
              <a:latin typeface="Arial"/>
            </a:endParaRPr>
          </a:p>
        </p:txBody>
      </p:sp>
      <p:pic>
        <p:nvPicPr>
          <p:cNvPr id="170" name="Picture 113"/>
          <p:cNvPicPr/>
          <p:nvPr/>
        </p:nvPicPr>
        <p:blipFill>
          <a:blip r:embed="rId2"/>
          <a:stretch/>
        </p:blipFill>
        <p:spPr>
          <a:xfrm>
            <a:off x="3234960" y="1825200"/>
            <a:ext cx="3979440" cy="4642920"/>
          </a:xfrm>
          <a:prstGeom prst="rect">
            <a:avLst/>
          </a:prstGeom>
          <a:ln>
            <a:noFill/>
          </a:ln>
        </p:spPr>
      </p:pic>
      <p:sp>
        <p:nvSpPr>
          <p:cNvPr id="171" name="CustomShape 3"/>
          <p:cNvSpPr/>
          <p:nvPr/>
        </p:nvSpPr>
        <p:spPr>
          <a:xfrm>
            <a:off x="1607760" y="492480"/>
            <a:ext cx="7182360" cy="68940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630" b="1" strike="noStrike" spc="-1">
                <a:solidFill>
                  <a:srgbClr val="FFFFFF"/>
                </a:solidFill>
                <a:latin typeface="Arial"/>
                <a:ea typeface="DejaVu Sans"/>
              </a:rPr>
              <a:t>Training Record – Example</a:t>
            </a:r>
            <a:endParaRPr lang="en-US" sz="3630" b="0" strike="noStrike" spc="-1">
              <a:latin typeface="Arial"/>
            </a:endParaRPr>
          </a:p>
        </p:txBody>
      </p:sp>
      <p:sp>
        <p:nvSpPr>
          <p:cNvPr id="172" name="CustomShape 4"/>
          <p:cNvSpPr/>
          <p:nvPr/>
        </p:nvSpPr>
        <p:spPr>
          <a:xfrm>
            <a:off x="442080" y="463320"/>
            <a:ext cx="8228520" cy="764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4000" b="0" strike="noStrike" spc="-94">
                <a:solidFill>
                  <a:srgbClr val="D2533C"/>
                </a:solidFill>
                <a:latin typeface="Arial"/>
                <a:ea typeface="DejaVu Sans"/>
              </a:rPr>
              <a:t>Training Record Example</a:t>
            </a:r>
            <a:endParaRPr lang="en-US" sz="40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CustomShape 1"/>
          <p:cNvSpPr/>
          <p:nvPr/>
        </p:nvSpPr>
        <p:spPr>
          <a:xfrm>
            <a:off x="1492920" y="692640"/>
            <a:ext cx="7099560" cy="63360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630" b="1" strike="noStrike" spc="-1">
                <a:solidFill>
                  <a:srgbClr val="FFFFFF"/>
                </a:solidFill>
                <a:latin typeface="Arial"/>
                <a:ea typeface="DejaVu Sans"/>
              </a:rPr>
              <a:t>Training Records - Examples</a:t>
            </a:r>
            <a:endParaRPr lang="en-US" sz="3630" b="0" strike="noStrike" spc="-1">
              <a:latin typeface="Arial"/>
            </a:endParaRPr>
          </a:p>
        </p:txBody>
      </p:sp>
      <p:sp>
        <p:nvSpPr>
          <p:cNvPr id="174" name="CustomShape 2"/>
          <p:cNvSpPr/>
          <p:nvPr/>
        </p:nvSpPr>
        <p:spPr>
          <a:xfrm>
            <a:off x="507240" y="1479240"/>
            <a:ext cx="8277120" cy="5204160"/>
          </a:xfrm>
          <a:prstGeom prst="rect">
            <a:avLst/>
          </a:prstGeom>
          <a:noFill/>
          <a:ln>
            <a:noFill/>
          </a:ln>
        </p:spPr>
        <p:style>
          <a:lnRef idx="0">
            <a:scrgbClr r="0" g="0" b="0"/>
          </a:lnRef>
          <a:fillRef idx="0">
            <a:scrgbClr r="0" g="0" b="0"/>
          </a:fillRef>
          <a:effectRef idx="0">
            <a:scrgbClr r="0" g="0" b="0"/>
          </a:effectRef>
          <a:fontRef idx="minor"/>
        </p:style>
        <p:txBody>
          <a:bodyPr lIns="81720" tIns="42480" rIns="81720" bIns="42480"/>
          <a:lstStyle/>
          <a:p>
            <a:pPr>
              <a:lnSpc>
                <a:spcPct val="100000"/>
              </a:lnSpc>
            </a:pPr>
            <a:r>
              <a:rPr lang="en-US" b="1" strike="noStrike" spc="-4" dirty="0">
                <a:solidFill>
                  <a:srgbClr val="1C1C1C"/>
                </a:solidFill>
                <a:latin typeface="Arial"/>
                <a:ea typeface="DejaVu Sans"/>
              </a:rPr>
              <a:t>Training Requirements Matrix on Job Description</a:t>
            </a:r>
            <a:endParaRPr lang="en-US" b="1" strike="noStrike" spc="-1" dirty="0">
              <a:latin typeface="Arial"/>
            </a:endParaRPr>
          </a:p>
          <a:p>
            <a:pPr marL="195840" indent="-193680">
              <a:lnSpc>
                <a:spcPct val="100000"/>
              </a:lnSpc>
              <a:spcAft>
                <a:spcPts val="600"/>
              </a:spcAft>
              <a:buClr>
                <a:srgbClr val="1C1C1C"/>
              </a:buClr>
              <a:buFont typeface="Symbol"/>
              <a:buChar char=""/>
            </a:pPr>
            <a:r>
              <a:rPr lang="en-US" b="0" strike="noStrike" spc="-4" dirty="0">
                <a:solidFill>
                  <a:srgbClr val="1C1C1C"/>
                </a:solidFill>
                <a:latin typeface="Arial"/>
                <a:ea typeface="DejaVu Sans"/>
              </a:rPr>
              <a:t>IPC training – ESD prevention, soldering, inspection, component ID</a:t>
            </a:r>
            <a:endParaRPr lang="en-US" b="0" strike="noStrike" spc="-1" dirty="0">
              <a:latin typeface="Arial"/>
            </a:endParaRPr>
          </a:p>
          <a:p>
            <a:pPr marL="195840" indent="-193680">
              <a:lnSpc>
                <a:spcPct val="100000"/>
              </a:lnSpc>
              <a:spcAft>
                <a:spcPts val="600"/>
              </a:spcAft>
              <a:buClr>
                <a:srgbClr val="1C1C1C"/>
              </a:buClr>
              <a:buFont typeface="Symbol"/>
              <a:buChar char=""/>
            </a:pPr>
            <a:r>
              <a:rPr lang="en-US" b="0" strike="noStrike" spc="-4" dirty="0">
                <a:solidFill>
                  <a:srgbClr val="1C1C1C"/>
                </a:solidFill>
                <a:latin typeface="Arial"/>
                <a:ea typeface="DejaVu Sans"/>
              </a:rPr>
              <a:t>BASE Quality System</a:t>
            </a:r>
            <a:endParaRPr lang="en-US" b="0" strike="noStrike" spc="-1" dirty="0">
              <a:latin typeface="Arial"/>
            </a:endParaRPr>
          </a:p>
          <a:p>
            <a:pPr marL="195840" indent="-193680">
              <a:lnSpc>
                <a:spcPct val="100000"/>
              </a:lnSpc>
              <a:spcAft>
                <a:spcPts val="600"/>
              </a:spcAft>
              <a:buClr>
                <a:srgbClr val="1C1C1C"/>
              </a:buClr>
              <a:buFont typeface="Symbol"/>
              <a:buChar char=""/>
            </a:pPr>
            <a:r>
              <a:rPr lang="en-US" b="0" strike="noStrike" spc="-4" dirty="0">
                <a:solidFill>
                  <a:srgbClr val="1C1C1C"/>
                </a:solidFill>
                <a:latin typeface="Arial"/>
                <a:ea typeface="DejaVu Sans"/>
              </a:rPr>
              <a:t>Equipment knowledge relevant to the job</a:t>
            </a:r>
            <a:endParaRPr lang="en-US" b="0" strike="noStrike" spc="-1" dirty="0">
              <a:latin typeface="Arial"/>
            </a:endParaRPr>
          </a:p>
          <a:p>
            <a:pPr>
              <a:lnSpc>
                <a:spcPct val="100000"/>
              </a:lnSpc>
            </a:pPr>
            <a:r>
              <a:rPr lang="en-US" b="1" strike="noStrike" spc="-4" dirty="0">
                <a:solidFill>
                  <a:srgbClr val="1C1C1C"/>
                </a:solidFill>
                <a:latin typeface="Arial"/>
                <a:ea typeface="DejaVu Sans"/>
              </a:rPr>
              <a:t>Training done &amp; Trainer status recorded on Job Description</a:t>
            </a:r>
            <a:endParaRPr lang="en-US" b="0" strike="noStrike" spc="-1" dirty="0">
              <a:latin typeface="Arial"/>
            </a:endParaRPr>
          </a:p>
          <a:p>
            <a:pPr>
              <a:lnSpc>
                <a:spcPct val="100000"/>
              </a:lnSpc>
            </a:pPr>
            <a:endParaRPr lang="en-US" b="0" strike="noStrike" spc="-1" dirty="0">
              <a:latin typeface="Arial"/>
            </a:endParaRPr>
          </a:p>
          <a:p>
            <a:pPr>
              <a:lnSpc>
                <a:spcPct val="100000"/>
              </a:lnSpc>
            </a:pPr>
            <a:endParaRPr lang="en-US" b="0" strike="noStrike" spc="-1" dirty="0">
              <a:latin typeface="Arial"/>
            </a:endParaRPr>
          </a:p>
        </p:txBody>
      </p:sp>
      <p:pic>
        <p:nvPicPr>
          <p:cNvPr id="175" name="Picture 119"/>
          <p:cNvPicPr/>
          <p:nvPr/>
        </p:nvPicPr>
        <p:blipFill>
          <a:blip r:embed="rId2"/>
          <a:stretch/>
        </p:blipFill>
        <p:spPr>
          <a:xfrm>
            <a:off x="2654280" y="3179160"/>
            <a:ext cx="4394160" cy="3315600"/>
          </a:xfrm>
          <a:prstGeom prst="rect">
            <a:avLst/>
          </a:prstGeom>
          <a:ln>
            <a:noFill/>
          </a:ln>
        </p:spPr>
      </p:pic>
      <p:sp>
        <p:nvSpPr>
          <p:cNvPr id="176" name="CustomShape 3"/>
          <p:cNvSpPr/>
          <p:nvPr/>
        </p:nvSpPr>
        <p:spPr>
          <a:xfrm>
            <a:off x="1524960" y="414000"/>
            <a:ext cx="7182360" cy="68940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630" b="1" strike="noStrike" spc="-1">
                <a:solidFill>
                  <a:srgbClr val="FFFFFF"/>
                </a:solidFill>
                <a:latin typeface="Arial"/>
                <a:ea typeface="DejaVu Sans"/>
              </a:rPr>
              <a:t>Training Record Example</a:t>
            </a:r>
            <a:endParaRPr lang="en-US" sz="3630" b="0" strike="noStrike" spc="-1">
              <a:latin typeface="Arial"/>
            </a:endParaRPr>
          </a:p>
        </p:txBody>
      </p:sp>
      <p:sp>
        <p:nvSpPr>
          <p:cNvPr id="177" name="CustomShape 4"/>
          <p:cNvSpPr/>
          <p:nvPr/>
        </p:nvSpPr>
        <p:spPr>
          <a:xfrm>
            <a:off x="442080" y="463320"/>
            <a:ext cx="8228520" cy="764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4000" b="0" strike="noStrike" spc="-94">
                <a:solidFill>
                  <a:srgbClr val="D2533C"/>
                </a:solidFill>
                <a:latin typeface="Arial"/>
                <a:ea typeface="DejaVu Sans"/>
              </a:rPr>
              <a:t>Training Record Example</a:t>
            </a:r>
            <a:endParaRPr lang="en-US" sz="40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CustomShape 1"/>
          <p:cNvSpPr/>
          <p:nvPr/>
        </p:nvSpPr>
        <p:spPr>
          <a:xfrm>
            <a:off x="663480" y="1659240"/>
            <a:ext cx="7863840" cy="2236680"/>
          </a:xfrm>
          <a:prstGeom prst="rect">
            <a:avLst/>
          </a:prstGeom>
          <a:noFill/>
          <a:ln>
            <a:noFill/>
          </a:ln>
        </p:spPr>
        <p:style>
          <a:lnRef idx="0">
            <a:scrgbClr r="0" g="0" b="0"/>
          </a:lnRef>
          <a:fillRef idx="0">
            <a:scrgbClr r="0" g="0" b="0"/>
          </a:fillRef>
          <a:effectRef idx="0">
            <a:scrgbClr r="0" g="0" b="0"/>
          </a:effectRef>
          <a:fontRef idx="minor"/>
        </p:style>
        <p:txBody>
          <a:bodyPr lIns="81720" tIns="40680" rIns="81720" bIns="40680"/>
          <a:lstStyle/>
          <a:p>
            <a:pPr>
              <a:lnSpc>
                <a:spcPct val="100000"/>
              </a:lnSpc>
            </a:pPr>
            <a:r>
              <a:rPr lang="en-US" b="1" strike="noStrike" spc="-4" dirty="0">
                <a:solidFill>
                  <a:srgbClr val="1C1C1C"/>
                </a:solidFill>
                <a:latin typeface="Arial"/>
                <a:ea typeface="DejaVu Sans"/>
              </a:rPr>
              <a:t>Problem:  </a:t>
            </a:r>
            <a:r>
              <a:rPr lang="en-US" strike="noStrike" spc="-4" dirty="0">
                <a:solidFill>
                  <a:srgbClr val="1C1C1C"/>
                </a:solidFill>
                <a:latin typeface="Arial"/>
                <a:ea typeface="DejaVu Sans"/>
              </a:rPr>
              <a:t>Key employees leave: lose 25 years experience</a:t>
            </a:r>
            <a:endParaRPr lang="en-US" strike="noStrike" spc="-1" dirty="0">
              <a:latin typeface="Arial"/>
            </a:endParaRPr>
          </a:p>
          <a:p>
            <a:pPr marL="195840" indent="-193320">
              <a:lnSpc>
                <a:spcPct val="100000"/>
              </a:lnSpc>
              <a:buClr>
                <a:srgbClr val="000000"/>
              </a:buClr>
              <a:buSzPct val="45000"/>
              <a:buFont typeface="Wingdings" charset="2"/>
              <a:buChar char=""/>
            </a:pPr>
            <a:r>
              <a:rPr lang="en-US" b="0" strike="noStrike" spc="-4" dirty="0">
                <a:solidFill>
                  <a:srgbClr val="1C1C1C"/>
                </a:solidFill>
                <a:latin typeface="Arial"/>
                <a:ea typeface="DejaVu Sans"/>
              </a:rPr>
              <a:t>How much knowledge is written down?</a:t>
            </a:r>
            <a:endParaRPr lang="en-US" b="0" strike="noStrike" spc="-1" dirty="0">
              <a:latin typeface="Arial"/>
            </a:endParaRPr>
          </a:p>
          <a:p>
            <a:pPr>
              <a:lnSpc>
                <a:spcPct val="100000"/>
              </a:lnSpc>
            </a:pPr>
            <a:endParaRPr lang="en-US" b="0" strike="noStrike" spc="-1" dirty="0">
              <a:latin typeface="Arial"/>
            </a:endParaRPr>
          </a:p>
          <a:p>
            <a:pPr>
              <a:lnSpc>
                <a:spcPct val="100000"/>
              </a:lnSpc>
            </a:pPr>
            <a:r>
              <a:rPr lang="en-US" b="1" strike="noStrike" spc="-4" dirty="0">
                <a:solidFill>
                  <a:srgbClr val="1C1C1C"/>
                </a:solidFill>
                <a:latin typeface="Arial"/>
                <a:ea typeface="DejaVu Sans"/>
              </a:rPr>
              <a:t>Solution:  </a:t>
            </a:r>
            <a:r>
              <a:rPr lang="en-US" strike="noStrike" spc="-4" dirty="0">
                <a:solidFill>
                  <a:srgbClr val="1C1C1C"/>
                </a:solidFill>
                <a:latin typeface="Arial"/>
                <a:ea typeface="DejaVu Sans"/>
              </a:rPr>
              <a:t>Hire right, train thoroughly, measure basics</a:t>
            </a:r>
            <a:endParaRPr lang="en-US" strike="noStrike" spc="-1" dirty="0">
              <a:latin typeface="Arial"/>
            </a:endParaRPr>
          </a:p>
          <a:p>
            <a:pPr marL="195840" indent="-193320">
              <a:lnSpc>
                <a:spcPct val="100000"/>
              </a:lnSpc>
              <a:buClr>
                <a:srgbClr val="000000"/>
              </a:buClr>
              <a:buSzPct val="45000"/>
              <a:buFont typeface="Wingdings" charset="2"/>
              <a:buChar char=""/>
            </a:pPr>
            <a:r>
              <a:rPr lang="en-US" b="0" strike="noStrike" spc="-4" dirty="0">
                <a:solidFill>
                  <a:srgbClr val="1C1C1C"/>
                </a:solidFill>
                <a:latin typeface="Arial"/>
                <a:ea typeface="DejaVu Sans"/>
              </a:rPr>
              <a:t>Edit Assembly Tickets to document everything possible before key employees leave</a:t>
            </a:r>
            <a:endParaRPr lang="en-US" b="0" strike="noStrike" spc="-1" dirty="0">
              <a:latin typeface="Arial"/>
            </a:endParaRPr>
          </a:p>
          <a:p>
            <a:pPr marL="195840" indent="-193320">
              <a:lnSpc>
                <a:spcPct val="100000"/>
              </a:lnSpc>
              <a:buClr>
                <a:srgbClr val="000000"/>
              </a:buClr>
              <a:buSzPct val="45000"/>
              <a:buFont typeface="Wingdings" charset="2"/>
              <a:buChar char=""/>
            </a:pPr>
            <a:r>
              <a:rPr lang="en-US" b="0" strike="noStrike" spc="-4" dirty="0">
                <a:solidFill>
                  <a:srgbClr val="1C1C1C"/>
                </a:solidFill>
                <a:latin typeface="Arial"/>
                <a:ea typeface="DejaVu Sans"/>
              </a:rPr>
              <a:t>Hire conscientious people, train, measure First Pass Yield, do root cause analysis on failures, let them learn &amp; improve</a:t>
            </a:r>
            <a:endParaRPr lang="en-US" b="0" strike="noStrike" spc="-1" dirty="0">
              <a:latin typeface="Arial"/>
            </a:endParaRPr>
          </a:p>
          <a:p>
            <a:pPr marL="195840" indent="-193320">
              <a:lnSpc>
                <a:spcPct val="100000"/>
              </a:lnSpc>
              <a:buClr>
                <a:srgbClr val="000000"/>
              </a:buClr>
              <a:buSzPct val="45000"/>
              <a:buFont typeface="Wingdings" charset="2"/>
              <a:buChar char=""/>
            </a:pPr>
            <a:r>
              <a:rPr lang="en-US" b="0" strike="noStrike" spc="-4" dirty="0">
                <a:solidFill>
                  <a:srgbClr val="1C1C1C"/>
                </a:solidFill>
                <a:latin typeface="Arial"/>
                <a:ea typeface="DejaVu Sans"/>
              </a:rPr>
              <a:t>Cross train</a:t>
            </a:r>
            <a:endParaRPr lang="en-US" b="0" strike="noStrike" spc="-1" dirty="0">
              <a:latin typeface="Arial"/>
            </a:endParaRPr>
          </a:p>
        </p:txBody>
      </p:sp>
      <p:sp>
        <p:nvSpPr>
          <p:cNvPr id="179" name="CustomShape 2"/>
          <p:cNvSpPr/>
          <p:nvPr/>
        </p:nvSpPr>
        <p:spPr>
          <a:xfrm>
            <a:off x="1524600" y="497880"/>
            <a:ext cx="7182360" cy="68940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630" b="1" strike="noStrike" spc="-1">
                <a:solidFill>
                  <a:srgbClr val="FFFFFF"/>
                </a:solidFill>
                <a:latin typeface="Arial"/>
                <a:ea typeface="DejaVu Sans"/>
              </a:rPr>
              <a:t>Training Process Evolves</a:t>
            </a:r>
            <a:endParaRPr lang="en-US" sz="3630" b="0" strike="noStrike" spc="-1">
              <a:latin typeface="Arial"/>
            </a:endParaRPr>
          </a:p>
        </p:txBody>
      </p:sp>
      <p:sp>
        <p:nvSpPr>
          <p:cNvPr id="180" name="CustomShape 3"/>
          <p:cNvSpPr/>
          <p:nvPr/>
        </p:nvSpPr>
        <p:spPr>
          <a:xfrm>
            <a:off x="2207160" y="539640"/>
            <a:ext cx="6464160" cy="63288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sp>
      <p:sp>
        <p:nvSpPr>
          <p:cNvPr id="181" name="CustomShape 4"/>
          <p:cNvSpPr/>
          <p:nvPr/>
        </p:nvSpPr>
        <p:spPr>
          <a:xfrm>
            <a:off x="442080" y="463320"/>
            <a:ext cx="8228520" cy="764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4000" b="0" strike="noStrike" spc="-94">
                <a:solidFill>
                  <a:srgbClr val="D2533C"/>
                </a:solidFill>
                <a:latin typeface="Arial"/>
                <a:ea typeface="DejaVu Sans"/>
              </a:rPr>
              <a:t>Training Process Evolves</a:t>
            </a:r>
            <a:endParaRPr lang="en-US" sz="4000" b="0" strike="noStrike" spc="-1">
              <a:latin typeface="Arial"/>
            </a:endParaRPr>
          </a:p>
        </p:txBody>
      </p:sp>
      <p:pic>
        <p:nvPicPr>
          <p:cNvPr id="6" name="Picture 6" descr="See the source image">
            <a:extLst>
              <a:ext uri="{FF2B5EF4-FFF2-40B4-BE49-F238E27FC236}">
                <a16:creationId xmlns:a16="http://schemas.microsoft.com/office/drawing/2014/main" id="{7FA754CA-8AE6-4B76-BDBA-8AE9B0AD5138}"/>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814199" y="5207814"/>
            <a:ext cx="1250385" cy="99672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78">
                                            <p:txEl>
                                              <p:pRg st="3" end="3"/>
                                            </p:txEl>
                                          </p:spTgt>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178">
                                            <p:txEl>
                                              <p:pRg st="4" end="4"/>
                                            </p:txEl>
                                          </p:spTgt>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178">
                                            <p:txEl>
                                              <p:pRg st="5" end="5"/>
                                            </p:txEl>
                                          </p:spTgt>
                                        </p:tgtEl>
                                        <p:attrNameLst>
                                          <p:attrName>style.visibility</p:attrName>
                                        </p:attrNameLst>
                                      </p:cBhvr>
                                      <p:to>
                                        <p:strVal val="visible"/>
                                      </p:to>
                                    </p:set>
                                  </p:childTnLst>
                                </p:cTn>
                              </p:par>
                              <p:par>
                                <p:cTn id="11" presetID="1" presetClass="entr" fill="hold" nodeType="withEffect">
                                  <p:stCondLst>
                                    <p:cond delay="0"/>
                                  </p:stCondLst>
                                  <p:childTnLst>
                                    <p:set>
                                      <p:cBhvr>
                                        <p:cTn id="12" dur="1" fill="hold">
                                          <p:stCondLst>
                                            <p:cond delay="0"/>
                                          </p:stCondLst>
                                        </p:cTn>
                                        <p:tgtEl>
                                          <p:spTgt spid="178">
                                            <p:txEl>
                                              <p:pRg st="6" end="6"/>
                                            </p:txEl>
                                          </p:spTgt>
                                        </p:tgtEl>
                                        <p:attrNameLst>
                                          <p:attrName>style.visibility</p:attrName>
                                        </p:attrNameLst>
                                      </p:cBhvr>
                                      <p:to>
                                        <p:strVal val="visible"/>
                                      </p:to>
                                    </p:set>
                                  </p:childTnLst>
                                </p:cTn>
                              </p:par>
                            </p:childTnLst>
                          </p:cTn>
                        </p:par>
                        <p:par>
                          <p:cTn id="13" fill="hold">
                            <p:stCondLst>
                              <p:cond delay="0"/>
                            </p:stCondLst>
                            <p:childTnLst>
                              <p:par>
                                <p:cTn id="14" presetID="10" presetClass="entr" presetSubtype="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CustomShape 1"/>
          <p:cNvSpPr/>
          <p:nvPr/>
        </p:nvSpPr>
        <p:spPr>
          <a:xfrm>
            <a:off x="2291040" y="506520"/>
            <a:ext cx="6467400" cy="63360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630" b="1" strike="noStrike" spc="-1">
                <a:solidFill>
                  <a:srgbClr val="FFFFFF"/>
                </a:solidFill>
                <a:latin typeface="Arial"/>
                <a:ea typeface="DejaVu Sans"/>
              </a:rPr>
              <a:t>Cross Training Log </a:t>
            </a:r>
            <a:endParaRPr lang="en-US" sz="3630" b="0" strike="noStrike" spc="-1">
              <a:latin typeface="Arial"/>
            </a:endParaRPr>
          </a:p>
        </p:txBody>
      </p:sp>
      <p:sp>
        <p:nvSpPr>
          <p:cNvPr id="183" name="CustomShape 2"/>
          <p:cNvSpPr/>
          <p:nvPr/>
        </p:nvSpPr>
        <p:spPr>
          <a:xfrm>
            <a:off x="663480" y="1576440"/>
            <a:ext cx="6355440" cy="1004760"/>
          </a:xfrm>
          <a:prstGeom prst="rect">
            <a:avLst/>
          </a:prstGeom>
          <a:noFill/>
          <a:ln>
            <a:noFill/>
          </a:ln>
        </p:spPr>
        <p:style>
          <a:lnRef idx="0">
            <a:scrgbClr r="0" g="0" b="0"/>
          </a:lnRef>
          <a:fillRef idx="0">
            <a:scrgbClr r="0" g="0" b="0"/>
          </a:fillRef>
          <a:effectRef idx="0">
            <a:scrgbClr r="0" g="0" b="0"/>
          </a:effectRef>
          <a:fontRef idx="minor"/>
        </p:style>
      </p:sp>
      <p:sp>
        <p:nvSpPr>
          <p:cNvPr id="184" name="CustomShape 3"/>
          <p:cNvSpPr/>
          <p:nvPr/>
        </p:nvSpPr>
        <p:spPr>
          <a:xfrm>
            <a:off x="1524600" y="326520"/>
            <a:ext cx="7182360" cy="689400"/>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r>
              <a:rPr lang="en-US" sz="3270" b="1" strike="noStrike" spc="-1">
                <a:solidFill>
                  <a:srgbClr val="FFFFFF"/>
                </a:solidFill>
                <a:latin typeface="Arial"/>
                <a:ea typeface="DejaVu Sans"/>
              </a:rPr>
              <a:t>Training Record – Cross</a:t>
            </a:r>
            <a:r>
              <a:rPr lang="en-US" sz="3630" b="1" strike="noStrike" spc="-1">
                <a:solidFill>
                  <a:srgbClr val="FFFFFF"/>
                </a:solidFill>
                <a:latin typeface="Arial"/>
                <a:ea typeface="DejaVu Sans"/>
              </a:rPr>
              <a:t> </a:t>
            </a:r>
            <a:r>
              <a:rPr lang="en-US" sz="3270" b="1" strike="noStrike" spc="-1">
                <a:solidFill>
                  <a:srgbClr val="FFFFFF"/>
                </a:solidFill>
                <a:latin typeface="Arial"/>
                <a:ea typeface="DejaVu Sans"/>
              </a:rPr>
              <a:t>Training</a:t>
            </a:r>
            <a:endParaRPr lang="en-US" sz="3270" b="0" strike="noStrike" spc="-1">
              <a:latin typeface="Arial"/>
            </a:endParaRPr>
          </a:p>
        </p:txBody>
      </p:sp>
      <p:pic>
        <p:nvPicPr>
          <p:cNvPr id="185" name="Picture 133"/>
          <p:cNvPicPr/>
          <p:nvPr/>
        </p:nvPicPr>
        <p:blipFill>
          <a:blip r:embed="rId2"/>
          <a:stretch/>
        </p:blipFill>
        <p:spPr>
          <a:xfrm>
            <a:off x="1410120" y="1493280"/>
            <a:ext cx="5721840" cy="4809240"/>
          </a:xfrm>
          <a:prstGeom prst="rect">
            <a:avLst/>
          </a:prstGeom>
          <a:ln>
            <a:noFill/>
          </a:ln>
        </p:spPr>
      </p:pic>
      <p:sp>
        <p:nvSpPr>
          <p:cNvPr id="186" name="CustomShape 4"/>
          <p:cNvSpPr/>
          <p:nvPr/>
        </p:nvSpPr>
        <p:spPr>
          <a:xfrm>
            <a:off x="442080" y="463320"/>
            <a:ext cx="8228520" cy="764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4000" b="0" strike="noStrike" spc="-94">
                <a:solidFill>
                  <a:srgbClr val="D2533C"/>
                </a:solidFill>
                <a:latin typeface="Arial"/>
                <a:ea typeface="DejaVu Sans"/>
              </a:rPr>
              <a:t>Training Record – Cross Training</a:t>
            </a:r>
            <a:endParaRPr lang="en-US" sz="40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CustomShape 2"/>
          <p:cNvSpPr/>
          <p:nvPr/>
        </p:nvSpPr>
        <p:spPr>
          <a:xfrm>
            <a:off x="2238835" y="525455"/>
            <a:ext cx="6467346" cy="633509"/>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638" tIns="42452" rIns="81638" bIns="42452" anchor="b"/>
          <a:lstStyle/>
          <a:p>
            <a:pPr algn="r">
              <a:lnSpc>
                <a:spcPct val="100000"/>
              </a:lnSpc>
            </a:pPr>
            <a:r>
              <a:rPr lang="en-US" sz="3628" b="1" spc="-1">
                <a:solidFill>
                  <a:srgbClr val="FFFFFF"/>
                </a:solidFill>
                <a:latin typeface="Arial"/>
                <a:ea typeface="DejaVu Sans"/>
              </a:rPr>
              <a:t>What questions to ask...</a:t>
            </a:r>
            <a:endParaRPr lang="en-US" sz="3628" spc="-1">
              <a:latin typeface="Arial"/>
            </a:endParaRPr>
          </a:p>
        </p:txBody>
      </p:sp>
      <p:sp>
        <p:nvSpPr>
          <p:cNvPr id="137" name="CustomShape 3"/>
          <p:cNvSpPr/>
          <p:nvPr/>
        </p:nvSpPr>
        <p:spPr>
          <a:xfrm>
            <a:off x="498481" y="1349488"/>
            <a:ext cx="8042956" cy="3507527"/>
          </a:xfrm>
          <a:prstGeom prst="rect">
            <a:avLst/>
          </a:prstGeom>
          <a:noFill/>
          <a:ln>
            <a:noFill/>
          </a:ln>
        </p:spPr>
        <p:style>
          <a:lnRef idx="0">
            <a:scrgbClr r="0" g="0" b="0"/>
          </a:lnRef>
          <a:fillRef idx="0">
            <a:scrgbClr r="0" g="0" b="0"/>
          </a:fillRef>
          <a:effectRef idx="0">
            <a:scrgbClr r="0" g="0" b="0"/>
          </a:effectRef>
          <a:fontRef idx="minor"/>
        </p:style>
        <p:txBody>
          <a:bodyPr lIns="81638" tIns="40819" rIns="81638" bIns="40819"/>
          <a:lstStyle/>
          <a:p>
            <a:pPr marL="195934" indent="-193974">
              <a:spcAft>
                <a:spcPts val="1200"/>
              </a:spcAft>
              <a:buClr>
                <a:srgbClr val="000000"/>
              </a:buClr>
              <a:buSzPct val="45000"/>
              <a:buFont typeface="Wingdings" charset="2"/>
              <a:buChar char=""/>
            </a:pPr>
            <a:r>
              <a:rPr lang="en-US" spc="-8" dirty="0">
                <a:solidFill>
                  <a:srgbClr val="1C1C1C"/>
                </a:solidFill>
                <a:latin typeface="Arial"/>
                <a:ea typeface="DejaVu Sans"/>
              </a:rPr>
              <a:t>Do you know how to build your widget?</a:t>
            </a:r>
            <a:endParaRPr lang="en-US" spc="-1" dirty="0">
              <a:latin typeface="Arial"/>
            </a:endParaRPr>
          </a:p>
          <a:p>
            <a:pPr marL="195934" indent="-193974">
              <a:spcAft>
                <a:spcPts val="1200"/>
              </a:spcAft>
              <a:buClr>
                <a:srgbClr val="000000"/>
              </a:buClr>
              <a:buSzPct val="45000"/>
              <a:buFont typeface="Wingdings" charset="2"/>
              <a:buChar char=""/>
            </a:pPr>
            <a:r>
              <a:rPr lang="en-US" spc="-8" dirty="0">
                <a:solidFill>
                  <a:srgbClr val="1C1C1C"/>
                </a:solidFill>
                <a:latin typeface="Arial"/>
                <a:ea typeface="DejaVu Sans"/>
              </a:rPr>
              <a:t>Do you know how to teach someone else to build it?</a:t>
            </a:r>
            <a:endParaRPr lang="en-US" spc="-1" dirty="0">
              <a:latin typeface="Arial"/>
            </a:endParaRPr>
          </a:p>
          <a:p>
            <a:pPr marL="195934" indent="-193974">
              <a:spcAft>
                <a:spcPts val="1200"/>
              </a:spcAft>
              <a:buClr>
                <a:srgbClr val="000000"/>
              </a:buClr>
              <a:buSzPct val="45000"/>
              <a:buFont typeface="Wingdings" charset="2"/>
              <a:buChar char=""/>
            </a:pPr>
            <a:r>
              <a:rPr lang="en-US" spc="-8" dirty="0">
                <a:solidFill>
                  <a:srgbClr val="1C1C1C"/>
                </a:solidFill>
                <a:latin typeface="Arial"/>
                <a:ea typeface="DejaVu Sans"/>
              </a:rPr>
              <a:t>Do you know how to teach someone to train someone else to build it?</a:t>
            </a:r>
            <a:endParaRPr lang="en-US" spc="-1" dirty="0">
              <a:latin typeface="Arial"/>
            </a:endParaRPr>
          </a:p>
          <a:p>
            <a:pPr marL="195934" indent="-193974">
              <a:spcAft>
                <a:spcPts val="1200"/>
              </a:spcAft>
              <a:buClr>
                <a:srgbClr val="000000"/>
              </a:buClr>
              <a:buSzPct val="45000"/>
              <a:buFont typeface="Wingdings" charset="2"/>
              <a:buChar char=""/>
            </a:pPr>
            <a:r>
              <a:rPr lang="en-US" spc="-8" dirty="0">
                <a:solidFill>
                  <a:srgbClr val="1C1C1C"/>
                </a:solidFill>
                <a:latin typeface="Arial"/>
                <a:ea typeface="DejaVu Sans"/>
              </a:rPr>
              <a:t>Do you know if the person building it has been trained?</a:t>
            </a:r>
            <a:endParaRPr lang="en-US" spc="-1" dirty="0">
              <a:latin typeface="Arial"/>
            </a:endParaRPr>
          </a:p>
          <a:p>
            <a:pPr marL="195934" indent="-193974">
              <a:spcAft>
                <a:spcPts val="1200"/>
              </a:spcAft>
              <a:buClr>
                <a:srgbClr val="000000"/>
              </a:buClr>
              <a:buSzPct val="45000"/>
              <a:buFont typeface="Wingdings" charset="2"/>
              <a:buChar char=""/>
            </a:pPr>
            <a:r>
              <a:rPr lang="en-US" spc="-8" dirty="0">
                <a:solidFill>
                  <a:srgbClr val="1C1C1C"/>
                </a:solidFill>
                <a:latin typeface="Arial"/>
                <a:ea typeface="DejaVu Sans"/>
              </a:rPr>
              <a:t>Do you know if their training was adequate &amp; recent?</a:t>
            </a:r>
            <a:endParaRPr lang="en-US" spc="-1" dirty="0">
              <a:latin typeface="Arial"/>
            </a:endParaRPr>
          </a:p>
          <a:p>
            <a:pPr marL="195934" indent="-193974">
              <a:spcAft>
                <a:spcPts val="1200"/>
              </a:spcAft>
              <a:buClr>
                <a:srgbClr val="000000"/>
              </a:buClr>
              <a:buSzPct val="45000"/>
              <a:buFont typeface="Wingdings" charset="2"/>
              <a:buChar char=""/>
            </a:pPr>
            <a:r>
              <a:rPr lang="en-US" spc="-8" dirty="0">
                <a:solidFill>
                  <a:srgbClr val="1C1C1C"/>
                </a:solidFill>
                <a:latin typeface="Arial"/>
                <a:ea typeface="DejaVu Sans"/>
              </a:rPr>
              <a:t>Is the team able to handle absences?</a:t>
            </a:r>
            <a:endParaRPr lang="en-US" spc="-1" dirty="0">
              <a:latin typeface="Arial"/>
            </a:endParaRPr>
          </a:p>
          <a:p>
            <a:pPr marL="195934" indent="-193974">
              <a:spcAft>
                <a:spcPts val="1200"/>
              </a:spcAft>
              <a:buClr>
                <a:srgbClr val="000000"/>
              </a:buClr>
              <a:buSzPct val="45000"/>
              <a:buFont typeface="Wingdings" charset="2"/>
              <a:buChar char=""/>
            </a:pPr>
            <a:r>
              <a:rPr lang="en-US" spc="-8" dirty="0">
                <a:solidFill>
                  <a:srgbClr val="1C1C1C"/>
                </a:solidFill>
                <a:latin typeface="Arial"/>
                <a:ea typeface="DejaVu Sans"/>
              </a:rPr>
              <a:t>If someone leaves, can someone else do their job?</a:t>
            </a:r>
            <a:endParaRPr lang="en-US" spc="-1" dirty="0">
              <a:latin typeface="Arial"/>
            </a:endParaRPr>
          </a:p>
          <a:p>
            <a:pPr marL="195934" indent="-193974">
              <a:spcAft>
                <a:spcPts val="1200"/>
              </a:spcAft>
              <a:buClr>
                <a:srgbClr val="000000"/>
              </a:buClr>
              <a:buSzPct val="45000"/>
              <a:buFont typeface="Wingdings" charset="2"/>
              <a:buChar char=""/>
            </a:pPr>
            <a:r>
              <a:rPr lang="en-US" spc="-8" dirty="0">
                <a:solidFill>
                  <a:srgbClr val="1C1C1C"/>
                </a:solidFill>
                <a:latin typeface="Arial"/>
                <a:ea typeface="DejaVu Sans"/>
              </a:rPr>
              <a:t>Have you ever had a problem because of lack of training?</a:t>
            </a:r>
            <a:endParaRPr lang="en-US" spc="-1" dirty="0">
              <a:latin typeface="Arial"/>
            </a:endParaRPr>
          </a:p>
          <a:p>
            <a:pPr>
              <a:lnSpc>
                <a:spcPct val="100000"/>
              </a:lnSpc>
            </a:pPr>
            <a:endParaRPr lang="en-US" spc="-1" dirty="0">
              <a:latin typeface="Arial"/>
            </a:endParaRPr>
          </a:p>
        </p:txBody>
      </p:sp>
      <p:sp>
        <p:nvSpPr>
          <p:cNvPr id="138" name="CustomShape 4"/>
          <p:cNvSpPr/>
          <p:nvPr/>
        </p:nvSpPr>
        <p:spPr>
          <a:xfrm>
            <a:off x="-1518462" y="8395045"/>
            <a:ext cx="9138861" cy="327"/>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sp>
      <p:sp>
        <p:nvSpPr>
          <p:cNvPr id="140" name="CustomShape 5"/>
          <p:cNvSpPr/>
          <p:nvPr/>
        </p:nvSpPr>
        <p:spPr>
          <a:xfrm>
            <a:off x="2291084" y="506515"/>
            <a:ext cx="6467999" cy="634162"/>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638" tIns="42452" rIns="81638" bIns="42452" anchor="b"/>
          <a:lstStyle/>
          <a:p>
            <a:pPr algn="r">
              <a:lnSpc>
                <a:spcPct val="100000"/>
              </a:lnSpc>
            </a:pPr>
            <a:r>
              <a:rPr lang="en-US" sz="3628" b="1" spc="-1">
                <a:solidFill>
                  <a:srgbClr val="FFFFFF"/>
                </a:solidFill>
                <a:latin typeface="Arial"/>
                <a:ea typeface="DejaVu Sans"/>
              </a:rPr>
              <a:t>Cross Training Log </a:t>
            </a:r>
            <a:endParaRPr lang="en-US" sz="3628" spc="-1">
              <a:latin typeface="Arial"/>
            </a:endParaRPr>
          </a:p>
        </p:txBody>
      </p:sp>
      <p:sp>
        <p:nvSpPr>
          <p:cNvPr id="143" name="CustomShape 7"/>
          <p:cNvSpPr/>
          <p:nvPr/>
        </p:nvSpPr>
        <p:spPr>
          <a:xfrm>
            <a:off x="1524668" y="326585"/>
            <a:ext cx="7183146" cy="690003"/>
          </a:xfrm>
          <a:custGeom>
            <a:avLst/>
            <a:gdLst/>
            <a:ahLst/>
            <a:cxnLst/>
            <a:rect l="l" t="t" r="r" b="b"/>
            <a:pathLst>
              <a:path w="21600" h="21600">
                <a:moveTo>
                  <a:pt x="0" y="0"/>
                </a:moveTo>
                <a:lnTo>
                  <a:pt x="1" y="0"/>
                </a:lnTo>
                <a:lnTo>
                  <a:pt x="1" y="1"/>
                </a:lnTo>
                <a:lnTo>
                  <a:pt x="0" y="1"/>
                </a:lnTo>
                <a:lnTo>
                  <a:pt x="0" y="0"/>
                </a:lnTo>
                <a:close/>
              </a:path>
            </a:pathLst>
          </a:custGeom>
          <a:noFill/>
          <a:ln>
            <a:noFill/>
          </a:ln>
        </p:spPr>
        <p:style>
          <a:lnRef idx="0">
            <a:scrgbClr r="0" g="0" b="0"/>
          </a:lnRef>
          <a:fillRef idx="0">
            <a:scrgbClr r="0" g="0" b="0"/>
          </a:fillRef>
          <a:effectRef idx="0">
            <a:scrgbClr r="0" g="0" b="0"/>
          </a:effectRef>
          <a:fontRef idx="minor"/>
        </p:style>
        <p:txBody>
          <a:bodyPr lIns="81638" tIns="42452" rIns="81638" bIns="42452" anchor="b"/>
          <a:lstStyle/>
          <a:p>
            <a:pPr algn="r">
              <a:lnSpc>
                <a:spcPct val="100000"/>
              </a:lnSpc>
            </a:pPr>
            <a:r>
              <a:rPr lang="en-US" sz="3628" b="1" spc="-1" dirty="0">
                <a:solidFill>
                  <a:srgbClr val="FFFFFF"/>
                </a:solidFill>
                <a:latin typeface="Arial"/>
                <a:ea typeface="DejaVu Sans"/>
              </a:rPr>
              <a:t>What Questions to Ask?</a:t>
            </a:r>
            <a:endParaRPr lang="en-US" sz="3628" spc="-1" dirty="0">
              <a:latin typeface="Arial"/>
            </a:endParaRPr>
          </a:p>
        </p:txBody>
      </p:sp>
      <p:sp>
        <p:nvSpPr>
          <p:cNvPr id="12" name="Title 2">
            <a:extLst>
              <a:ext uri="{FF2B5EF4-FFF2-40B4-BE49-F238E27FC236}">
                <a16:creationId xmlns:a16="http://schemas.microsoft.com/office/drawing/2014/main" id="{47554942-EA84-43E3-85C3-A2E600BA30C8}"/>
              </a:ext>
            </a:extLst>
          </p:cNvPr>
          <p:cNvSpPr txBox="1">
            <a:spLocks/>
          </p:cNvSpPr>
          <p:nvPr/>
        </p:nvSpPr>
        <p:spPr>
          <a:xfrm>
            <a:off x="441925" y="463188"/>
            <a:ext cx="8229069" cy="765248"/>
          </a:xfrm>
          <a:prstGeom prst="rect">
            <a:avLst/>
          </a:prstGeom>
        </p:spPr>
        <p:txBody>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en-US" dirty="0"/>
              <a:t>Questions to Ask Yourself</a:t>
            </a:r>
          </a:p>
        </p:txBody>
      </p:sp>
      <p:sp>
        <p:nvSpPr>
          <p:cNvPr id="9" name="Rectangle 8">
            <a:extLst>
              <a:ext uri="{FF2B5EF4-FFF2-40B4-BE49-F238E27FC236}">
                <a16:creationId xmlns:a16="http://schemas.microsoft.com/office/drawing/2014/main" id="{07BB717F-19E1-4BC8-B057-E93FB3CFC788}"/>
              </a:ext>
            </a:extLst>
          </p:cNvPr>
          <p:cNvSpPr/>
          <p:nvPr/>
        </p:nvSpPr>
        <p:spPr>
          <a:xfrm>
            <a:off x="7575072" y="264194"/>
            <a:ext cx="1568928" cy="1631216"/>
          </a:xfrm>
          <a:prstGeom prst="rect">
            <a:avLst/>
          </a:prstGeom>
          <a:noFill/>
        </p:spPr>
        <p:txBody>
          <a:bodyPr wrap="square" lIns="91440" tIns="45720" rIns="91440" bIns="45720">
            <a:spAutoFit/>
          </a:bodyPr>
          <a:lstStyle/>
          <a:p>
            <a:pPr algn="ctr"/>
            <a:r>
              <a:rPr lang="en-US" sz="10000" b="1" cap="none" spc="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a:t>
            </a:r>
          </a:p>
        </p:txBody>
      </p:sp>
      <p:sp>
        <p:nvSpPr>
          <p:cNvPr id="10" name="Scroll: Horizontal 9">
            <a:extLst>
              <a:ext uri="{FF2B5EF4-FFF2-40B4-BE49-F238E27FC236}">
                <a16:creationId xmlns:a16="http://schemas.microsoft.com/office/drawing/2014/main" id="{A9F5EB8E-D81D-4684-8B04-EFE940D661C7}"/>
              </a:ext>
            </a:extLst>
          </p:cNvPr>
          <p:cNvSpPr/>
          <p:nvPr/>
        </p:nvSpPr>
        <p:spPr>
          <a:xfrm>
            <a:off x="2572651" y="5244237"/>
            <a:ext cx="3998698" cy="106520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68580" indent="0" algn="ctr">
              <a:buNone/>
            </a:pPr>
            <a:r>
              <a:rPr lang="en-US" dirty="0"/>
              <a:t>Create a Learning Organization</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91F5835-2B80-4F9D-A9DE-F6B84F87956B}"/>
              </a:ext>
            </a:extLst>
          </p:cNvPr>
          <p:cNvSpPr/>
          <p:nvPr/>
        </p:nvSpPr>
        <p:spPr>
          <a:xfrm>
            <a:off x="3892730" y="2003561"/>
            <a:ext cx="5048069" cy="3954929"/>
          </a:xfrm>
          <a:prstGeom prst="rect">
            <a:avLst/>
          </a:prstGeom>
        </p:spPr>
        <p:txBody>
          <a:bodyPr wrap="square">
            <a:spAutoFit/>
          </a:bodyPr>
          <a:lstStyle/>
          <a:p>
            <a:pPr marL="230188" indent="-230188">
              <a:spcAft>
                <a:spcPts val="900"/>
              </a:spcAft>
              <a:buFont typeface="Wingdings" panose="05000000000000000000" pitchFamily="2" charset="2"/>
              <a:buChar char="ü"/>
            </a:pPr>
            <a:r>
              <a:rPr lang="en-US" sz="1600" dirty="0"/>
              <a:t>Design Process, New Product Introduction process</a:t>
            </a:r>
          </a:p>
          <a:p>
            <a:pPr marL="230188" indent="-230188">
              <a:spcAft>
                <a:spcPts val="900"/>
              </a:spcAft>
              <a:buFont typeface="Wingdings" panose="05000000000000000000" pitchFamily="2" charset="2"/>
              <a:buChar char="ü"/>
            </a:pPr>
            <a:r>
              <a:rPr lang="en-US" sz="1600" dirty="0"/>
              <a:t>Manufacturing Flow (Map)</a:t>
            </a:r>
          </a:p>
          <a:p>
            <a:pPr marL="230188" indent="-230188">
              <a:spcAft>
                <a:spcPts val="900"/>
              </a:spcAft>
              <a:buFont typeface="Wingdings" panose="05000000000000000000" pitchFamily="2" charset="2"/>
              <a:buChar char="ü"/>
            </a:pPr>
            <a:r>
              <a:rPr lang="en-US" sz="1600" dirty="0"/>
              <a:t>Document Management Process</a:t>
            </a:r>
          </a:p>
          <a:p>
            <a:pPr marL="230188" indent="-230188">
              <a:spcAft>
                <a:spcPts val="900"/>
              </a:spcAft>
              <a:buFont typeface="Wingdings" panose="05000000000000000000" pitchFamily="2" charset="2"/>
              <a:buChar char="ü"/>
            </a:pPr>
            <a:r>
              <a:rPr lang="en-US" sz="1600" dirty="0"/>
              <a:t>Engineering Change Control Process</a:t>
            </a:r>
          </a:p>
          <a:p>
            <a:pPr marL="230188" indent="-230188">
              <a:spcAft>
                <a:spcPts val="900"/>
              </a:spcAft>
              <a:buFont typeface="Wingdings" panose="05000000000000000000" pitchFamily="2" charset="2"/>
              <a:buChar char="ü"/>
            </a:pPr>
            <a:r>
              <a:rPr lang="en-US" sz="1600" dirty="0"/>
              <a:t>Equipment Management Process</a:t>
            </a:r>
          </a:p>
          <a:p>
            <a:pPr marL="230188" indent="-230188">
              <a:spcAft>
                <a:spcPts val="900"/>
              </a:spcAft>
              <a:buFont typeface="Wingdings" panose="05000000000000000000" pitchFamily="2" charset="2"/>
              <a:buChar char="ü"/>
            </a:pPr>
            <a:r>
              <a:rPr lang="en-US" sz="1600" dirty="0"/>
              <a:t>Discrepant Material Process</a:t>
            </a:r>
          </a:p>
          <a:p>
            <a:pPr marL="230188" indent="-230188">
              <a:spcAft>
                <a:spcPts val="900"/>
              </a:spcAft>
              <a:buFont typeface="Wingdings" panose="05000000000000000000" pitchFamily="2" charset="2"/>
              <a:buChar char="ü"/>
            </a:pPr>
            <a:r>
              <a:rPr lang="en-US" sz="1600" dirty="0"/>
              <a:t>Service Return Process</a:t>
            </a:r>
          </a:p>
          <a:p>
            <a:pPr marL="230188" indent="-230188">
              <a:spcAft>
                <a:spcPts val="900"/>
              </a:spcAft>
              <a:buFont typeface="Wingdings" panose="05000000000000000000" pitchFamily="2" charset="2"/>
              <a:buChar char="ü"/>
            </a:pPr>
            <a:r>
              <a:rPr lang="en-US" sz="1600" dirty="0"/>
              <a:t>Supplier Management Process</a:t>
            </a:r>
          </a:p>
          <a:p>
            <a:pPr marL="230188" indent="-230188">
              <a:spcAft>
                <a:spcPts val="900"/>
              </a:spcAft>
              <a:buFont typeface="Wingdings" panose="05000000000000000000" pitchFamily="2" charset="2"/>
              <a:buChar char="ü"/>
            </a:pPr>
            <a:r>
              <a:rPr lang="en-US" sz="1600" dirty="0"/>
              <a:t>Training Process</a:t>
            </a:r>
          </a:p>
          <a:p>
            <a:pPr marL="230188" indent="-230188">
              <a:spcAft>
                <a:spcPts val="900"/>
              </a:spcAft>
              <a:buFont typeface="Wingdings" panose="05000000000000000000" pitchFamily="2" charset="2"/>
              <a:buChar char="q"/>
            </a:pPr>
            <a:r>
              <a:rPr lang="en-US" sz="1600" dirty="0"/>
              <a:t>RCCA Problem Solving Process</a:t>
            </a:r>
          </a:p>
          <a:p>
            <a:pPr marL="230188" indent="-230188">
              <a:spcAft>
                <a:spcPts val="900"/>
              </a:spcAft>
              <a:buFont typeface="Wingdings" panose="05000000000000000000" pitchFamily="2" charset="2"/>
              <a:buChar char="q"/>
            </a:pPr>
            <a:r>
              <a:rPr lang="en-US" sz="1600" dirty="0"/>
              <a:t>System Monitoring Process</a:t>
            </a:r>
          </a:p>
        </p:txBody>
      </p:sp>
      <p:pic>
        <p:nvPicPr>
          <p:cNvPr id="19" name="Picture 2" descr="See the source image">
            <a:extLst>
              <a:ext uri="{FF2B5EF4-FFF2-40B4-BE49-F238E27FC236}">
                <a16:creationId xmlns:a16="http://schemas.microsoft.com/office/drawing/2014/main" id="{CA294E36-305B-413C-9E13-4D6C8E92C6E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8731" y="2118440"/>
            <a:ext cx="2563332" cy="306261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E92C0129-8E32-4294-AAB5-8321910B149E}"/>
              </a:ext>
            </a:extLst>
          </p:cNvPr>
          <p:cNvSpPr>
            <a:spLocks noGrp="1"/>
          </p:cNvSpPr>
          <p:nvPr>
            <p:ph type="title"/>
          </p:nvPr>
        </p:nvSpPr>
        <p:spPr>
          <a:xfrm>
            <a:off x="412805" y="757587"/>
            <a:ext cx="8398685" cy="718370"/>
          </a:xfrm>
        </p:spPr>
        <p:txBody>
          <a:bodyPr>
            <a:normAutofit fontScale="90000"/>
          </a:bodyPr>
          <a:lstStyle/>
          <a:p>
            <a:r>
              <a:rPr lang="en-US" dirty="0"/>
              <a:t>Checklist of Core Supplies for the Journey</a:t>
            </a:r>
          </a:p>
        </p:txBody>
      </p:sp>
      <p:sp>
        <p:nvSpPr>
          <p:cNvPr id="7" name="Rectangle 6">
            <a:extLst>
              <a:ext uri="{FF2B5EF4-FFF2-40B4-BE49-F238E27FC236}">
                <a16:creationId xmlns:a16="http://schemas.microsoft.com/office/drawing/2014/main" id="{091B67F2-36E8-4F9E-8BF4-E8471828E957}"/>
              </a:ext>
            </a:extLst>
          </p:cNvPr>
          <p:cNvSpPr/>
          <p:nvPr/>
        </p:nvSpPr>
        <p:spPr>
          <a:xfrm>
            <a:off x="3892730" y="5199528"/>
            <a:ext cx="3838106" cy="36945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706818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62913"/>
            <a:ext cx="7772400" cy="1470025"/>
          </a:xfrm>
        </p:spPr>
        <p:txBody>
          <a:bodyPr/>
          <a:lstStyle/>
          <a:p>
            <a:r>
              <a:rPr lang="en-US" dirty="0"/>
              <a:t>Root Cause and Corrective Action (RCCA)</a:t>
            </a:r>
          </a:p>
        </p:txBody>
      </p:sp>
      <p:sp>
        <p:nvSpPr>
          <p:cNvPr id="3" name="Subtitle 2"/>
          <p:cNvSpPr>
            <a:spLocks noGrp="1"/>
          </p:cNvSpPr>
          <p:nvPr>
            <p:ph type="subTitle" idx="1"/>
          </p:nvPr>
        </p:nvSpPr>
        <p:spPr>
          <a:xfrm>
            <a:off x="272956" y="3675888"/>
            <a:ext cx="4981432" cy="1752600"/>
          </a:xfrm>
        </p:spPr>
        <p:txBody>
          <a:bodyPr>
            <a:normAutofit lnSpcReduction="10000"/>
          </a:bodyPr>
          <a:lstStyle/>
          <a:p>
            <a:pPr>
              <a:spcBef>
                <a:spcPts val="0"/>
              </a:spcBef>
              <a:spcAft>
                <a:spcPts val="1200"/>
              </a:spcAft>
            </a:pPr>
            <a:r>
              <a:rPr lang="en-US" dirty="0"/>
              <a:t>Daniel Juliano, Ph.D.</a:t>
            </a:r>
          </a:p>
          <a:p>
            <a:pPr>
              <a:spcBef>
                <a:spcPts val="0"/>
              </a:spcBef>
              <a:spcAft>
                <a:spcPts val="1200"/>
              </a:spcAft>
            </a:pPr>
            <a:r>
              <a:rPr lang="en-US" dirty="0"/>
              <a:t>Director of the MSU Technology Transfer Office</a:t>
            </a:r>
          </a:p>
          <a:p>
            <a:pPr>
              <a:spcBef>
                <a:spcPts val="0"/>
              </a:spcBef>
              <a:spcAft>
                <a:spcPts val="1200"/>
              </a:spcAft>
            </a:pPr>
            <a:r>
              <a:rPr lang="en-US" dirty="0"/>
              <a:t>MSU TechLink</a:t>
            </a:r>
          </a:p>
        </p:txBody>
      </p:sp>
      <p:pic>
        <p:nvPicPr>
          <p:cNvPr id="4" name="Picture 3" descr="A picture containing object&#10;&#10;Description automatically generated">
            <a:extLst>
              <a:ext uri="{FF2B5EF4-FFF2-40B4-BE49-F238E27FC236}">
                <a16:creationId xmlns:a16="http://schemas.microsoft.com/office/drawing/2014/main" id="{191DBC21-9526-46FE-9747-9744425747F3}"/>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 xmlns:a1611="http://schemas.microsoft.com/office/drawing/2016/11/main" r:id="rId3"/>
              </a:ext>
            </a:extLst>
          </a:blip>
          <a:stretch>
            <a:fillRect/>
          </a:stretch>
        </p:blipFill>
        <p:spPr>
          <a:xfrm>
            <a:off x="6009147" y="3718560"/>
            <a:ext cx="3025125" cy="2427478"/>
          </a:xfrm>
          <a:prstGeom prst="rect">
            <a:avLst/>
          </a:prstGeom>
        </p:spPr>
      </p:pic>
    </p:spTree>
    <p:extLst>
      <p:ext uri="{BB962C8B-B14F-4D97-AF65-F5344CB8AC3E}">
        <p14:creationId xmlns:p14="http://schemas.microsoft.com/office/powerpoint/2010/main" val="403963534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Background</a:t>
            </a:r>
          </a:p>
        </p:txBody>
      </p:sp>
      <p:sp>
        <p:nvSpPr>
          <p:cNvPr id="3" name="Content Placeholder 2"/>
          <p:cNvSpPr>
            <a:spLocks noGrp="1"/>
          </p:cNvSpPr>
          <p:nvPr>
            <p:ph idx="1"/>
          </p:nvPr>
        </p:nvSpPr>
        <p:spPr>
          <a:xfrm>
            <a:off x="457200" y="1447800"/>
            <a:ext cx="8229600" cy="4876800"/>
          </a:xfrm>
        </p:spPr>
        <p:txBody>
          <a:bodyPr>
            <a:normAutofit/>
          </a:bodyPr>
          <a:lstStyle/>
          <a:p>
            <a:r>
              <a:rPr lang="en-US" sz="1800" dirty="0"/>
              <a:t>16 years in Silicon Valley as engineer and manager of</a:t>
            </a:r>
          </a:p>
          <a:p>
            <a:pPr lvl="1"/>
            <a:r>
              <a:rPr lang="en-US" sz="1800" dirty="0"/>
              <a:t>Technology development</a:t>
            </a:r>
          </a:p>
          <a:p>
            <a:pPr lvl="1"/>
            <a:r>
              <a:rPr lang="en-US" sz="1800" dirty="0"/>
              <a:t>Product engineering</a:t>
            </a:r>
          </a:p>
          <a:p>
            <a:pPr lvl="1"/>
            <a:r>
              <a:rPr lang="en-US" sz="1800" dirty="0"/>
              <a:t>Pilot manufacturing</a:t>
            </a:r>
          </a:p>
        </p:txBody>
      </p:sp>
      <p:pic>
        <p:nvPicPr>
          <p:cNvPr id="4" name="Picture 2" descr="Endura"/>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7200" y="3164864"/>
            <a:ext cx="3787140" cy="25173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ortofMelbourne_230x1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9699" y="3164864"/>
            <a:ext cx="3621401" cy="251923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20740" y="5709501"/>
            <a:ext cx="3672800" cy="369332"/>
          </a:xfrm>
          <a:prstGeom prst="rect">
            <a:avLst/>
          </a:prstGeom>
          <a:noFill/>
          <a:ln w="38100">
            <a:solidFill>
              <a:schemeClr val="tx1"/>
            </a:solidFill>
          </a:ln>
        </p:spPr>
        <p:txBody>
          <a:bodyPr wrap="none" rtlCol="0">
            <a:spAutoFit/>
          </a:bodyPr>
          <a:lstStyle/>
          <a:p>
            <a:r>
              <a:rPr lang="en-US" dirty="0"/>
              <a:t>Semiconductor Capital Equipment</a:t>
            </a:r>
          </a:p>
        </p:txBody>
      </p:sp>
      <p:sp>
        <p:nvSpPr>
          <p:cNvPr id="7" name="TextBox 6"/>
          <p:cNvSpPr txBox="1"/>
          <p:nvPr/>
        </p:nvSpPr>
        <p:spPr>
          <a:xfrm>
            <a:off x="5192099" y="5722201"/>
            <a:ext cx="3583032" cy="369332"/>
          </a:xfrm>
          <a:prstGeom prst="rect">
            <a:avLst/>
          </a:prstGeom>
          <a:noFill/>
          <a:ln w="38100">
            <a:solidFill>
              <a:schemeClr val="tx1"/>
            </a:solidFill>
          </a:ln>
        </p:spPr>
        <p:txBody>
          <a:bodyPr wrap="none" rtlCol="0">
            <a:spAutoFit/>
          </a:bodyPr>
          <a:lstStyle/>
          <a:p>
            <a:r>
              <a:rPr lang="en-US" dirty="0"/>
              <a:t>Lightweight Flexible Solar Panels</a:t>
            </a:r>
          </a:p>
        </p:txBody>
      </p:sp>
    </p:spTree>
    <p:extLst>
      <p:ext uri="{BB962C8B-B14F-4D97-AF65-F5344CB8AC3E}">
        <p14:creationId xmlns:p14="http://schemas.microsoft.com/office/powerpoint/2010/main" val="164038279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normAutofit/>
          </a:bodyPr>
          <a:lstStyle/>
          <a:p>
            <a:r>
              <a:rPr lang="en-US" sz="1800" dirty="0"/>
              <a:t>Background:</a:t>
            </a:r>
          </a:p>
          <a:p>
            <a:pPr lvl="1"/>
            <a:r>
              <a:rPr lang="en-US" sz="1800" dirty="0"/>
              <a:t>Bozeman Laser Company has developed some unique technology, and their first product has been a hit.</a:t>
            </a:r>
          </a:p>
          <a:p>
            <a:r>
              <a:rPr lang="en-US" sz="1800" dirty="0"/>
              <a:t>Problem:</a:t>
            </a:r>
          </a:p>
          <a:p>
            <a:pPr lvl="1"/>
            <a:r>
              <a:rPr lang="en-US" sz="1800" dirty="0"/>
              <a:t>Initial success has resulted in a growing burden on engineering, production, and customer service in dealing with unexpected problems.</a:t>
            </a:r>
          </a:p>
          <a:p>
            <a:r>
              <a:rPr lang="en-US" sz="1800" dirty="0"/>
              <a:t>Impact:</a:t>
            </a:r>
          </a:p>
          <a:p>
            <a:pPr lvl="1"/>
            <a:r>
              <a:rPr lang="en-US" sz="1800" dirty="0"/>
              <a:t>Everyone is so busy “fighting fires” that it has become a serious resource drain and threatens the sustainability of the business.</a:t>
            </a:r>
          </a:p>
        </p:txBody>
      </p:sp>
      <p:sp>
        <p:nvSpPr>
          <p:cNvPr id="4" name="Rounded Rectangle 3"/>
          <p:cNvSpPr/>
          <p:nvPr/>
        </p:nvSpPr>
        <p:spPr bwMode="auto">
          <a:xfrm>
            <a:off x="1295400" y="5421368"/>
            <a:ext cx="7099300" cy="838200"/>
          </a:xfrm>
          <a:prstGeom prst="roundRect">
            <a:avLst/>
          </a:prstGeom>
          <a:solidFill>
            <a:schemeClr val="accent1">
              <a:lumMod val="60000"/>
              <a:lumOff val="40000"/>
            </a:schemeClr>
          </a:solidFill>
          <a:ln w="38100" cap="flat" cmpd="sng" algn="ctr">
            <a:solidFill>
              <a:schemeClr val="tx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2400" b="1" dirty="0">
                <a:latin typeface="+mj-lt"/>
                <a:cs typeface="ＭＳ Ｐゴシック" charset="0"/>
              </a:rPr>
              <a:t>How to dig out from under this crushing burden and avoid it in the future?</a:t>
            </a:r>
          </a:p>
        </p:txBody>
      </p:sp>
    </p:spTree>
    <p:extLst>
      <p:ext uri="{BB962C8B-B14F-4D97-AF65-F5344CB8AC3E}">
        <p14:creationId xmlns:p14="http://schemas.microsoft.com/office/powerpoint/2010/main" val="2339706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2000"/>
                                  </p:stCondLst>
                                  <p:childTnLst>
                                    <p:set>
                                      <p:cBhvr>
                                        <p:cTn id="2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RCCA elements</a:t>
            </a:r>
          </a:p>
        </p:txBody>
      </p:sp>
      <p:sp>
        <p:nvSpPr>
          <p:cNvPr id="3" name="Content Placeholder 2"/>
          <p:cNvSpPr>
            <a:spLocks noGrp="1"/>
          </p:cNvSpPr>
          <p:nvPr>
            <p:ph idx="1"/>
          </p:nvPr>
        </p:nvSpPr>
        <p:spPr/>
        <p:txBody>
          <a:bodyPr>
            <a:normAutofit/>
          </a:bodyPr>
          <a:lstStyle/>
          <a:p>
            <a:pPr marL="342900" indent="-342900">
              <a:buClrTx/>
              <a:buFont typeface="+mj-lt"/>
              <a:buAutoNum type="arabicPeriod"/>
            </a:pPr>
            <a:r>
              <a:rPr lang="en-US" sz="1800" dirty="0"/>
              <a:t>Title &amp; RCCA #</a:t>
            </a:r>
          </a:p>
          <a:p>
            <a:pPr marL="342900" indent="-342900">
              <a:buClrTx/>
              <a:buFont typeface="+mj-lt"/>
              <a:buAutoNum type="arabicPeriod"/>
            </a:pPr>
            <a:r>
              <a:rPr lang="en-US" sz="1800" dirty="0"/>
              <a:t>Executive Summary</a:t>
            </a:r>
          </a:p>
          <a:p>
            <a:pPr marL="342900" indent="-342900">
              <a:buClrTx/>
              <a:buFont typeface="+mj-lt"/>
              <a:buAutoNum type="arabicPeriod"/>
            </a:pPr>
            <a:r>
              <a:rPr lang="en-US" sz="1800" dirty="0"/>
              <a:t>Containment</a:t>
            </a:r>
          </a:p>
          <a:p>
            <a:pPr marL="342900" indent="-342900">
              <a:buClrTx/>
              <a:buFont typeface="+mj-lt"/>
              <a:buAutoNum type="arabicPeriod"/>
            </a:pPr>
            <a:r>
              <a:rPr lang="en-US" sz="1800" dirty="0"/>
              <a:t>Root Cause</a:t>
            </a:r>
          </a:p>
          <a:p>
            <a:pPr marL="342900" indent="-342900">
              <a:buClrTx/>
              <a:buFont typeface="+mj-lt"/>
              <a:buAutoNum type="arabicPeriod"/>
            </a:pPr>
            <a:r>
              <a:rPr lang="en-US" sz="1800" dirty="0"/>
              <a:t>Corrective Action</a:t>
            </a:r>
          </a:p>
          <a:p>
            <a:pPr marL="342900" indent="-342900">
              <a:buClrTx/>
              <a:buFont typeface="+mj-lt"/>
              <a:buAutoNum type="arabicPeriod"/>
            </a:pPr>
            <a:r>
              <a:rPr lang="en-US" sz="1800" dirty="0"/>
              <a:t>Action List</a:t>
            </a:r>
          </a:p>
          <a:p>
            <a:pPr marL="342900" indent="-342900">
              <a:buClrTx/>
              <a:buFont typeface="+mj-lt"/>
              <a:buAutoNum type="arabicPeriod"/>
            </a:pPr>
            <a:r>
              <a:rPr lang="en-US" sz="1800" dirty="0"/>
              <a:t>Signoff</a:t>
            </a:r>
          </a:p>
          <a:p>
            <a:endParaRPr lang="en-US" sz="1800" dirty="0"/>
          </a:p>
        </p:txBody>
      </p:sp>
      <p:sp>
        <p:nvSpPr>
          <p:cNvPr id="4" name="Rounded Rectangle 3"/>
          <p:cNvSpPr/>
          <p:nvPr/>
        </p:nvSpPr>
        <p:spPr bwMode="auto">
          <a:xfrm>
            <a:off x="1295400" y="5002268"/>
            <a:ext cx="7099300" cy="838200"/>
          </a:xfrm>
          <a:prstGeom prst="roundRect">
            <a:avLst/>
          </a:prstGeom>
          <a:solidFill>
            <a:schemeClr val="accent1">
              <a:lumMod val="60000"/>
              <a:lumOff val="40000"/>
            </a:schemeClr>
          </a:solidFill>
          <a:ln w="38100" cap="flat" cmpd="sng" algn="ctr">
            <a:solidFill>
              <a:schemeClr val="tx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2400" b="1" dirty="0">
                <a:latin typeface="+mj-lt"/>
                <a:cs typeface="ＭＳ Ｐゴシック" charset="0"/>
              </a:rPr>
              <a:t>7 elements to this RCCA template—</a:t>
            </a:r>
          </a:p>
          <a:p>
            <a:pPr algn="ctr"/>
            <a:r>
              <a:rPr lang="en-US" sz="2400" b="1" dirty="0">
                <a:latin typeface="+mj-lt"/>
                <a:cs typeface="ＭＳ Ｐゴシック" charset="0"/>
              </a:rPr>
              <a:t>all critical to the effectiveness of the process</a:t>
            </a:r>
          </a:p>
        </p:txBody>
      </p:sp>
    </p:spTree>
    <p:extLst>
      <p:ext uri="{BB962C8B-B14F-4D97-AF65-F5344CB8AC3E}">
        <p14:creationId xmlns:p14="http://schemas.microsoft.com/office/powerpoint/2010/main" val="384293404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62913"/>
            <a:ext cx="7772400" cy="1470025"/>
          </a:xfrm>
        </p:spPr>
        <p:txBody>
          <a:bodyPr/>
          <a:lstStyle/>
          <a:p>
            <a:r>
              <a:rPr lang="en-US" dirty="0"/>
              <a:t>RCCA #</a:t>
            </a:r>
          </a:p>
        </p:txBody>
      </p:sp>
      <p:sp>
        <p:nvSpPr>
          <p:cNvPr id="3" name="Subtitle 2"/>
          <p:cNvSpPr>
            <a:spLocks noGrp="1"/>
          </p:cNvSpPr>
          <p:nvPr>
            <p:ph type="subTitle" idx="1"/>
          </p:nvPr>
        </p:nvSpPr>
        <p:spPr>
          <a:xfrm>
            <a:off x="978408" y="3675888"/>
            <a:ext cx="7187184" cy="1752600"/>
          </a:xfrm>
        </p:spPr>
        <p:txBody>
          <a:bodyPr>
            <a:normAutofit/>
          </a:bodyPr>
          <a:lstStyle/>
          <a:p>
            <a:r>
              <a:rPr lang="en-US" dirty="0"/>
              <a:t>Title: </a:t>
            </a:r>
          </a:p>
          <a:p>
            <a:r>
              <a:rPr lang="en-US" dirty="0"/>
              <a:t>Date: </a:t>
            </a:r>
          </a:p>
          <a:p>
            <a:r>
              <a:rPr lang="en-US" dirty="0"/>
              <a:t>Owner:</a:t>
            </a:r>
          </a:p>
        </p:txBody>
      </p:sp>
    </p:spTree>
    <p:extLst>
      <p:ext uri="{BB962C8B-B14F-4D97-AF65-F5344CB8AC3E}">
        <p14:creationId xmlns:p14="http://schemas.microsoft.com/office/powerpoint/2010/main" val="313316441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Executive Summary</a:t>
            </a:r>
          </a:p>
        </p:txBody>
      </p:sp>
      <p:sp>
        <p:nvSpPr>
          <p:cNvPr id="3" name="Content Placeholder 2"/>
          <p:cNvSpPr>
            <a:spLocks noGrp="1"/>
          </p:cNvSpPr>
          <p:nvPr>
            <p:ph idx="1"/>
          </p:nvPr>
        </p:nvSpPr>
        <p:spPr>
          <a:xfrm>
            <a:off x="457200" y="1600200"/>
            <a:ext cx="8509000" cy="4876800"/>
          </a:xfrm>
        </p:spPr>
        <p:txBody>
          <a:bodyPr>
            <a:normAutofit/>
          </a:bodyPr>
          <a:lstStyle/>
          <a:p>
            <a:pPr>
              <a:buClrTx/>
            </a:pPr>
            <a:r>
              <a:rPr lang="en-US" sz="2000" dirty="0"/>
              <a:t>Problem Statement</a:t>
            </a:r>
          </a:p>
          <a:p>
            <a:pPr>
              <a:buClrTx/>
            </a:pPr>
            <a:endParaRPr lang="en-US" sz="2000" dirty="0"/>
          </a:p>
          <a:p>
            <a:pPr>
              <a:buClrTx/>
            </a:pPr>
            <a:endParaRPr lang="en-US" sz="2000" dirty="0"/>
          </a:p>
          <a:p>
            <a:pPr>
              <a:buClrTx/>
            </a:pPr>
            <a:r>
              <a:rPr lang="en-US" sz="2000" dirty="0"/>
              <a:t>What was the impact and why do we care about it?</a:t>
            </a:r>
          </a:p>
          <a:p>
            <a:pPr marL="0" indent="0">
              <a:buClrTx/>
              <a:buNone/>
            </a:pPr>
            <a:endParaRPr lang="en-US" sz="2000" dirty="0"/>
          </a:p>
          <a:p>
            <a:pPr>
              <a:buClrTx/>
            </a:pPr>
            <a:endParaRPr lang="en-US" sz="2000" dirty="0"/>
          </a:p>
          <a:p>
            <a:pPr>
              <a:buClrTx/>
            </a:pPr>
            <a:r>
              <a:rPr lang="en-US" sz="2000" dirty="0"/>
              <a:t>Current Status</a:t>
            </a:r>
          </a:p>
        </p:txBody>
      </p:sp>
    </p:spTree>
    <p:extLst>
      <p:ext uri="{BB962C8B-B14F-4D97-AF65-F5344CB8AC3E}">
        <p14:creationId xmlns:p14="http://schemas.microsoft.com/office/powerpoint/2010/main" val="345858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Containment</a:t>
            </a:r>
          </a:p>
        </p:txBody>
      </p:sp>
      <p:sp>
        <p:nvSpPr>
          <p:cNvPr id="3" name="Content Placeholder 2"/>
          <p:cNvSpPr>
            <a:spLocks noGrp="1"/>
          </p:cNvSpPr>
          <p:nvPr>
            <p:ph idx="1"/>
          </p:nvPr>
        </p:nvSpPr>
        <p:spPr/>
        <p:txBody>
          <a:bodyPr>
            <a:normAutofit/>
          </a:bodyPr>
          <a:lstStyle/>
          <a:p>
            <a:r>
              <a:rPr lang="en-US" sz="2000" dirty="0"/>
              <a:t>What was the Containment?</a:t>
            </a:r>
          </a:p>
          <a:p>
            <a:endParaRPr lang="en-US" sz="2000" dirty="0"/>
          </a:p>
          <a:p>
            <a:endParaRPr lang="en-US" sz="2000" dirty="0"/>
          </a:p>
          <a:p>
            <a:r>
              <a:rPr lang="en-US" sz="2000" dirty="0"/>
              <a:t>What are the risks associated with the Containment?</a:t>
            </a:r>
          </a:p>
          <a:p>
            <a:endParaRPr lang="en-US" sz="2000" dirty="0"/>
          </a:p>
          <a:p>
            <a:endParaRPr lang="en-US" sz="2000" dirty="0"/>
          </a:p>
          <a:p>
            <a:r>
              <a:rPr lang="en-US" sz="2000" dirty="0"/>
              <a:t>How do we monitor the situation before implementation of the Corrective Action?</a:t>
            </a:r>
          </a:p>
          <a:p>
            <a:endParaRPr lang="en-US" sz="2000" dirty="0"/>
          </a:p>
        </p:txBody>
      </p:sp>
    </p:spTree>
    <p:extLst>
      <p:ext uri="{BB962C8B-B14F-4D97-AF65-F5344CB8AC3E}">
        <p14:creationId xmlns:p14="http://schemas.microsoft.com/office/powerpoint/2010/main" val="4076818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Root Cause</a:t>
            </a:r>
          </a:p>
        </p:txBody>
      </p:sp>
      <p:sp>
        <p:nvSpPr>
          <p:cNvPr id="3" name="Content Placeholder 2"/>
          <p:cNvSpPr>
            <a:spLocks noGrp="1"/>
          </p:cNvSpPr>
          <p:nvPr>
            <p:ph idx="1"/>
          </p:nvPr>
        </p:nvSpPr>
        <p:spPr/>
        <p:txBody>
          <a:bodyPr/>
          <a:lstStyle/>
          <a:p>
            <a:r>
              <a:rPr lang="en-US" dirty="0"/>
              <a:t>What was the Root Cause?</a:t>
            </a:r>
          </a:p>
          <a:p>
            <a:endParaRPr lang="en-US" dirty="0"/>
          </a:p>
          <a:p>
            <a:endParaRPr lang="en-US" dirty="0"/>
          </a:p>
          <a:p>
            <a:r>
              <a:rPr lang="en-US" dirty="0"/>
              <a:t>Why should we believe it was the Root Cause?</a:t>
            </a:r>
          </a:p>
          <a:p>
            <a:endParaRPr lang="en-US" dirty="0"/>
          </a:p>
        </p:txBody>
      </p:sp>
    </p:spTree>
    <p:extLst>
      <p:ext uri="{BB962C8B-B14F-4D97-AF65-F5344CB8AC3E}">
        <p14:creationId xmlns:p14="http://schemas.microsoft.com/office/powerpoint/2010/main" val="4209791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Corrective Action</a:t>
            </a:r>
          </a:p>
        </p:txBody>
      </p:sp>
      <p:sp>
        <p:nvSpPr>
          <p:cNvPr id="3" name="Content Placeholder 2"/>
          <p:cNvSpPr>
            <a:spLocks noGrp="1"/>
          </p:cNvSpPr>
          <p:nvPr>
            <p:ph idx="1"/>
          </p:nvPr>
        </p:nvSpPr>
        <p:spPr/>
        <p:txBody>
          <a:bodyPr/>
          <a:lstStyle/>
          <a:p>
            <a:r>
              <a:rPr lang="en-US" dirty="0"/>
              <a:t>What was the Corrective Action?</a:t>
            </a:r>
          </a:p>
          <a:p>
            <a:endParaRPr lang="en-US" dirty="0"/>
          </a:p>
          <a:p>
            <a:endParaRPr lang="en-US" dirty="0"/>
          </a:p>
          <a:p>
            <a:r>
              <a:rPr lang="en-US" dirty="0"/>
              <a:t>Why should we believe the same problem will not occur again?</a:t>
            </a:r>
          </a:p>
          <a:p>
            <a:endParaRPr lang="en-US" dirty="0"/>
          </a:p>
        </p:txBody>
      </p:sp>
    </p:spTree>
    <p:extLst>
      <p:ext uri="{BB962C8B-B14F-4D97-AF65-F5344CB8AC3E}">
        <p14:creationId xmlns:p14="http://schemas.microsoft.com/office/powerpoint/2010/main" val="2251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 List</a:t>
            </a:r>
          </a:p>
        </p:txBody>
      </p:sp>
      <p:graphicFrame>
        <p:nvGraphicFramePr>
          <p:cNvPr id="4" name="Table 3"/>
          <p:cNvGraphicFramePr>
            <a:graphicFrameLocks noGrp="1"/>
          </p:cNvGraphicFramePr>
          <p:nvPr>
            <p:extLst/>
          </p:nvPr>
        </p:nvGraphicFramePr>
        <p:xfrm>
          <a:off x="758952" y="1397000"/>
          <a:ext cx="7552944" cy="3751069"/>
        </p:xfrm>
        <a:graphic>
          <a:graphicData uri="http://schemas.openxmlformats.org/drawingml/2006/table">
            <a:tbl>
              <a:tblPr firstRow="1" bandRow="1">
                <a:tableStyleId>{5C22544A-7EE6-4342-B048-85BDC9FD1C3A}</a:tableStyleId>
              </a:tblPr>
              <a:tblGrid>
                <a:gridCol w="1078992">
                  <a:extLst>
                    <a:ext uri="{9D8B030D-6E8A-4147-A177-3AD203B41FA5}">
                      <a16:colId xmlns:a16="http://schemas.microsoft.com/office/drawing/2014/main" val="3140275574"/>
                    </a:ext>
                  </a:extLst>
                </a:gridCol>
                <a:gridCol w="3236976">
                  <a:extLst>
                    <a:ext uri="{9D8B030D-6E8A-4147-A177-3AD203B41FA5}">
                      <a16:colId xmlns:a16="http://schemas.microsoft.com/office/drawing/2014/main" val="2898215287"/>
                    </a:ext>
                  </a:extLst>
                </a:gridCol>
                <a:gridCol w="1348740">
                  <a:extLst>
                    <a:ext uri="{9D8B030D-6E8A-4147-A177-3AD203B41FA5}">
                      <a16:colId xmlns:a16="http://schemas.microsoft.com/office/drawing/2014/main" val="1188227813"/>
                    </a:ext>
                  </a:extLst>
                </a:gridCol>
                <a:gridCol w="1888236">
                  <a:extLst>
                    <a:ext uri="{9D8B030D-6E8A-4147-A177-3AD203B41FA5}">
                      <a16:colId xmlns:a16="http://schemas.microsoft.com/office/drawing/2014/main" val="2887489373"/>
                    </a:ext>
                  </a:extLst>
                </a:gridCol>
              </a:tblGrid>
              <a:tr h="535867">
                <a:tc>
                  <a:txBody>
                    <a:bodyPr/>
                    <a:lstStyle/>
                    <a:p>
                      <a:r>
                        <a:rPr lang="en-US" dirty="0"/>
                        <a:t>Owner</a:t>
                      </a:r>
                    </a:p>
                  </a:txBody>
                  <a:tcPr/>
                </a:tc>
                <a:tc>
                  <a:txBody>
                    <a:bodyPr/>
                    <a:lstStyle/>
                    <a:p>
                      <a:r>
                        <a:rPr lang="en-US" dirty="0"/>
                        <a:t>Description</a:t>
                      </a:r>
                    </a:p>
                  </a:txBody>
                  <a:tcPr/>
                </a:tc>
                <a:tc>
                  <a:txBody>
                    <a:bodyPr/>
                    <a:lstStyle/>
                    <a:p>
                      <a:r>
                        <a:rPr lang="en-US" dirty="0"/>
                        <a:t>Due Date</a:t>
                      </a:r>
                    </a:p>
                  </a:txBody>
                  <a:tcPr/>
                </a:tc>
                <a:tc>
                  <a:txBody>
                    <a:bodyPr/>
                    <a:lstStyle/>
                    <a:p>
                      <a:r>
                        <a:rPr lang="en-US" dirty="0"/>
                        <a:t>Status</a:t>
                      </a:r>
                    </a:p>
                  </a:txBody>
                  <a:tcPr/>
                </a:tc>
                <a:extLst>
                  <a:ext uri="{0D108BD9-81ED-4DB2-BD59-A6C34878D82A}">
                    <a16:rowId xmlns:a16="http://schemas.microsoft.com/office/drawing/2014/main" val="2691089027"/>
                  </a:ext>
                </a:extLst>
              </a:tr>
              <a:tr h="535867">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533454525"/>
                  </a:ext>
                </a:extLst>
              </a:tr>
              <a:tr h="535867">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474622832"/>
                  </a:ext>
                </a:extLst>
              </a:tr>
              <a:tr h="535867">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955097153"/>
                  </a:ext>
                </a:extLst>
              </a:tr>
              <a:tr h="535867">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134725528"/>
                  </a:ext>
                </a:extLst>
              </a:tr>
              <a:tr h="535867">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98348935"/>
                  </a:ext>
                </a:extLst>
              </a:tr>
              <a:tr h="535867">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88550475"/>
                  </a:ext>
                </a:extLst>
              </a:tr>
            </a:tbl>
          </a:graphicData>
        </a:graphic>
      </p:graphicFrame>
    </p:spTree>
    <p:extLst>
      <p:ext uri="{BB962C8B-B14F-4D97-AF65-F5344CB8AC3E}">
        <p14:creationId xmlns:p14="http://schemas.microsoft.com/office/powerpoint/2010/main" val="29404659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RCCA Signoff</a:t>
            </a:r>
          </a:p>
        </p:txBody>
      </p:sp>
      <p:graphicFrame>
        <p:nvGraphicFramePr>
          <p:cNvPr id="4" name="Table 3"/>
          <p:cNvGraphicFramePr>
            <a:graphicFrameLocks noGrp="1"/>
          </p:cNvGraphicFramePr>
          <p:nvPr>
            <p:extLst/>
          </p:nvPr>
        </p:nvGraphicFramePr>
        <p:xfrm>
          <a:off x="758952" y="1397000"/>
          <a:ext cx="7552944" cy="3751069"/>
        </p:xfrm>
        <a:graphic>
          <a:graphicData uri="http://schemas.openxmlformats.org/drawingml/2006/table">
            <a:tbl>
              <a:tblPr firstRow="1" bandRow="1">
                <a:tableStyleId>{5C22544A-7EE6-4342-B048-85BDC9FD1C3A}</a:tableStyleId>
              </a:tblPr>
              <a:tblGrid>
                <a:gridCol w="1883664">
                  <a:extLst>
                    <a:ext uri="{9D8B030D-6E8A-4147-A177-3AD203B41FA5}">
                      <a16:colId xmlns:a16="http://schemas.microsoft.com/office/drawing/2014/main" val="3140275574"/>
                    </a:ext>
                  </a:extLst>
                </a:gridCol>
                <a:gridCol w="2432304">
                  <a:extLst>
                    <a:ext uri="{9D8B030D-6E8A-4147-A177-3AD203B41FA5}">
                      <a16:colId xmlns:a16="http://schemas.microsoft.com/office/drawing/2014/main" val="2898215287"/>
                    </a:ext>
                  </a:extLst>
                </a:gridCol>
                <a:gridCol w="2359152">
                  <a:extLst>
                    <a:ext uri="{9D8B030D-6E8A-4147-A177-3AD203B41FA5}">
                      <a16:colId xmlns:a16="http://schemas.microsoft.com/office/drawing/2014/main" val="1188227813"/>
                    </a:ext>
                  </a:extLst>
                </a:gridCol>
                <a:gridCol w="877824">
                  <a:extLst>
                    <a:ext uri="{9D8B030D-6E8A-4147-A177-3AD203B41FA5}">
                      <a16:colId xmlns:a16="http://schemas.microsoft.com/office/drawing/2014/main" val="2887489373"/>
                    </a:ext>
                  </a:extLst>
                </a:gridCol>
              </a:tblGrid>
              <a:tr h="535867">
                <a:tc>
                  <a:txBody>
                    <a:bodyPr/>
                    <a:lstStyle/>
                    <a:p>
                      <a:r>
                        <a:rPr lang="en-US" dirty="0"/>
                        <a:t>Name</a:t>
                      </a:r>
                    </a:p>
                  </a:txBody>
                  <a:tcPr/>
                </a:tc>
                <a:tc>
                  <a:txBody>
                    <a:bodyPr/>
                    <a:lstStyle/>
                    <a:p>
                      <a:r>
                        <a:rPr lang="en-US" dirty="0"/>
                        <a:t>Position</a:t>
                      </a:r>
                    </a:p>
                  </a:txBody>
                  <a:tcPr/>
                </a:tc>
                <a:tc>
                  <a:txBody>
                    <a:bodyPr/>
                    <a:lstStyle/>
                    <a:p>
                      <a:r>
                        <a:rPr lang="en-US" dirty="0"/>
                        <a:t>Approval Signature</a:t>
                      </a:r>
                    </a:p>
                  </a:txBody>
                  <a:tcPr/>
                </a:tc>
                <a:tc>
                  <a:txBody>
                    <a:bodyPr/>
                    <a:lstStyle/>
                    <a:p>
                      <a:r>
                        <a:rPr lang="en-US" dirty="0"/>
                        <a:t>Date</a:t>
                      </a:r>
                    </a:p>
                  </a:txBody>
                  <a:tcPr/>
                </a:tc>
                <a:extLst>
                  <a:ext uri="{0D108BD9-81ED-4DB2-BD59-A6C34878D82A}">
                    <a16:rowId xmlns:a16="http://schemas.microsoft.com/office/drawing/2014/main" val="2691089027"/>
                  </a:ext>
                </a:extLst>
              </a:tr>
              <a:tr h="535867">
                <a:tc>
                  <a:txBody>
                    <a:bodyPr/>
                    <a:lstStyle/>
                    <a:p>
                      <a:endParaRPr lang="en-US"/>
                    </a:p>
                  </a:txBody>
                  <a:tcPr/>
                </a:tc>
                <a:tc>
                  <a:txBody>
                    <a:bodyPr/>
                    <a:lstStyle/>
                    <a:p>
                      <a:r>
                        <a:rPr lang="en-US" dirty="0"/>
                        <a:t>Technology Manager</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533454525"/>
                  </a:ext>
                </a:extLst>
              </a:tr>
              <a:tr h="535867">
                <a:tc>
                  <a:txBody>
                    <a:bodyPr/>
                    <a:lstStyle/>
                    <a:p>
                      <a:endParaRPr lang="en-US"/>
                    </a:p>
                  </a:txBody>
                  <a:tcPr/>
                </a:tc>
                <a:tc>
                  <a:txBody>
                    <a:bodyPr/>
                    <a:lstStyle/>
                    <a:p>
                      <a:r>
                        <a:rPr lang="en-US" dirty="0"/>
                        <a:t>Engineering Manager</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474622832"/>
                  </a:ext>
                </a:extLst>
              </a:tr>
              <a:tr h="535867">
                <a:tc>
                  <a:txBody>
                    <a:bodyPr/>
                    <a:lstStyle/>
                    <a:p>
                      <a:endParaRPr lang="en-US"/>
                    </a:p>
                  </a:txBody>
                  <a:tcPr/>
                </a:tc>
                <a:tc>
                  <a:txBody>
                    <a:bodyPr/>
                    <a:lstStyle/>
                    <a:p>
                      <a:r>
                        <a:rPr lang="en-US" dirty="0"/>
                        <a:t>Production</a:t>
                      </a:r>
                      <a:r>
                        <a:rPr lang="en-US" baseline="0" dirty="0"/>
                        <a:t> Manager</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955097153"/>
                  </a:ext>
                </a:extLst>
              </a:tr>
              <a:tr h="535867">
                <a:tc>
                  <a:txBody>
                    <a:bodyPr/>
                    <a:lstStyle/>
                    <a:p>
                      <a:endParaRPr lang="en-US"/>
                    </a:p>
                  </a:txBody>
                  <a:tcPr/>
                </a:tc>
                <a:tc>
                  <a:txBody>
                    <a:bodyPr/>
                    <a:lstStyle/>
                    <a:p>
                      <a:r>
                        <a:rPr lang="en-US" dirty="0"/>
                        <a:t>Quality Manager</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134725528"/>
                  </a:ext>
                </a:extLst>
              </a:tr>
              <a:tr h="535867">
                <a:tc>
                  <a:txBody>
                    <a:bodyPr/>
                    <a:lstStyle/>
                    <a:p>
                      <a:endParaRPr lang="en-US"/>
                    </a:p>
                  </a:txBody>
                  <a:tcPr/>
                </a:tc>
                <a:tc>
                  <a:txBody>
                    <a:bodyPr/>
                    <a:lstStyle/>
                    <a:p>
                      <a:r>
                        <a:rPr lang="en-US" dirty="0"/>
                        <a:t>Etc.</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98348935"/>
                  </a:ext>
                </a:extLst>
              </a:tr>
              <a:tr h="535867">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88550475"/>
                  </a:ext>
                </a:extLst>
              </a:tr>
            </a:tbl>
          </a:graphicData>
        </a:graphic>
      </p:graphicFrame>
    </p:spTree>
    <p:extLst>
      <p:ext uri="{BB962C8B-B14F-4D97-AF65-F5344CB8AC3E}">
        <p14:creationId xmlns:p14="http://schemas.microsoft.com/office/powerpoint/2010/main" val="148654233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0520"/>
            <a:ext cx="8229600" cy="990600"/>
          </a:xfrm>
        </p:spPr>
        <p:txBody>
          <a:bodyPr/>
          <a:lstStyle/>
          <a:p>
            <a:r>
              <a:rPr lang="en-US" dirty="0"/>
              <a:t>RCCA Process Steps</a:t>
            </a:r>
          </a:p>
        </p:txBody>
      </p:sp>
      <p:sp>
        <p:nvSpPr>
          <p:cNvPr id="3" name="Content Placeholder 2"/>
          <p:cNvSpPr>
            <a:spLocks noGrp="1"/>
          </p:cNvSpPr>
          <p:nvPr>
            <p:ph idx="1"/>
          </p:nvPr>
        </p:nvSpPr>
        <p:spPr>
          <a:xfrm>
            <a:off x="457200" y="1243583"/>
            <a:ext cx="8412480" cy="5083891"/>
          </a:xfrm>
        </p:spPr>
        <p:txBody>
          <a:bodyPr>
            <a:normAutofit fontScale="85000" lnSpcReduction="10000"/>
          </a:bodyPr>
          <a:lstStyle/>
          <a:p>
            <a:pPr lvl="0"/>
            <a:r>
              <a:rPr lang="en-US" dirty="0"/>
              <a:t>Executive Summary – </a:t>
            </a:r>
            <a:r>
              <a:rPr lang="en-US" i="1" dirty="0"/>
              <a:t>Define the problem</a:t>
            </a:r>
            <a:endParaRPr lang="en-US" sz="6000" i="1" dirty="0"/>
          </a:p>
          <a:p>
            <a:pPr lvl="1"/>
            <a:r>
              <a:rPr lang="en-US" dirty="0"/>
              <a:t>Problem Statement</a:t>
            </a:r>
            <a:endParaRPr lang="en-US" sz="4800" dirty="0"/>
          </a:p>
          <a:p>
            <a:pPr lvl="1"/>
            <a:r>
              <a:rPr lang="en-US" dirty="0"/>
              <a:t>What was the impact and why do we care about it?</a:t>
            </a:r>
            <a:endParaRPr lang="en-US" sz="4800" dirty="0"/>
          </a:p>
          <a:p>
            <a:pPr lvl="1"/>
            <a:r>
              <a:rPr lang="en-US" dirty="0"/>
              <a:t>Current Status</a:t>
            </a:r>
            <a:endParaRPr lang="en-US" sz="4800" dirty="0"/>
          </a:p>
          <a:p>
            <a:pPr lvl="0"/>
            <a:r>
              <a:rPr lang="en-US" dirty="0"/>
              <a:t>Containment – </a:t>
            </a:r>
            <a:r>
              <a:rPr lang="en-US" i="1" dirty="0"/>
              <a:t>Immediate action to manage the problem</a:t>
            </a:r>
            <a:endParaRPr lang="en-US" sz="6000" i="1" dirty="0"/>
          </a:p>
          <a:p>
            <a:pPr lvl="1"/>
            <a:r>
              <a:rPr lang="en-US" dirty="0"/>
              <a:t>What was the Containment</a:t>
            </a:r>
            <a:endParaRPr lang="en-US" sz="4800" dirty="0"/>
          </a:p>
          <a:p>
            <a:pPr lvl="1"/>
            <a:r>
              <a:rPr lang="en-US" dirty="0"/>
              <a:t>What are the risks associated with the Containment?</a:t>
            </a:r>
            <a:endParaRPr lang="en-US" sz="4800" dirty="0"/>
          </a:p>
          <a:p>
            <a:pPr lvl="1"/>
            <a:r>
              <a:rPr lang="en-US" dirty="0"/>
              <a:t>How do we monitor the situation before implementation of the Corrective Action?</a:t>
            </a:r>
            <a:endParaRPr lang="en-US" sz="4800" dirty="0"/>
          </a:p>
          <a:p>
            <a:pPr lvl="0"/>
            <a:r>
              <a:rPr lang="en-US" dirty="0"/>
              <a:t>Root Cause – </a:t>
            </a:r>
            <a:r>
              <a:rPr lang="en-US" i="1" dirty="0"/>
              <a:t>Underlying source of the problem</a:t>
            </a:r>
            <a:endParaRPr lang="en-US" sz="6000" i="1" dirty="0"/>
          </a:p>
          <a:p>
            <a:pPr lvl="1"/>
            <a:r>
              <a:rPr lang="en-US" dirty="0"/>
              <a:t>What was the Root Cause?</a:t>
            </a:r>
            <a:endParaRPr lang="en-US" sz="4800" dirty="0"/>
          </a:p>
          <a:p>
            <a:pPr lvl="1"/>
            <a:r>
              <a:rPr lang="en-US" dirty="0"/>
              <a:t>Why should we believe it was the Root Cause?</a:t>
            </a:r>
            <a:endParaRPr lang="en-US" sz="4800" dirty="0"/>
          </a:p>
          <a:p>
            <a:pPr lvl="0"/>
            <a:r>
              <a:rPr lang="en-US" dirty="0"/>
              <a:t>Corrective Action – </a:t>
            </a:r>
            <a:r>
              <a:rPr lang="en-US" i="1" dirty="0"/>
              <a:t>Solution that addresses root cause</a:t>
            </a:r>
            <a:endParaRPr lang="en-US" sz="6000" i="1" dirty="0"/>
          </a:p>
          <a:p>
            <a:pPr lvl="1"/>
            <a:r>
              <a:rPr lang="en-US" dirty="0"/>
              <a:t>What was the Corrective Action</a:t>
            </a:r>
            <a:endParaRPr lang="en-US" sz="4800" dirty="0"/>
          </a:p>
          <a:p>
            <a:pPr lvl="1"/>
            <a:r>
              <a:rPr lang="en-US" dirty="0"/>
              <a:t>Why should we believe the same problem will not occur again?</a:t>
            </a:r>
            <a:endParaRPr lang="en-US" sz="4800" dirty="0"/>
          </a:p>
          <a:p>
            <a:pPr lvl="0"/>
            <a:r>
              <a:rPr lang="en-US" dirty="0"/>
              <a:t>Action List – </a:t>
            </a:r>
            <a:r>
              <a:rPr lang="en-US" i="1" dirty="0"/>
              <a:t>Ensures visibility and accountability to drive progress</a:t>
            </a:r>
            <a:endParaRPr lang="en-US" sz="6000" i="1" dirty="0"/>
          </a:p>
          <a:p>
            <a:pPr lvl="0"/>
            <a:r>
              <a:rPr lang="en-US" dirty="0"/>
              <a:t>RCCA Sign-Off (after all actions are completed)</a:t>
            </a:r>
            <a:endParaRPr lang="en-US" sz="6000" dirty="0"/>
          </a:p>
          <a:p>
            <a:endParaRPr lang="en-US" dirty="0"/>
          </a:p>
        </p:txBody>
      </p:sp>
    </p:spTree>
    <p:extLst>
      <p:ext uri="{BB962C8B-B14F-4D97-AF65-F5344CB8AC3E}">
        <p14:creationId xmlns:p14="http://schemas.microsoft.com/office/powerpoint/2010/main" val="367085674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RCCA Summary</a:t>
            </a:r>
          </a:p>
        </p:txBody>
      </p:sp>
      <p:sp>
        <p:nvSpPr>
          <p:cNvPr id="3" name="Content Placeholder 2"/>
          <p:cNvSpPr>
            <a:spLocks noGrp="1"/>
          </p:cNvSpPr>
          <p:nvPr>
            <p:ph idx="1"/>
          </p:nvPr>
        </p:nvSpPr>
        <p:spPr/>
        <p:txBody>
          <a:bodyPr>
            <a:normAutofit/>
          </a:bodyPr>
          <a:lstStyle/>
          <a:p>
            <a:pPr>
              <a:spcBef>
                <a:spcPts val="1200"/>
              </a:spcBef>
            </a:pPr>
            <a:r>
              <a:rPr lang="en-US" sz="1800" dirty="0"/>
              <a:t>RCCA process is a methodical, effective, and efficient problem solving approach</a:t>
            </a:r>
          </a:p>
          <a:p>
            <a:pPr>
              <a:spcBef>
                <a:spcPts val="1200"/>
              </a:spcBef>
            </a:pPr>
            <a:r>
              <a:rPr lang="en-US" sz="1800" dirty="0"/>
              <a:t>RCCA template drives accountability (owner, action list)</a:t>
            </a:r>
          </a:p>
          <a:p>
            <a:pPr>
              <a:spcBef>
                <a:spcPts val="1200"/>
              </a:spcBef>
            </a:pPr>
            <a:r>
              <a:rPr lang="en-US" sz="1800" dirty="0"/>
              <a:t>RCCA records used for future reference (traceability)</a:t>
            </a:r>
          </a:p>
          <a:p>
            <a:pPr>
              <a:spcBef>
                <a:spcPts val="1200"/>
              </a:spcBef>
            </a:pPr>
            <a:r>
              <a:rPr lang="en-US" sz="1800" dirty="0"/>
              <a:t>Implementation is an investment in long run success</a:t>
            </a:r>
          </a:p>
          <a:p>
            <a:pPr lvl="1">
              <a:spcBef>
                <a:spcPts val="1200"/>
              </a:spcBef>
            </a:pPr>
            <a:r>
              <a:rPr lang="en-US" sz="1800" dirty="0"/>
              <a:t>Truly addresses the root causes of problems, so they don’t recur</a:t>
            </a:r>
          </a:p>
          <a:p>
            <a:pPr lvl="1">
              <a:spcBef>
                <a:spcPts val="1200"/>
              </a:spcBef>
            </a:pPr>
            <a:r>
              <a:rPr lang="en-US" sz="1800" dirty="0"/>
              <a:t>Builds a company culture of effective problem solving</a:t>
            </a:r>
          </a:p>
          <a:p>
            <a:pPr>
              <a:spcBef>
                <a:spcPts val="1200"/>
              </a:spcBef>
            </a:pPr>
            <a:endParaRPr lang="en-US" sz="1800" dirty="0"/>
          </a:p>
        </p:txBody>
      </p:sp>
    </p:spTree>
    <p:extLst>
      <p:ext uri="{BB962C8B-B14F-4D97-AF65-F5344CB8AC3E}">
        <p14:creationId xmlns:p14="http://schemas.microsoft.com/office/powerpoint/2010/main" val="723924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to Ask Yourself</a:t>
            </a:r>
          </a:p>
        </p:txBody>
      </p:sp>
      <p:sp>
        <p:nvSpPr>
          <p:cNvPr id="3" name="Content Placeholder 2"/>
          <p:cNvSpPr>
            <a:spLocks noGrp="1"/>
          </p:cNvSpPr>
          <p:nvPr>
            <p:ph idx="1"/>
          </p:nvPr>
        </p:nvSpPr>
        <p:spPr>
          <a:xfrm>
            <a:off x="457200" y="1600200"/>
            <a:ext cx="8229600" cy="2971800"/>
          </a:xfrm>
        </p:spPr>
        <p:txBody>
          <a:bodyPr>
            <a:normAutofit/>
          </a:bodyPr>
          <a:lstStyle/>
          <a:p>
            <a:r>
              <a:rPr lang="en-US" sz="1800" dirty="0"/>
              <a:t>Do the same problems seem to occur repeatedly?</a:t>
            </a:r>
          </a:p>
          <a:p>
            <a:r>
              <a:rPr lang="en-US" sz="1800" dirty="0"/>
              <a:t>Do you have the sense that you are wasting resources on “Band-Aids” that steadily accumulate and</a:t>
            </a:r>
          </a:p>
          <a:p>
            <a:pPr lvl="1"/>
            <a:r>
              <a:rPr lang="en-US" sz="1800" dirty="0"/>
              <a:t>burden engineering with an increasing number of urgent design revisions?</a:t>
            </a:r>
          </a:p>
          <a:p>
            <a:pPr lvl="1"/>
            <a:r>
              <a:rPr lang="en-US" sz="1800" dirty="0"/>
              <a:t>degrade your ability to deliver quality products on time?</a:t>
            </a:r>
          </a:p>
          <a:p>
            <a:pPr lvl="1"/>
            <a:r>
              <a:rPr lang="en-US" sz="1800" dirty="0"/>
              <a:t>are making your operation more difficult to manage over time instead of easier?</a:t>
            </a:r>
          </a:p>
          <a:p>
            <a:r>
              <a:rPr lang="en-US" sz="1800" dirty="0"/>
              <a:t>Is it unclear who is responsible for solving a given problem, once identified?</a:t>
            </a:r>
          </a:p>
          <a:p>
            <a:r>
              <a:rPr lang="en-US" sz="1800" dirty="0"/>
              <a:t>Is it often unclear whether or not a problem has really been solved?</a:t>
            </a:r>
          </a:p>
          <a:p>
            <a:endParaRPr lang="en-US" sz="1800" dirty="0"/>
          </a:p>
        </p:txBody>
      </p:sp>
      <p:sp>
        <p:nvSpPr>
          <p:cNvPr id="5" name="Rectangle 4">
            <a:extLst>
              <a:ext uri="{FF2B5EF4-FFF2-40B4-BE49-F238E27FC236}">
                <a16:creationId xmlns:a16="http://schemas.microsoft.com/office/drawing/2014/main" id="{536ED20F-3A9D-4B4E-91EF-7ECCA5D9A83E}"/>
              </a:ext>
            </a:extLst>
          </p:cNvPr>
          <p:cNvSpPr/>
          <p:nvPr/>
        </p:nvSpPr>
        <p:spPr>
          <a:xfrm>
            <a:off x="7575072" y="264194"/>
            <a:ext cx="1568928" cy="1631216"/>
          </a:xfrm>
          <a:prstGeom prst="rect">
            <a:avLst/>
          </a:prstGeom>
          <a:noFill/>
        </p:spPr>
        <p:txBody>
          <a:bodyPr wrap="square" lIns="91440" tIns="45720" rIns="91440" bIns="45720">
            <a:spAutoFit/>
          </a:bodyPr>
          <a:lstStyle/>
          <a:p>
            <a:pPr algn="ctr"/>
            <a:r>
              <a:rPr lang="en-US" sz="10000" b="1" cap="none" spc="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a:t>
            </a:r>
          </a:p>
        </p:txBody>
      </p:sp>
      <p:sp>
        <p:nvSpPr>
          <p:cNvPr id="6" name="Scroll: Horizontal 5">
            <a:extLst>
              <a:ext uri="{FF2B5EF4-FFF2-40B4-BE49-F238E27FC236}">
                <a16:creationId xmlns:a16="http://schemas.microsoft.com/office/drawing/2014/main" id="{37445A35-48BE-4E6F-AC57-A7E3A15CD63B}"/>
              </a:ext>
            </a:extLst>
          </p:cNvPr>
          <p:cNvSpPr/>
          <p:nvPr/>
        </p:nvSpPr>
        <p:spPr>
          <a:xfrm>
            <a:off x="2572651" y="5244237"/>
            <a:ext cx="4887404" cy="106520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68580" indent="0" algn="ctr">
              <a:buNone/>
            </a:pPr>
            <a:r>
              <a:rPr lang="en-US" dirty="0"/>
              <a:t>Systematically solve systematic problems</a:t>
            </a:r>
          </a:p>
        </p:txBody>
      </p:sp>
    </p:spTree>
    <p:extLst>
      <p:ext uri="{BB962C8B-B14F-4D97-AF65-F5344CB8AC3E}">
        <p14:creationId xmlns:p14="http://schemas.microsoft.com/office/powerpoint/2010/main" val="81679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91F5835-2B80-4F9D-A9DE-F6B84F87956B}"/>
              </a:ext>
            </a:extLst>
          </p:cNvPr>
          <p:cNvSpPr/>
          <p:nvPr/>
        </p:nvSpPr>
        <p:spPr>
          <a:xfrm>
            <a:off x="3892730" y="2003561"/>
            <a:ext cx="5103487" cy="3954929"/>
          </a:xfrm>
          <a:prstGeom prst="rect">
            <a:avLst/>
          </a:prstGeom>
        </p:spPr>
        <p:txBody>
          <a:bodyPr wrap="square">
            <a:spAutoFit/>
          </a:bodyPr>
          <a:lstStyle/>
          <a:p>
            <a:pPr marL="230188" indent="-230188">
              <a:spcAft>
                <a:spcPts val="900"/>
              </a:spcAft>
              <a:buFont typeface="Wingdings" panose="05000000000000000000" pitchFamily="2" charset="2"/>
              <a:buChar char="ü"/>
            </a:pPr>
            <a:r>
              <a:rPr lang="en-US" sz="1600" dirty="0"/>
              <a:t>Design Process, New Product Introduction process</a:t>
            </a:r>
          </a:p>
          <a:p>
            <a:pPr marL="230188" indent="-230188">
              <a:spcAft>
                <a:spcPts val="900"/>
              </a:spcAft>
              <a:buFont typeface="Wingdings" panose="05000000000000000000" pitchFamily="2" charset="2"/>
              <a:buChar char="ü"/>
            </a:pPr>
            <a:r>
              <a:rPr lang="en-US" sz="1600" dirty="0"/>
              <a:t>Manufacturing Flow (Map)</a:t>
            </a:r>
          </a:p>
          <a:p>
            <a:pPr marL="230188" indent="-230188">
              <a:spcAft>
                <a:spcPts val="900"/>
              </a:spcAft>
              <a:buFont typeface="Wingdings" panose="05000000000000000000" pitchFamily="2" charset="2"/>
              <a:buChar char="ü"/>
            </a:pPr>
            <a:r>
              <a:rPr lang="en-US" sz="1600" dirty="0"/>
              <a:t>Document Management Process</a:t>
            </a:r>
          </a:p>
          <a:p>
            <a:pPr marL="230188" indent="-230188">
              <a:spcAft>
                <a:spcPts val="900"/>
              </a:spcAft>
              <a:buFont typeface="Wingdings" panose="05000000000000000000" pitchFamily="2" charset="2"/>
              <a:buChar char="ü"/>
            </a:pPr>
            <a:r>
              <a:rPr lang="en-US" sz="1600" dirty="0"/>
              <a:t>Engineering Change Control Process</a:t>
            </a:r>
          </a:p>
          <a:p>
            <a:pPr marL="230188" indent="-230188">
              <a:spcAft>
                <a:spcPts val="900"/>
              </a:spcAft>
              <a:buFont typeface="Wingdings" panose="05000000000000000000" pitchFamily="2" charset="2"/>
              <a:buChar char="ü"/>
            </a:pPr>
            <a:r>
              <a:rPr lang="en-US" sz="1600" dirty="0"/>
              <a:t>Equipment Management Process</a:t>
            </a:r>
          </a:p>
          <a:p>
            <a:pPr marL="230188" indent="-230188">
              <a:spcAft>
                <a:spcPts val="900"/>
              </a:spcAft>
              <a:buFont typeface="Wingdings" panose="05000000000000000000" pitchFamily="2" charset="2"/>
              <a:buChar char="ü"/>
            </a:pPr>
            <a:r>
              <a:rPr lang="en-US" sz="1600" dirty="0"/>
              <a:t>Discrepant Material Process</a:t>
            </a:r>
          </a:p>
          <a:p>
            <a:pPr marL="230188" indent="-230188">
              <a:spcAft>
                <a:spcPts val="900"/>
              </a:spcAft>
              <a:buFont typeface="Wingdings" panose="05000000000000000000" pitchFamily="2" charset="2"/>
              <a:buChar char="ü"/>
            </a:pPr>
            <a:r>
              <a:rPr lang="en-US" sz="1600" dirty="0"/>
              <a:t>Service Return Process</a:t>
            </a:r>
          </a:p>
          <a:p>
            <a:pPr marL="230188" indent="-230188">
              <a:spcAft>
                <a:spcPts val="900"/>
              </a:spcAft>
              <a:buFont typeface="Wingdings" panose="05000000000000000000" pitchFamily="2" charset="2"/>
              <a:buChar char="ü"/>
            </a:pPr>
            <a:r>
              <a:rPr lang="en-US" sz="1600" dirty="0"/>
              <a:t>Supplier Management Process</a:t>
            </a:r>
          </a:p>
          <a:p>
            <a:pPr marL="230188" indent="-230188">
              <a:spcAft>
                <a:spcPts val="900"/>
              </a:spcAft>
              <a:buFont typeface="Wingdings" panose="05000000000000000000" pitchFamily="2" charset="2"/>
              <a:buChar char="ü"/>
            </a:pPr>
            <a:r>
              <a:rPr lang="en-US" sz="1600" dirty="0"/>
              <a:t>Training Process</a:t>
            </a:r>
          </a:p>
          <a:p>
            <a:pPr marL="230188" indent="-230188">
              <a:spcAft>
                <a:spcPts val="900"/>
              </a:spcAft>
              <a:buFont typeface="Wingdings" panose="05000000000000000000" pitchFamily="2" charset="2"/>
              <a:buChar char="ü"/>
            </a:pPr>
            <a:r>
              <a:rPr lang="en-US" sz="1600" dirty="0"/>
              <a:t>Problem Solving Process</a:t>
            </a:r>
          </a:p>
          <a:p>
            <a:pPr marL="214313" indent="-214313">
              <a:spcAft>
                <a:spcPts val="900"/>
              </a:spcAft>
              <a:buFont typeface="Wingdings" panose="05000000000000000000" pitchFamily="2" charset="2"/>
              <a:buChar char="q"/>
            </a:pPr>
            <a:r>
              <a:rPr lang="en-US" sz="1600" dirty="0"/>
              <a:t>System Monitoring Process</a:t>
            </a:r>
          </a:p>
        </p:txBody>
      </p:sp>
      <p:pic>
        <p:nvPicPr>
          <p:cNvPr id="19" name="Picture 2" descr="See the source image">
            <a:extLst>
              <a:ext uri="{FF2B5EF4-FFF2-40B4-BE49-F238E27FC236}">
                <a16:creationId xmlns:a16="http://schemas.microsoft.com/office/drawing/2014/main" id="{CA294E36-305B-413C-9E13-4D6C8E92C6E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8731" y="2118440"/>
            <a:ext cx="2563332" cy="306261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E92C0129-8E32-4294-AAB5-8321910B149E}"/>
              </a:ext>
            </a:extLst>
          </p:cNvPr>
          <p:cNvSpPr>
            <a:spLocks noGrp="1"/>
          </p:cNvSpPr>
          <p:nvPr>
            <p:ph type="title"/>
          </p:nvPr>
        </p:nvSpPr>
        <p:spPr>
          <a:xfrm>
            <a:off x="412805" y="757587"/>
            <a:ext cx="8398685" cy="718370"/>
          </a:xfrm>
        </p:spPr>
        <p:txBody>
          <a:bodyPr>
            <a:normAutofit fontScale="90000"/>
          </a:bodyPr>
          <a:lstStyle/>
          <a:p>
            <a:r>
              <a:rPr lang="en-US" dirty="0"/>
              <a:t>Checklist of Core Supplies for the Journey</a:t>
            </a:r>
          </a:p>
        </p:txBody>
      </p:sp>
      <p:sp>
        <p:nvSpPr>
          <p:cNvPr id="7" name="Rectangle 6">
            <a:extLst>
              <a:ext uri="{FF2B5EF4-FFF2-40B4-BE49-F238E27FC236}">
                <a16:creationId xmlns:a16="http://schemas.microsoft.com/office/drawing/2014/main" id="{B7CADE5B-5363-4CDE-98B1-A8C2AC9BEA63}"/>
              </a:ext>
            </a:extLst>
          </p:cNvPr>
          <p:cNvSpPr/>
          <p:nvPr/>
        </p:nvSpPr>
        <p:spPr>
          <a:xfrm>
            <a:off x="3892730" y="5560297"/>
            <a:ext cx="3246979" cy="36945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520839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able, chair&#10;&#10;Description automatically generated">
            <a:extLst>
              <a:ext uri="{FF2B5EF4-FFF2-40B4-BE49-F238E27FC236}">
                <a16:creationId xmlns:a16="http://schemas.microsoft.com/office/drawing/2014/main" id="{F294200D-03CD-480C-B906-C8ACFA984D56}"/>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 xmlns:a1611="http://schemas.microsoft.com/office/drawing/2016/11/main" r:id="rId3"/>
              </a:ext>
            </a:extLst>
          </a:blip>
          <a:stretch>
            <a:fillRect/>
          </a:stretch>
        </p:blipFill>
        <p:spPr>
          <a:xfrm>
            <a:off x="5375543" y="3473417"/>
            <a:ext cx="3082658" cy="3082658"/>
          </a:xfrm>
          <a:prstGeom prst="rect">
            <a:avLst/>
          </a:prstGeom>
        </p:spPr>
      </p:pic>
      <p:sp>
        <p:nvSpPr>
          <p:cNvPr id="2" name="Title 1"/>
          <p:cNvSpPr>
            <a:spLocks noGrp="1"/>
          </p:cNvSpPr>
          <p:nvPr>
            <p:ph type="ctrTitle"/>
          </p:nvPr>
        </p:nvSpPr>
        <p:spPr>
          <a:xfrm>
            <a:off x="685800" y="1462913"/>
            <a:ext cx="7772400" cy="1470025"/>
          </a:xfrm>
        </p:spPr>
        <p:txBody>
          <a:bodyPr/>
          <a:lstStyle/>
          <a:p>
            <a:r>
              <a:rPr lang="en-US" dirty="0"/>
              <a:t>System Monitoring Process</a:t>
            </a:r>
          </a:p>
        </p:txBody>
      </p:sp>
      <p:sp>
        <p:nvSpPr>
          <p:cNvPr id="3" name="Subtitle 2"/>
          <p:cNvSpPr>
            <a:spLocks noGrp="1"/>
          </p:cNvSpPr>
          <p:nvPr>
            <p:ph type="subTitle" idx="1"/>
          </p:nvPr>
        </p:nvSpPr>
        <p:spPr>
          <a:xfrm>
            <a:off x="978408" y="3675888"/>
            <a:ext cx="7187184" cy="1752600"/>
          </a:xfrm>
        </p:spPr>
        <p:txBody>
          <a:bodyPr>
            <a:normAutofit/>
          </a:bodyPr>
          <a:lstStyle/>
          <a:p>
            <a:r>
              <a:rPr lang="en-US" dirty="0"/>
              <a:t>Dave Allard</a:t>
            </a:r>
          </a:p>
          <a:p>
            <a:r>
              <a:rPr lang="en-US" dirty="0"/>
              <a:t>Process Engineer</a:t>
            </a:r>
          </a:p>
          <a:p>
            <a:r>
              <a:rPr lang="en-US" dirty="0"/>
              <a:t>MMEC</a:t>
            </a:r>
          </a:p>
        </p:txBody>
      </p:sp>
    </p:spTree>
    <p:extLst>
      <p:ext uri="{BB962C8B-B14F-4D97-AF65-F5344CB8AC3E}">
        <p14:creationId xmlns:p14="http://schemas.microsoft.com/office/powerpoint/2010/main" val="114427857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21737-DCEB-45C9-B127-51A2EE0F83EE}"/>
              </a:ext>
            </a:extLst>
          </p:cNvPr>
          <p:cNvSpPr>
            <a:spLocks noGrp="1"/>
          </p:cNvSpPr>
          <p:nvPr>
            <p:ph type="title"/>
          </p:nvPr>
        </p:nvSpPr>
        <p:spPr/>
        <p:txBody>
          <a:bodyPr/>
          <a:lstStyle/>
          <a:p>
            <a:r>
              <a:rPr lang="en-US" dirty="0"/>
              <a:t>Dave’s Background</a:t>
            </a:r>
          </a:p>
        </p:txBody>
      </p:sp>
      <p:sp>
        <p:nvSpPr>
          <p:cNvPr id="3" name="Content Placeholder 2">
            <a:extLst>
              <a:ext uri="{FF2B5EF4-FFF2-40B4-BE49-F238E27FC236}">
                <a16:creationId xmlns:a16="http://schemas.microsoft.com/office/drawing/2014/main" id="{ED440880-2F72-4572-B946-DCDA5424C5CD}"/>
              </a:ext>
            </a:extLst>
          </p:cNvPr>
          <p:cNvSpPr>
            <a:spLocks noGrp="1"/>
          </p:cNvSpPr>
          <p:nvPr>
            <p:ph idx="1"/>
          </p:nvPr>
        </p:nvSpPr>
        <p:spPr>
          <a:xfrm>
            <a:off x="457200" y="1322614"/>
            <a:ext cx="8016429" cy="4876800"/>
          </a:xfrm>
        </p:spPr>
        <p:txBody>
          <a:bodyPr/>
          <a:lstStyle/>
          <a:p>
            <a:r>
              <a:rPr lang="en-US" sz="2000" dirty="0"/>
              <a:t>8 Years @ Air Liquide North America</a:t>
            </a:r>
          </a:p>
          <a:p>
            <a:pPr lvl="1"/>
            <a:r>
              <a:rPr lang="en-US" sz="1600" dirty="0"/>
              <a:t>Cryogenic engineering, project &amp; operations management</a:t>
            </a:r>
          </a:p>
          <a:p>
            <a:pPr lvl="1"/>
            <a:r>
              <a:rPr lang="en-US" sz="1600" dirty="0"/>
              <a:t>Hi-purity process system design &amp; fabrication</a:t>
            </a:r>
          </a:p>
          <a:p>
            <a:r>
              <a:rPr lang="en-US" sz="2000" dirty="0"/>
              <a:t>8 Years @ Advanced Silicon Materials (</a:t>
            </a:r>
            <a:r>
              <a:rPr lang="en-US" sz="2000" dirty="0" err="1"/>
              <a:t>ASiMI</a:t>
            </a:r>
            <a:r>
              <a:rPr lang="en-US" sz="2000" dirty="0"/>
              <a:t> / REC ) Butte</a:t>
            </a:r>
          </a:p>
          <a:p>
            <a:pPr lvl="1"/>
            <a:r>
              <a:rPr lang="en-US" sz="1600" dirty="0"/>
              <a:t>CVD Operations manager</a:t>
            </a:r>
          </a:p>
          <a:p>
            <a:pPr lvl="1"/>
            <a:r>
              <a:rPr lang="en-US" sz="1600" dirty="0"/>
              <a:t>Director, R&amp;D</a:t>
            </a:r>
          </a:p>
          <a:p>
            <a:r>
              <a:rPr lang="en-US" sz="2000" dirty="0"/>
              <a:t>5 Years – Plant Manager; Lattice Materials Bozeman</a:t>
            </a:r>
          </a:p>
          <a:p>
            <a:r>
              <a:rPr lang="en-US" sz="2000" dirty="0"/>
              <a:t>4 years – Silicon Manufacturing &amp; Sourcing Solutions (</a:t>
            </a:r>
            <a:r>
              <a:rPr lang="en-US" sz="2000" dirty="0" err="1"/>
              <a:t>SiMASS</a:t>
            </a:r>
            <a:r>
              <a:rPr lang="en-US" sz="2000" dirty="0"/>
              <a:t>)</a:t>
            </a:r>
          </a:p>
          <a:p>
            <a:r>
              <a:rPr lang="en-US" sz="2000" dirty="0"/>
              <a:t>3 Years – COO; Qatar Solar Technologies (QSTec) </a:t>
            </a:r>
          </a:p>
          <a:p>
            <a:r>
              <a:rPr lang="en-US" sz="2000" dirty="0"/>
              <a:t>3 Years - MMEC</a:t>
            </a:r>
          </a:p>
          <a:p>
            <a:pPr marL="274320" lvl="1" indent="0">
              <a:buNone/>
            </a:pPr>
            <a:endParaRPr lang="en-US" sz="1600" dirty="0"/>
          </a:p>
          <a:p>
            <a:pPr marL="274320" lvl="1" indent="0">
              <a:buNone/>
            </a:pPr>
            <a:endParaRPr lang="en-US" sz="1600" dirty="0"/>
          </a:p>
        </p:txBody>
      </p:sp>
      <p:sp>
        <p:nvSpPr>
          <p:cNvPr id="4" name="Slide Number Placeholder 3">
            <a:extLst>
              <a:ext uri="{FF2B5EF4-FFF2-40B4-BE49-F238E27FC236}">
                <a16:creationId xmlns:a16="http://schemas.microsoft.com/office/drawing/2014/main" id="{82425FB9-4772-4313-92E7-42093A6E5844}"/>
              </a:ext>
            </a:extLst>
          </p:cNvPr>
          <p:cNvSpPr>
            <a:spLocks noGrp="1"/>
          </p:cNvSpPr>
          <p:nvPr>
            <p:ph type="sldNum" sz="quarter" idx="12"/>
          </p:nvPr>
        </p:nvSpPr>
        <p:spPr>
          <a:xfrm>
            <a:off x="8692551" y="6556075"/>
            <a:ext cx="402566" cy="301925"/>
          </a:xfrm>
          <a:prstGeom prst="rect">
            <a:avLst/>
          </a:prstGeom>
        </p:spPr>
        <p:txBody>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FEC368-1D7A-4F81-ABF6-AE0E36BAF64C}" type="slidenum">
              <a:rPr lang="en-US" smtClean="0"/>
              <a:pPr/>
              <a:t>94</a:t>
            </a:fld>
            <a:endParaRPr lang="en-US"/>
          </a:p>
        </p:txBody>
      </p:sp>
      <p:pic>
        <p:nvPicPr>
          <p:cNvPr id="1026" name="Picture 2" descr="Image result for polysilicon value chain">
            <a:extLst>
              <a:ext uri="{FF2B5EF4-FFF2-40B4-BE49-F238E27FC236}">
                <a16:creationId xmlns:a16="http://schemas.microsoft.com/office/drawing/2014/main" id="{67A705BA-CC69-465E-BEB7-13469CF3E3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5172" y="4437288"/>
            <a:ext cx="2600326" cy="17621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lated image">
            <a:extLst>
              <a:ext uri="{FF2B5EF4-FFF2-40B4-BE49-F238E27FC236}">
                <a16:creationId xmlns:a16="http://schemas.microsoft.com/office/drawing/2014/main" id="{0BE364FB-E70A-4C36-A805-36496DD39F2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595717" y="4437288"/>
            <a:ext cx="2877912" cy="1731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22333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CB485-A07C-4CB6-97CC-F873B594E078}"/>
              </a:ext>
            </a:extLst>
          </p:cNvPr>
          <p:cNvSpPr>
            <a:spLocks noGrp="1"/>
          </p:cNvSpPr>
          <p:nvPr>
            <p:ph type="title"/>
          </p:nvPr>
        </p:nvSpPr>
        <p:spPr/>
        <p:txBody>
          <a:bodyPr/>
          <a:lstStyle/>
          <a:p>
            <a:r>
              <a:rPr lang="en-US" dirty="0"/>
              <a:t>Problem Statement</a:t>
            </a:r>
          </a:p>
        </p:txBody>
      </p:sp>
      <p:sp>
        <p:nvSpPr>
          <p:cNvPr id="4" name="TextBox 3">
            <a:extLst>
              <a:ext uri="{FF2B5EF4-FFF2-40B4-BE49-F238E27FC236}">
                <a16:creationId xmlns:a16="http://schemas.microsoft.com/office/drawing/2014/main" id="{B9255006-4EE0-4ABF-A73D-30ADC3C48473}"/>
              </a:ext>
            </a:extLst>
          </p:cNvPr>
          <p:cNvSpPr txBox="1"/>
          <p:nvPr/>
        </p:nvSpPr>
        <p:spPr>
          <a:xfrm>
            <a:off x="280657" y="1591429"/>
            <a:ext cx="8709433" cy="2062103"/>
          </a:xfrm>
          <a:prstGeom prst="rect">
            <a:avLst/>
          </a:prstGeom>
          <a:noFill/>
        </p:spPr>
        <p:txBody>
          <a:bodyPr wrap="square" rtlCol="0">
            <a:spAutoFit/>
          </a:bodyPr>
          <a:lstStyle/>
          <a:p>
            <a:pPr>
              <a:spcAft>
                <a:spcPts val="600"/>
              </a:spcAft>
            </a:pPr>
            <a:r>
              <a:rPr lang="en-US" b="1" dirty="0"/>
              <a:t>Problem</a:t>
            </a:r>
            <a:r>
              <a:rPr lang="en-US" dirty="0"/>
              <a:t>: The system is in place but you don’t have any idea of how it is performing relative to your business strategy.</a:t>
            </a:r>
          </a:p>
          <a:p>
            <a:pPr marL="285750" indent="-285750">
              <a:spcAft>
                <a:spcPts val="600"/>
              </a:spcAft>
              <a:buFont typeface="Arial" panose="020B0604020202020204" pitchFamily="34" charset="0"/>
              <a:buChar char="•"/>
            </a:pPr>
            <a:r>
              <a:rPr lang="en-US" dirty="0"/>
              <a:t>Where are your opportunities to improve the system?</a:t>
            </a:r>
          </a:p>
          <a:p>
            <a:pPr marL="285750" indent="-285750">
              <a:spcAft>
                <a:spcPts val="600"/>
              </a:spcAft>
              <a:buFont typeface="Arial" panose="020B0604020202020204" pitchFamily="34" charset="0"/>
              <a:buChar char="•"/>
            </a:pPr>
            <a:r>
              <a:rPr lang="en-US" dirty="0"/>
              <a:t>Are your resources allocated correctly?</a:t>
            </a:r>
          </a:p>
          <a:p>
            <a:pPr marL="285750" indent="-285750">
              <a:spcAft>
                <a:spcPts val="600"/>
              </a:spcAft>
              <a:buFont typeface="Arial" panose="020B0604020202020204" pitchFamily="34" charset="0"/>
              <a:buChar char="•"/>
            </a:pPr>
            <a:r>
              <a:rPr lang="en-US" dirty="0"/>
              <a:t>Where are you saving or losing money?</a:t>
            </a:r>
          </a:p>
          <a:p>
            <a:pPr>
              <a:spcAft>
                <a:spcPts val="600"/>
              </a:spcAft>
            </a:pPr>
            <a:endParaRPr lang="en-US" dirty="0"/>
          </a:p>
        </p:txBody>
      </p:sp>
      <p:pic>
        <p:nvPicPr>
          <p:cNvPr id="5" name="Picture 6" descr="See the source image">
            <a:extLst>
              <a:ext uri="{FF2B5EF4-FFF2-40B4-BE49-F238E27FC236}">
                <a16:creationId xmlns:a16="http://schemas.microsoft.com/office/drawing/2014/main" id="{87CC4C66-889F-4301-B68F-88908478DFD2}"/>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814199" y="5198761"/>
            <a:ext cx="1250385" cy="996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886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500"/>
                                        <p:tgtEl>
                                          <p:spTgt spid="4">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DD04C-1AC7-4912-857C-D1681F9C76FB}"/>
              </a:ext>
            </a:extLst>
          </p:cNvPr>
          <p:cNvSpPr>
            <a:spLocks noGrp="1"/>
          </p:cNvSpPr>
          <p:nvPr>
            <p:ph type="title"/>
          </p:nvPr>
        </p:nvSpPr>
        <p:spPr/>
        <p:txBody>
          <a:bodyPr/>
          <a:lstStyle/>
          <a:p>
            <a:r>
              <a:rPr lang="en-US" dirty="0"/>
              <a:t>Collect and Analyze Data</a:t>
            </a:r>
          </a:p>
        </p:txBody>
      </p:sp>
      <p:sp>
        <p:nvSpPr>
          <p:cNvPr id="4" name="TextBox 3">
            <a:extLst>
              <a:ext uri="{FF2B5EF4-FFF2-40B4-BE49-F238E27FC236}">
                <a16:creationId xmlns:a16="http://schemas.microsoft.com/office/drawing/2014/main" id="{186B6315-E0E3-4A58-8D4B-BEF84FF4B8DA}"/>
              </a:ext>
            </a:extLst>
          </p:cNvPr>
          <p:cNvSpPr txBox="1"/>
          <p:nvPr/>
        </p:nvSpPr>
        <p:spPr>
          <a:xfrm>
            <a:off x="190865" y="1474619"/>
            <a:ext cx="7564891" cy="3908762"/>
          </a:xfrm>
          <a:prstGeom prst="rect">
            <a:avLst/>
          </a:prstGeom>
          <a:noFill/>
        </p:spPr>
        <p:txBody>
          <a:bodyPr wrap="none" rtlCol="0">
            <a:spAutoFit/>
          </a:bodyPr>
          <a:lstStyle/>
          <a:p>
            <a:pPr>
              <a:spcAft>
                <a:spcPts val="600"/>
              </a:spcAft>
            </a:pPr>
            <a:r>
              <a:rPr lang="en-US" b="1" dirty="0"/>
              <a:t>Solution</a:t>
            </a:r>
            <a:r>
              <a:rPr lang="en-US" dirty="0"/>
              <a:t>: Establish measurements systems</a:t>
            </a:r>
          </a:p>
          <a:p>
            <a:pPr marL="285750" indent="-285750">
              <a:spcAft>
                <a:spcPts val="600"/>
              </a:spcAft>
              <a:buFont typeface="Arial" panose="020B0604020202020204" pitchFamily="34" charset="0"/>
              <a:buChar char="•"/>
            </a:pPr>
            <a:r>
              <a:rPr lang="en-US" dirty="0"/>
              <a:t>On-Time Delivery</a:t>
            </a:r>
          </a:p>
          <a:p>
            <a:pPr marL="285750" indent="-285750">
              <a:spcAft>
                <a:spcPts val="600"/>
              </a:spcAft>
              <a:buFont typeface="Arial" panose="020B0604020202020204" pitchFamily="34" charset="0"/>
              <a:buChar char="•"/>
            </a:pPr>
            <a:r>
              <a:rPr lang="en-US" dirty="0"/>
              <a:t>Warranty Returns</a:t>
            </a:r>
          </a:p>
          <a:p>
            <a:pPr marL="285750" indent="-285750">
              <a:spcAft>
                <a:spcPts val="600"/>
              </a:spcAft>
              <a:buFont typeface="Arial" panose="020B0604020202020204" pitchFamily="34" charset="0"/>
              <a:buChar char="•"/>
            </a:pPr>
            <a:r>
              <a:rPr lang="en-US" dirty="0"/>
              <a:t>Customer Perception</a:t>
            </a:r>
          </a:p>
          <a:p>
            <a:pPr marL="285750" indent="-285750">
              <a:spcAft>
                <a:spcPts val="600"/>
              </a:spcAft>
              <a:buFont typeface="Arial" panose="020B0604020202020204" pitchFamily="34" charset="0"/>
              <a:buChar char="•"/>
            </a:pPr>
            <a:r>
              <a:rPr lang="en-US" dirty="0"/>
              <a:t>Manufacturing Yields</a:t>
            </a:r>
          </a:p>
          <a:p>
            <a:pPr marL="285750" indent="-285750">
              <a:spcAft>
                <a:spcPts val="600"/>
              </a:spcAft>
              <a:buFont typeface="Arial" panose="020B0604020202020204" pitchFamily="34" charset="0"/>
              <a:buChar char="•"/>
            </a:pPr>
            <a:r>
              <a:rPr lang="en-US" dirty="0"/>
              <a:t>Scrap costs</a:t>
            </a:r>
          </a:p>
          <a:p>
            <a:pPr marL="285750" indent="-285750">
              <a:spcAft>
                <a:spcPts val="600"/>
              </a:spcAft>
              <a:buFont typeface="Arial" panose="020B0604020202020204" pitchFamily="34" charset="0"/>
              <a:buChar char="•"/>
            </a:pPr>
            <a:r>
              <a:rPr lang="en-US" dirty="0"/>
              <a:t>Product build times</a:t>
            </a:r>
          </a:p>
          <a:p>
            <a:pPr>
              <a:spcAft>
                <a:spcPts val="600"/>
              </a:spcAft>
            </a:pPr>
            <a:endParaRPr lang="en-US" dirty="0"/>
          </a:p>
          <a:p>
            <a:pPr>
              <a:spcAft>
                <a:spcPts val="600"/>
              </a:spcAft>
            </a:pPr>
            <a:r>
              <a:rPr lang="en-US" b="1" dirty="0"/>
              <a:t>Effect</a:t>
            </a:r>
            <a:r>
              <a:rPr lang="en-US" dirty="0"/>
              <a:t>: </a:t>
            </a:r>
          </a:p>
          <a:p>
            <a:pPr marL="285750" indent="-285750">
              <a:spcAft>
                <a:spcPts val="600"/>
              </a:spcAft>
              <a:buFont typeface="Arial" panose="020B0604020202020204" pitchFamily="34" charset="0"/>
              <a:buChar char="•"/>
            </a:pPr>
            <a:r>
              <a:rPr lang="en-US" dirty="0"/>
              <a:t>Clear understanding of strengths and weaknesses of the organization</a:t>
            </a:r>
          </a:p>
          <a:p>
            <a:pPr marL="285750" indent="-285750">
              <a:spcAft>
                <a:spcPts val="600"/>
              </a:spcAft>
              <a:buFont typeface="Arial" panose="020B0604020202020204" pitchFamily="34" charset="0"/>
              <a:buChar char="•"/>
            </a:pPr>
            <a:r>
              <a:rPr lang="en-US" dirty="0"/>
              <a:t>Data available for decision making</a:t>
            </a:r>
          </a:p>
        </p:txBody>
      </p:sp>
      <p:pic>
        <p:nvPicPr>
          <p:cNvPr id="6" name="Picture 5">
            <a:extLst>
              <a:ext uri="{FF2B5EF4-FFF2-40B4-BE49-F238E27FC236}">
                <a16:creationId xmlns:a16="http://schemas.microsoft.com/office/drawing/2014/main" id="{6D529ABA-A11F-4DD6-BE0E-9EEEA007D7ED}"/>
              </a:ext>
            </a:extLst>
          </p:cNvPr>
          <p:cNvPicPr>
            <a:picLocks noChangeAspect="1"/>
          </p:cNvPicPr>
          <p:nvPr/>
        </p:nvPicPr>
        <p:blipFill>
          <a:blip r:embed="rId2"/>
          <a:stretch>
            <a:fillRect/>
          </a:stretch>
        </p:blipFill>
        <p:spPr>
          <a:xfrm>
            <a:off x="4756728" y="1908635"/>
            <a:ext cx="4114800" cy="2613910"/>
          </a:xfrm>
          <a:prstGeom prst="rect">
            <a:avLst/>
          </a:prstGeom>
        </p:spPr>
      </p:pic>
    </p:spTree>
    <p:extLst>
      <p:ext uri="{BB962C8B-B14F-4D97-AF65-F5344CB8AC3E}">
        <p14:creationId xmlns:p14="http://schemas.microsoft.com/office/powerpoint/2010/main" val="1291528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Effect transition="in" filter="fade">
                                      <p:cBhvr>
                                        <p:cTn id="25" dur="500"/>
                                        <p:tgtEl>
                                          <p:spTgt spid="4">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500"/>
                                        <p:tgtEl>
                                          <p:spTgt spid="4">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
                                            <p:txEl>
                                              <p:pRg st="9" end="9"/>
                                            </p:txEl>
                                          </p:spTgt>
                                        </p:tgtEl>
                                        <p:attrNameLst>
                                          <p:attrName>style.visibility</p:attrName>
                                        </p:attrNameLst>
                                      </p:cBhvr>
                                      <p:to>
                                        <p:strVal val="visible"/>
                                      </p:to>
                                    </p:set>
                                    <p:animEffect transition="in" filter="fade">
                                      <p:cBhvr>
                                        <p:cTn id="38" dur="500"/>
                                        <p:tgtEl>
                                          <p:spTgt spid="4">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
                                            <p:txEl>
                                              <p:pRg st="10" end="10"/>
                                            </p:txEl>
                                          </p:spTgt>
                                        </p:tgtEl>
                                        <p:attrNameLst>
                                          <p:attrName>style.visibility</p:attrName>
                                        </p:attrNameLst>
                                      </p:cBhvr>
                                      <p:to>
                                        <p:strVal val="visible"/>
                                      </p:to>
                                    </p:set>
                                    <p:animEffect transition="in" filter="fade">
                                      <p:cBhvr>
                                        <p:cTn id="41"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DD04C-1AC7-4912-857C-D1681F9C76FB}"/>
              </a:ext>
            </a:extLst>
          </p:cNvPr>
          <p:cNvSpPr>
            <a:spLocks noGrp="1"/>
          </p:cNvSpPr>
          <p:nvPr>
            <p:ph type="title"/>
          </p:nvPr>
        </p:nvSpPr>
        <p:spPr/>
        <p:txBody>
          <a:bodyPr/>
          <a:lstStyle/>
          <a:p>
            <a:r>
              <a:rPr lang="en-US" dirty="0"/>
              <a:t>Observe Your System</a:t>
            </a:r>
          </a:p>
        </p:txBody>
      </p:sp>
      <p:sp>
        <p:nvSpPr>
          <p:cNvPr id="4" name="TextBox 3">
            <a:extLst>
              <a:ext uri="{FF2B5EF4-FFF2-40B4-BE49-F238E27FC236}">
                <a16:creationId xmlns:a16="http://schemas.microsoft.com/office/drawing/2014/main" id="{186B6315-E0E3-4A58-8D4B-BEF84FF4B8DA}"/>
              </a:ext>
            </a:extLst>
          </p:cNvPr>
          <p:cNvSpPr txBox="1"/>
          <p:nvPr/>
        </p:nvSpPr>
        <p:spPr>
          <a:xfrm>
            <a:off x="553004" y="1524000"/>
            <a:ext cx="7590539" cy="2846933"/>
          </a:xfrm>
          <a:prstGeom prst="rect">
            <a:avLst/>
          </a:prstGeom>
          <a:noFill/>
        </p:spPr>
        <p:txBody>
          <a:bodyPr wrap="none" rtlCol="0">
            <a:spAutoFit/>
          </a:bodyPr>
          <a:lstStyle/>
          <a:p>
            <a:pPr>
              <a:spcAft>
                <a:spcPts val="600"/>
              </a:spcAft>
            </a:pPr>
            <a:r>
              <a:rPr lang="en-US" b="1" dirty="0"/>
              <a:t>Solution</a:t>
            </a:r>
            <a:r>
              <a:rPr lang="en-US" dirty="0"/>
              <a:t>: Have personnel assess the system</a:t>
            </a:r>
          </a:p>
          <a:p>
            <a:pPr marL="285750" indent="-285750">
              <a:spcAft>
                <a:spcPts val="600"/>
              </a:spcAft>
              <a:buFont typeface="Arial" panose="020B0604020202020204" pitchFamily="34" charset="0"/>
              <a:buChar char="•"/>
            </a:pPr>
            <a:r>
              <a:rPr lang="en-US" dirty="0"/>
              <a:t>Are personnel following the processes as designed and documented?</a:t>
            </a:r>
          </a:p>
          <a:p>
            <a:pPr marL="285750" indent="-285750">
              <a:spcAft>
                <a:spcPts val="600"/>
              </a:spcAft>
              <a:buFont typeface="Arial" panose="020B0604020202020204" pitchFamily="34" charset="0"/>
              <a:buChar char="•"/>
            </a:pPr>
            <a:r>
              <a:rPr lang="en-US" dirty="0"/>
              <a:t>Are there processes that can be improved?</a:t>
            </a:r>
          </a:p>
          <a:p>
            <a:pPr>
              <a:spcAft>
                <a:spcPts val="600"/>
              </a:spcAft>
            </a:pPr>
            <a:endParaRPr lang="en-US" dirty="0"/>
          </a:p>
          <a:p>
            <a:pPr>
              <a:spcAft>
                <a:spcPts val="600"/>
              </a:spcAft>
            </a:pPr>
            <a:r>
              <a:rPr lang="en-US" b="1" dirty="0"/>
              <a:t>Effect</a:t>
            </a:r>
            <a:r>
              <a:rPr lang="en-US" dirty="0"/>
              <a:t>: </a:t>
            </a:r>
          </a:p>
          <a:p>
            <a:pPr marL="285750" indent="-285750">
              <a:spcAft>
                <a:spcPts val="600"/>
              </a:spcAft>
              <a:buFont typeface="Arial" panose="020B0604020202020204" pitchFamily="34" charset="0"/>
              <a:buChar char="•"/>
            </a:pPr>
            <a:r>
              <a:rPr lang="en-US" dirty="0"/>
              <a:t>Information available for decision making</a:t>
            </a:r>
          </a:p>
          <a:p>
            <a:pPr marL="285750" indent="-285750">
              <a:spcAft>
                <a:spcPts val="600"/>
              </a:spcAft>
              <a:buFont typeface="Arial" panose="020B0604020202020204" pitchFamily="34" charset="0"/>
              <a:buChar char="•"/>
            </a:pPr>
            <a:r>
              <a:rPr lang="en-US" dirty="0"/>
              <a:t>Personnel have a voice in the system therefore greater buy-in</a:t>
            </a:r>
          </a:p>
          <a:p>
            <a:pPr marL="285750" indent="-285750">
              <a:spcAft>
                <a:spcPts val="600"/>
              </a:spcAft>
              <a:buFont typeface="Arial" panose="020B0604020202020204" pitchFamily="34" charset="0"/>
              <a:buChar char="•"/>
            </a:pPr>
            <a:endParaRPr lang="en-US" dirty="0"/>
          </a:p>
        </p:txBody>
      </p:sp>
      <p:pic>
        <p:nvPicPr>
          <p:cNvPr id="5" name="Picture 6" descr="See the source image">
            <a:extLst>
              <a:ext uri="{FF2B5EF4-FFF2-40B4-BE49-F238E27FC236}">
                <a16:creationId xmlns:a16="http://schemas.microsoft.com/office/drawing/2014/main" id="{587C1D04-47C3-4E0D-A790-86FE82048531}"/>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814199" y="5198761"/>
            <a:ext cx="1250385" cy="996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481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DD04C-1AC7-4912-857C-D1681F9C76FB}"/>
              </a:ext>
            </a:extLst>
          </p:cNvPr>
          <p:cNvSpPr>
            <a:spLocks noGrp="1"/>
          </p:cNvSpPr>
          <p:nvPr>
            <p:ph type="title"/>
          </p:nvPr>
        </p:nvSpPr>
        <p:spPr/>
        <p:txBody>
          <a:bodyPr/>
          <a:lstStyle/>
          <a:p>
            <a:r>
              <a:rPr lang="en-US" dirty="0"/>
              <a:t>Management Review</a:t>
            </a:r>
          </a:p>
        </p:txBody>
      </p:sp>
      <p:sp>
        <p:nvSpPr>
          <p:cNvPr id="4" name="TextBox 3">
            <a:extLst>
              <a:ext uri="{FF2B5EF4-FFF2-40B4-BE49-F238E27FC236}">
                <a16:creationId xmlns:a16="http://schemas.microsoft.com/office/drawing/2014/main" id="{186B6315-E0E3-4A58-8D4B-BEF84FF4B8DA}"/>
              </a:ext>
            </a:extLst>
          </p:cNvPr>
          <p:cNvSpPr txBox="1"/>
          <p:nvPr/>
        </p:nvSpPr>
        <p:spPr>
          <a:xfrm>
            <a:off x="190866" y="1439805"/>
            <a:ext cx="8731462" cy="4262705"/>
          </a:xfrm>
          <a:prstGeom prst="rect">
            <a:avLst/>
          </a:prstGeom>
          <a:noFill/>
        </p:spPr>
        <p:txBody>
          <a:bodyPr wrap="square" rtlCol="0">
            <a:spAutoFit/>
          </a:bodyPr>
          <a:lstStyle/>
          <a:p>
            <a:pPr>
              <a:spcAft>
                <a:spcPts val="600"/>
              </a:spcAft>
            </a:pPr>
            <a:r>
              <a:rPr lang="en-US" b="1" dirty="0"/>
              <a:t>Solution</a:t>
            </a:r>
            <a:r>
              <a:rPr lang="en-US" dirty="0"/>
              <a:t>: Monthly/Quarterly Review with Senior Management</a:t>
            </a:r>
          </a:p>
          <a:p>
            <a:pPr marL="742950" lvl="1" indent="-285750">
              <a:spcAft>
                <a:spcPts val="600"/>
              </a:spcAft>
              <a:buFont typeface="Arial" panose="020B0604020202020204" pitchFamily="34" charset="0"/>
              <a:buChar char="•"/>
            </a:pPr>
            <a:r>
              <a:rPr lang="en-US" dirty="0"/>
              <a:t>Status of the System</a:t>
            </a:r>
          </a:p>
          <a:p>
            <a:pPr marL="742950" lvl="1" indent="-285750">
              <a:spcAft>
                <a:spcPts val="600"/>
              </a:spcAft>
              <a:buFont typeface="Arial" panose="020B0604020202020204" pitchFamily="34" charset="0"/>
              <a:buChar char="•"/>
            </a:pPr>
            <a:r>
              <a:rPr lang="en-US" dirty="0"/>
              <a:t>Process and Product Data</a:t>
            </a:r>
          </a:p>
          <a:p>
            <a:pPr marL="742950" lvl="1" indent="-285750">
              <a:spcAft>
                <a:spcPts val="600"/>
              </a:spcAft>
              <a:buFont typeface="Arial" panose="020B0604020202020204" pitchFamily="34" charset="0"/>
              <a:buChar char="•"/>
            </a:pPr>
            <a:r>
              <a:rPr lang="en-US" dirty="0"/>
              <a:t>Results of the assessment of your system (observations)</a:t>
            </a:r>
          </a:p>
          <a:p>
            <a:pPr marL="742950" lvl="1" indent="-285750">
              <a:spcAft>
                <a:spcPts val="600"/>
              </a:spcAft>
              <a:buFont typeface="Arial" panose="020B0604020202020204" pitchFamily="34" charset="0"/>
              <a:buChar char="•"/>
            </a:pPr>
            <a:r>
              <a:rPr lang="en-US" dirty="0"/>
              <a:t>Status of customer perception</a:t>
            </a:r>
          </a:p>
          <a:p>
            <a:pPr marL="742950" lvl="1" indent="-285750">
              <a:spcAft>
                <a:spcPts val="600"/>
              </a:spcAft>
              <a:buFont typeface="Arial" panose="020B0604020202020204" pitchFamily="34" charset="0"/>
              <a:buChar char="•"/>
            </a:pPr>
            <a:r>
              <a:rPr lang="en-US" dirty="0"/>
              <a:t>Status of improvement efforts</a:t>
            </a:r>
          </a:p>
          <a:p>
            <a:pPr>
              <a:spcAft>
                <a:spcPts val="600"/>
              </a:spcAft>
            </a:pPr>
            <a:r>
              <a:rPr lang="en-US" b="1" dirty="0"/>
              <a:t>Effect</a:t>
            </a:r>
            <a:r>
              <a:rPr lang="en-US" dirty="0"/>
              <a:t>: </a:t>
            </a:r>
          </a:p>
          <a:p>
            <a:pPr marL="285750" indent="-285750">
              <a:spcAft>
                <a:spcPts val="600"/>
              </a:spcAft>
              <a:buFont typeface="Arial" panose="020B0604020202020204" pitchFamily="34" charset="0"/>
              <a:buChar char="•"/>
            </a:pPr>
            <a:r>
              <a:rPr lang="en-US" dirty="0"/>
              <a:t>Better understanding of the performance of the system</a:t>
            </a:r>
          </a:p>
          <a:p>
            <a:pPr marL="285750" indent="-285750">
              <a:spcAft>
                <a:spcPts val="600"/>
              </a:spcAft>
              <a:buFont typeface="Arial" panose="020B0604020202020204" pitchFamily="34" charset="0"/>
              <a:buChar char="•"/>
            </a:pPr>
            <a:r>
              <a:rPr lang="en-US" dirty="0"/>
              <a:t>Know where to focus resources for improvement efforts</a:t>
            </a:r>
          </a:p>
          <a:p>
            <a:pPr marL="285750" indent="-285750">
              <a:spcAft>
                <a:spcPts val="600"/>
              </a:spcAft>
              <a:buFont typeface="Arial" panose="020B0604020202020204" pitchFamily="34" charset="0"/>
              <a:buChar char="•"/>
            </a:pPr>
            <a:r>
              <a:rPr lang="en-US" dirty="0"/>
              <a:t>Determine and assign actions</a:t>
            </a:r>
          </a:p>
          <a:p>
            <a:pPr marL="285750" indent="-285750">
              <a:spcAft>
                <a:spcPts val="600"/>
              </a:spcAft>
              <a:buFont typeface="Arial" panose="020B0604020202020204" pitchFamily="34" charset="0"/>
              <a:buChar char="•"/>
            </a:pPr>
            <a:r>
              <a:rPr lang="en-US" dirty="0"/>
              <a:t>Confidence that the system is meeting your strategic goals and saving money</a:t>
            </a:r>
          </a:p>
          <a:p>
            <a:pPr marL="285750" indent="-285750">
              <a:spcAft>
                <a:spcPts val="600"/>
              </a:spcAft>
              <a:buFont typeface="Arial" panose="020B0604020202020204" pitchFamily="34" charset="0"/>
              <a:buChar char="•"/>
            </a:pPr>
            <a:endParaRPr lang="en-US" dirty="0"/>
          </a:p>
        </p:txBody>
      </p:sp>
    </p:spTree>
    <p:extLst>
      <p:ext uri="{BB962C8B-B14F-4D97-AF65-F5344CB8AC3E}">
        <p14:creationId xmlns:p14="http://schemas.microsoft.com/office/powerpoint/2010/main" val="2619431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fade">
                                      <p:cBhvr>
                                        <p:cTn id="11" dur="500"/>
                                        <p:tgtEl>
                                          <p:spTgt spid="4">
                                            <p:txEl>
                                              <p:pRg st="2" end="2"/>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500"/>
                                        <p:tgtEl>
                                          <p:spTgt spid="4">
                                            <p:txEl>
                                              <p:pRg st="3" end="3"/>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fade">
                                      <p:cBhvr>
                                        <p:cTn id="23" dur="5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500"/>
                                        <p:tgtEl>
                                          <p:spTgt spid="4">
                                            <p:txEl>
                                              <p:pRg st="7" end="7"/>
                                            </p:txEl>
                                          </p:spTgt>
                                        </p:tgtEl>
                                      </p:cBhvr>
                                    </p:animEffec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4">
                                            <p:txEl>
                                              <p:pRg st="8" end="8"/>
                                            </p:txEl>
                                          </p:spTgt>
                                        </p:tgtEl>
                                        <p:attrNameLst>
                                          <p:attrName>style.visibility</p:attrName>
                                        </p:attrNameLst>
                                      </p:cBhvr>
                                      <p:to>
                                        <p:strVal val="visible"/>
                                      </p:to>
                                    </p:set>
                                    <p:animEffect transition="in" filter="fade">
                                      <p:cBhvr>
                                        <p:cTn id="32" dur="500"/>
                                        <p:tgtEl>
                                          <p:spTgt spid="4">
                                            <p:txEl>
                                              <p:pRg st="8" end="8"/>
                                            </p:txEl>
                                          </p:spTgt>
                                        </p:tgtEl>
                                      </p:cBhvr>
                                    </p:animEffect>
                                  </p:childTnLst>
                                </p:cTn>
                              </p:par>
                            </p:childTnLst>
                          </p:cTn>
                        </p:par>
                        <p:par>
                          <p:cTn id="33" fill="hold">
                            <p:stCondLst>
                              <p:cond delay="1000"/>
                            </p:stCondLst>
                            <p:childTnLst>
                              <p:par>
                                <p:cTn id="34" presetID="10" presetClass="entr" presetSubtype="0" fill="hold" nodeType="afterEffect">
                                  <p:stCondLst>
                                    <p:cond delay="0"/>
                                  </p:stCondLst>
                                  <p:childTnLst>
                                    <p:set>
                                      <p:cBhvr>
                                        <p:cTn id="35" dur="1" fill="hold">
                                          <p:stCondLst>
                                            <p:cond delay="0"/>
                                          </p:stCondLst>
                                        </p:cTn>
                                        <p:tgtEl>
                                          <p:spTgt spid="4">
                                            <p:txEl>
                                              <p:pRg st="9" end="9"/>
                                            </p:txEl>
                                          </p:spTgt>
                                        </p:tgtEl>
                                        <p:attrNameLst>
                                          <p:attrName>style.visibility</p:attrName>
                                        </p:attrNameLst>
                                      </p:cBhvr>
                                      <p:to>
                                        <p:strVal val="visible"/>
                                      </p:to>
                                    </p:set>
                                    <p:animEffect transition="in" filter="fade">
                                      <p:cBhvr>
                                        <p:cTn id="36" dur="500"/>
                                        <p:tgtEl>
                                          <p:spTgt spid="4">
                                            <p:txEl>
                                              <p:pRg st="9" end="9"/>
                                            </p:txEl>
                                          </p:spTgt>
                                        </p:tgtEl>
                                      </p:cBhvr>
                                    </p:animEffect>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4">
                                            <p:txEl>
                                              <p:pRg st="10" end="10"/>
                                            </p:txEl>
                                          </p:spTgt>
                                        </p:tgtEl>
                                        <p:attrNameLst>
                                          <p:attrName>style.visibility</p:attrName>
                                        </p:attrNameLst>
                                      </p:cBhvr>
                                      <p:to>
                                        <p:strVal val="visible"/>
                                      </p:to>
                                    </p:set>
                                    <p:animEffect transition="in" filter="fade">
                                      <p:cBhvr>
                                        <p:cTn id="40"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1245A-6418-4B42-80E2-009542FF7E22}"/>
              </a:ext>
            </a:extLst>
          </p:cNvPr>
          <p:cNvSpPr>
            <a:spLocks noGrp="1"/>
          </p:cNvSpPr>
          <p:nvPr>
            <p:ph type="title"/>
          </p:nvPr>
        </p:nvSpPr>
        <p:spPr/>
        <p:txBody>
          <a:bodyPr/>
          <a:lstStyle/>
          <a:p>
            <a:r>
              <a:rPr lang="en-US" dirty="0"/>
              <a:t>Questions to Ask Yourself</a:t>
            </a:r>
          </a:p>
        </p:txBody>
      </p:sp>
      <p:sp>
        <p:nvSpPr>
          <p:cNvPr id="4" name="TextBox 3">
            <a:extLst>
              <a:ext uri="{FF2B5EF4-FFF2-40B4-BE49-F238E27FC236}">
                <a16:creationId xmlns:a16="http://schemas.microsoft.com/office/drawing/2014/main" id="{192A7361-960E-4FBE-9800-06AC4F0771D0}"/>
              </a:ext>
            </a:extLst>
          </p:cNvPr>
          <p:cNvSpPr txBox="1"/>
          <p:nvPr/>
        </p:nvSpPr>
        <p:spPr>
          <a:xfrm>
            <a:off x="232586" y="1736436"/>
            <a:ext cx="8911414" cy="2523768"/>
          </a:xfrm>
          <a:prstGeom prst="rect">
            <a:avLst/>
          </a:prstGeom>
          <a:noFill/>
        </p:spPr>
        <p:txBody>
          <a:bodyPr wrap="none" rtlCol="0">
            <a:spAutoFit/>
          </a:bodyPr>
          <a:lstStyle/>
          <a:p>
            <a:pPr marL="285750" indent="-285750">
              <a:spcAft>
                <a:spcPts val="1200"/>
              </a:spcAft>
              <a:buFont typeface="Arial" panose="020B0604020202020204" pitchFamily="34" charset="0"/>
              <a:buChar char="•"/>
            </a:pPr>
            <a:r>
              <a:rPr lang="en-US" dirty="0"/>
              <a:t>Do you know how long it takes to build your product?</a:t>
            </a:r>
          </a:p>
          <a:p>
            <a:pPr marL="285750" indent="-285750">
              <a:spcAft>
                <a:spcPts val="1200"/>
              </a:spcAft>
              <a:buFont typeface="Arial" panose="020B0604020202020204" pitchFamily="34" charset="0"/>
              <a:buChar char="•"/>
            </a:pPr>
            <a:r>
              <a:rPr lang="en-US" dirty="0"/>
              <a:t>Do you know what percentage of your products are shipped on time?</a:t>
            </a:r>
          </a:p>
          <a:p>
            <a:pPr marL="285750" indent="-285750">
              <a:spcAft>
                <a:spcPts val="1200"/>
              </a:spcAft>
              <a:buFont typeface="Arial" panose="020B0604020202020204" pitchFamily="34" charset="0"/>
              <a:buChar char="•"/>
            </a:pPr>
            <a:r>
              <a:rPr lang="en-US" dirty="0"/>
              <a:t>Do you know what percentage of your products are returned from your customers?</a:t>
            </a:r>
          </a:p>
          <a:p>
            <a:pPr marL="285750" indent="-285750">
              <a:spcAft>
                <a:spcPts val="1200"/>
              </a:spcAft>
              <a:buFont typeface="Arial" panose="020B0604020202020204" pitchFamily="34" charset="0"/>
              <a:buChar char="•"/>
            </a:pPr>
            <a:r>
              <a:rPr lang="en-US" dirty="0"/>
              <a:t>Do you know your material scrap cost?</a:t>
            </a:r>
          </a:p>
          <a:p>
            <a:pPr marL="285750" indent="-285750">
              <a:spcAft>
                <a:spcPts val="1200"/>
              </a:spcAft>
              <a:buFont typeface="Arial" panose="020B0604020202020204" pitchFamily="34" charset="0"/>
              <a:buChar char="•"/>
            </a:pPr>
            <a:r>
              <a:rPr lang="en-US" dirty="0"/>
              <a:t>Do you know whether or not your customers are happy with your products?</a:t>
            </a:r>
          </a:p>
          <a:p>
            <a:endParaRPr lang="en-US" dirty="0"/>
          </a:p>
        </p:txBody>
      </p:sp>
      <p:sp>
        <p:nvSpPr>
          <p:cNvPr id="5" name="Scroll: Horizontal 4">
            <a:extLst>
              <a:ext uri="{FF2B5EF4-FFF2-40B4-BE49-F238E27FC236}">
                <a16:creationId xmlns:a16="http://schemas.microsoft.com/office/drawing/2014/main" id="{8B044ED6-AC78-49C0-BBA8-95AFB9F09E75}"/>
              </a:ext>
            </a:extLst>
          </p:cNvPr>
          <p:cNvSpPr/>
          <p:nvPr/>
        </p:nvSpPr>
        <p:spPr>
          <a:xfrm>
            <a:off x="2572651" y="5244237"/>
            <a:ext cx="3998698" cy="106520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68580" indent="0" algn="ctr">
              <a:buNone/>
            </a:pPr>
            <a:r>
              <a:rPr lang="en-US" dirty="0"/>
              <a:t>Know where you are to know where you’re going</a:t>
            </a:r>
          </a:p>
        </p:txBody>
      </p:sp>
      <p:sp>
        <p:nvSpPr>
          <p:cNvPr id="7" name="Rectangle 6">
            <a:extLst>
              <a:ext uri="{FF2B5EF4-FFF2-40B4-BE49-F238E27FC236}">
                <a16:creationId xmlns:a16="http://schemas.microsoft.com/office/drawing/2014/main" id="{C1B67098-F154-4EFB-A845-80BD319658E4}"/>
              </a:ext>
            </a:extLst>
          </p:cNvPr>
          <p:cNvSpPr/>
          <p:nvPr/>
        </p:nvSpPr>
        <p:spPr>
          <a:xfrm>
            <a:off x="7575072" y="264194"/>
            <a:ext cx="1568928" cy="1631216"/>
          </a:xfrm>
          <a:prstGeom prst="rect">
            <a:avLst/>
          </a:prstGeom>
          <a:noFill/>
        </p:spPr>
        <p:txBody>
          <a:bodyPr wrap="square" lIns="91440" tIns="45720" rIns="91440" bIns="45720">
            <a:spAutoFit/>
          </a:bodyPr>
          <a:lstStyle/>
          <a:p>
            <a:pPr algn="ctr"/>
            <a:r>
              <a:rPr lang="en-US" sz="10000" b="1" cap="none" spc="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a:t>
            </a:r>
          </a:p>
        </p:txBody>
      </p:sp>
    </p:spTree>
    <p:extLst>
      <p:ext uri="{BB962C8B-B14F-4D97-AF65-F5344CB8AC3E}">
        <p14:creationId xmlns:p14="http://schemas.microsoft.com/office/powerpoint/2010/main" val="3340674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91F5835-2B80-4F9D-A9DE-F6B84F87956B}"/>
              </a:ext>
            </a:extLst>
          </p:cNvPr>
          <p:cNvSpPr/>
          <p:nvPr/>
        </p:nvSpPr>
        <p:spPr>
          <a:xfrm>
            <a:off x="3892731" y="2003561"/>
            <a:ext cx="5066542" cy="3954929"/>
          </a:xfrm>
          <a:prstGeom prst="rect">
            <a:avLst/>
          </a:prstGeom>
        </p:spPr>
        <p:txBody>
          <a:bodyPr wrap="square">
            <a:spAutoFit/>
          </a:bodyPr>
          <a:lstStyle/>
          <a:p>
            <a:pPr marL="285750" indent="-285750">
              <a:spcAft>
                <a:spcPts val="900"/>
              </a:spcAft>
              <a:buFont typeface="Wingdings" panose="05000000000000000000" pitchFamily="2" charset="2"/>
              <a:buChar char="ü"/>
            </a:pPr>
            <a:r>
              <a:rPr lang="en-US" sz="1600" dirty="0"/>
              <a:t>Design Process, New Product Introduction process</a:t>
            </a:r>
          </a:p>
          <a:p>
            <a:pPr marL="285750" indent="-285750">
              <a:spcAft>
                <a:spcPts val="900"/>
              </a:spcAft>
              <a:buFont typeface="Wingdings" panose="05000000000000000000" pitchFamily="2" charset="2"/>
              <a:buChar char="ü"/>
            </a:pPr>
            <a:r>
              <a:rPr lang="en-US" sz="1600" dirty="0"/>
              <a:t>Manufacturing Flow (Map)</a:t>
            </a:r>
          </a:p>
          <a:p>
            <a:pPr marL="285750" indent="-285750">
              <a:spcAft>
                <a:spcPts val="900"/>
              </a:spcAft>
              <a:buFont typeface="Wingdings" panose="05000000000000000000" pitchFamily="2" charset="2"/>
              <a:buChar char="ü"/>
            </a:pPr>
            <a:r>
              <a:rPr lang="en-US" sz="1600" dirty="0"/>
              <a:t>Document Management Process</a:t>
            </a:r>
          </a:p>
          <a:p>
            <a:pPr marL="285750" indent="-285750">
              <a:spcAft>
                <a:spcPts val="900"/>
              </a:spcAft>
              <a:buFont typeface="Wingdings" panose="05000000000000000000" pitchFamily="2" charset="2"/>
              <a:buChar char="ü"/>
            </a:pPr>
            <a:r>
              <a:rPr lang="en-US" sz="1600" dirty="0"/>
              <a:t>Engineering Change Control Process</a:t>
            </a:r>
          </a:p>
          <a:p>
            <a:pPr marL="285750" indent="-285750">
              <a:spcAft>
                <a:spcPts val="900"/>
              </a:spcAft>
              <a:buFont typeface="Wingdings" panose="05000000000000000000" pitchFamily="2" charset="2"/>
              <a:buChar char="ü"/>
            </a:pPr>
            <a:r>
              <a:rPr lang="en-US" sz="1600" dirty="0"/>
              <a:t>Equipment Management Process</a:t>
            </a:r>
          </a:p>
          <a:p>
            <a:pPr marL="285750" indent="-285750">
              <a:spcAft>
                <a:spcPts val="900"/>
              </a:spcAft>
              <a:buFont typeface="Wingdings" panose="05000000000000000000" pitchFamily="2" charset="2"/>
              <a:buChar char="ü"/>
            </a:pPr>
            <a:r>
              <a:rPr lang="en-US" sz="1600" dirty="0"/>
              <a:t>Discrepant Material Process</a:t>
            </a:r>
          </a:p>
          <a:p>
            <a:pPr marL="285750" indent="-285750">
              <a:spcAft>
                <a:spcPts val="900"/>
              </a:spcAft>
              <a:buFont typeface="Wingdings" panose="05000000000000000000" pitchFamily="2" charset="2"/>
              <a:buChar char="ü"/>
            </a:pPr>
            <a:r>
              <a:rPr lang="en-US" sz="1600" dirty="0"/>
              <a:t>Service Return Process</a:t>
            </a:r>
          </a:p>
          <a:p>
            <a:pPr marL="285750" indent="-285750">
              <a:spcAft>
                <a:spcPts val="900"/>
              </a:spcAft>
              <a:buFont typeface="Wingdings" panose="05000000000000000000" pitchFamily="2" charset="2"/>
              <a:buChar char="ü"/>
            </a:pPr>
            <a:r>
              <a:rPr lang="en-US" sz="1600" dirty="0"/>
              <a:t>Supplier Management Process</a:t>
            </a:r>
          </a:p>
          <a:p>
            <a:pPr marL="285750" indent="-285750">
              <a:spcAft>
                <a:spcPts val="900"/>
              </a:spcAft>
              <a:buFont typeface="Wingdings" panose="05000000000000000000" pitchFamily="2" charset="2"/>
              <a:buChar char="ü"/>
            </a:pPr>
            <a:r>
              <a:rPr lang="en-US" sz="1600" dirty="0"/>
              <a:t>Training Process</a:t>
            </a:r>
          </a:p>
          <a:p>
            <a:pPr marL="285750" indent="-285750">
              <a:spcAft>
                <a:spcPts val="900"/>
              </a:spcAft>
              <a:buFont typeface="Wingdings" panose="05000000000000000000" pitchFamily="2" charset="2"/>
              <a:buChar char="ü"/>
            </a:pPr>
            <a:r>
              <a:rPr lang="en-US" sz="1600" dirty="0"/>
              <a:t>Problem Solving Process</a:t>
            </a:r>
          </a:p>
          <a:p>
            <a:pPr marL="285750" indent="-285750">
              <a:spcAft>
                <a:spcPts val="900"/>
              </a:spcAft>
              <a:buFont typeface="Wingdings" panose="05000000000000000000" pitchFamily="2" charset="2"/>
              <a:buChar char="ü"/>
            </a:pPr>
            <a:r>
              <a:rPr lang="en-US" sz="1600" dirty="0"/>
              <a:t>System Monitoring Process</a:t>
            </a:r>
          </a:p>
        </p:txBody>
      </p:sp>
      <p:pic>
        <p:nvPicPr>
          <p:cNvPr id="19" name="Picture 2" descr="See the source image">
            <a:extLst>
              <a:ext uri="{FF2B5EF4-FFF2-40B4-BE49-F238E27FC236}">
                <a16:creationId xmlns:a16="http://schemas.microsoft.com/office/drawing/2014/main" id="{CA294E36-305B-413C-9E13-4D6C8E92C6E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8731" y="2118440"/>
            <a:ext cx="2563332" cy="306261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E92C0129-8E32-4294-AAB5-8321910B149E}"/>
              </a:ext>
            </a:extLst>
          </p:cNvPr>
          <p:cNvSpPr>
            <a:spLocks noGrp="1"/>
          </p:cNvSpPr>
          <p:nvPr>
            <p:ph type="title"/>
          </p:nvPr>
        </p:nvSpPr>
        <p:spPr>
          <a:xfrm>
            <a:off x="412805" y="757587"/>
            <a:ext cx="8398685" cy="718370"/>
          </a:xfrm>
        </p:spPr>
        <p:txBody>
          <a:bodyPr>
            <a:normAutofit fontScale="90000"/>
          </a:bodyPr>
          <a:lstStyle/>
          <a:p>
            <a:r>
              <a:rPr lang="en-US" dirty="0"/>
              <a:t>Checklist of Core Supplies for the Journey</a:t>
            </a:r>
          </a:p>
        </p:txBody>
      </p:sp>
      <p:sp>
        <p:nvSpPr>
          <p:cNvPr id="2" name="TextBox 1">
            <a:extLst>
              <a:ext uri="{FF2B5EF4-FFF2-40B4-BE49-F238E27FC236}">
                <a16:creationId xmlns:a16="http://schemas.microsoft.com/office/drawing/2014/main" id="{377ED37E-D3AE-4B0C-B104-B594DCA6650E}"/>
              </a:ext>
            </a:extLst>
          </p:cNvPr>
          <p:cNvSpPr txBox="1"/>
          <p:nvPr/>
        </p:nvSpPr>
        <p:spPr>
          <a:xfrm>
            <a:off x="2335490" y="6031345"/>
            <a:ext cx="2236510" cy="369332"/>
          </a:xfrm>
          <a:prstGeom prst="rect">
            <a:avLst/>
          </a:prstGeom>
          <a:noFill/>
        </p:spPr>
        <p:txBody>
          <a:bodyPr wrap="none" rtlCol="0">
            <a:spAutoFit/>
          </a:bodyPr>
          <a:lstStyle/>
          <a:p>
            <a:r>
              <a:rPr lang="en-US" dirty="0">
                <a:solidFill>
                  <a:srgbClr val="FF0000"/>
                </a:solidFill>
              </a:rPr>
              <a:t>Checklist Complete!</a:t>
            </a:r>
          </a:p>
        </p:txBody>
      </p:sp>
    </p:spTree>
    <p:extLst>
      <p:ext uri="{BB962C8B-B14F-4D97-AF65-F5344CB8AC3E}">
        <p14:creationId xmlns:p14="http://schemas.microsoft.com/office/powerpoint/2010/main" val="5114416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54685-A1FB-4B8E-9475-15583BE49D1E}"/>
              </a:ext>
            </a:extLst>
          </p:cNvPr>
          <p:cNvSpPr>
            <a:spLocks noGrp="1"/>
          </p:cNvSpPr>
          <p:nvPr>
            <p:ph type="title"/>
          </p:nvPr>
        </p:nvSpPr>
        <p:spPr/>
        <p:txBody>
          <a:bodyPr/>
          <a:lstStyle/>
          <a:p>
            <a:r>
              <a:rPr lang="en-US" dirty="0"/>
              <a:t>LUNCH</a:t>
            </a:r>
          </a:p>
        </p:txBody>
      </p:sp>
      <p:sp>
        <p:nvSpPr>
          <p:cNvPr id="5" name="Rectangle 4">
            <a:extLst>
              <a:ext uri="{FF2B5EF4-FFF2-40B4-BE49-F238E27FC236}">
                <a16:creationId xmlns:a16="http://schemas.microsoft.com/office/drawing/2014/main" id="{FF96047D-817F-4DDD-836F-C92EDF94846C}"/>
              </a:ext>
            </a:extLst>
          </p:cNvPr>
          <p:cNvSpPr/>
          <p:nvPr/>
        </p:nvSpPr>
        <p:spPr>
          <a:xfrm>
            <a:off x="2976050" y="2967335"/>
            <a:ext cx="3191899" cy="1569660"/>
          </a:xfrm>
          <a:prstGeom prst="rect">
            <a:avLst/>
          </a:prstGeom>
          <a:noFill/>
        </p:spPr>
        <p:txBody>
          <a:bodyPr wrap="none" lIns="91440" tIns="45720" rIns="91440" bIns="45720">
            <a:spAutoFit/>
          </a:bodyPr>
          <a:lstStyle/>
          <a:p>
            <a:pPr algn="ctr"/>
            <a:r>
              <a:rPr lang="en-US" sz="9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Food</a:t>
            </a:r>
          </a:p>
        </p:txBody>
      </p:sp>
    </p:spTree>
    <p:extLst>
      <p:ext uri="{BB962C8B-B14F-4D97-AF65-F5344CB8AC3E}">
        <p14:creationId xmlns:p14="http://schemas.microsoft.com/office/powerpoint/2010/main" val="402401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afterEffect">
                                  <p:stCondLst>
                                    <p:cond delay="0"/>
                                  </p:stCondLst>
                                  <p:childTnLst>
                                    <p:animClr clrSpc="rgb" dir="cw">
                                      <p:cBhvr override="childStyle">
                                        <p:cTn id="6" dur="1000" autoRev="1" fill="remove"/>
                                        <p:tgtEl>
                                          <p:spTgt spid="5"/>
                                        </p:tgtEl>
                                        <p:attrNameLst>
                                          <p:attrName>style.color</p:attrName>
                                        </p:attrNameLst>
                                      </p:cBhvr>
                                      <p:to>
                                        <a:schemeClr val="bg1"/>
                                      </p:to>
                                    </p:animClr>
                                    <p:animClr clrSpc="rgb" dir="cw">
                                      <p:cBhvr>
                                        <p:cTn id="7" dur="1000" autoRev="1" fill="remove"/>
                                        <p:tgtEl>
                                          <p:spTgt spid="5"/>
                                        </p:tgtEl>
                                        <p:attrNameLst>
                                          <p:attrName>fillcolor</p:attrName>
                                        </p:attrNameLst>
                                      </p:cBhvr>
                                      <p:to>
                                        <a:schemeClr val="bg1"/>
                                      </p:to>
                                    </p:animClr>
                                    <p:set>
                                      <p:cBhvr>
                                        <p:cTn id="8" dur="1000" autoRev="1" fill="remove"/>
                                        <p:tgtEl>
                                          <p:spTgt spid="5"/>
                                        </p:tgtEl>
                                        <p:attrNameLst>
                                          <p:attrName>fill.type</p:attrName>
                                        </p:attrNameLst>
                                      </p:cBhvr>
                                      <p:to>
                                        <p:strVal val="solid"/>
                                      </p:to>
                                    </p:set>
                                    <p:set>
                                      <p:cBhvr>
                                        <p:cTn id="9" dur="1000" autoRev="1" fill="remove"/>
                                        <p:tgtEl>
                                          <p:spTgt spid="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62913"/>
            <a:ext cx="7772400" cy="1470025"/>
          </a:xfrm>
        </p:spPr>
        <p:txBody>
          <a:bodyPr/>
          <a:lstStyle/>
          <a:p>
            <a:r>
              <a:rPr lang="en-US" dirty="0"/>
              <a:t>The system:</a:t>
            </a:r>
            <a:br>
              <a:rPr lang="en-US" dirty="0"/>
            </a:br>
            <a:r>
              <a:rPr lang="en-US" dirty="0"/>
              <a:t>Putting it all together</a:t>
            </a:r>
          </a:p>
        </p:txBody>
      </p:sp>
      <p:pic>
        <p:nvPicPr>
          <p:cNvPr id="14" name="Picture 13" descr="A close up of a motorcycle&#10;&#10;Description automatically generated">
            <a:extLst>
              <a:ext uri="{FF2B5EF4-FFF2-40B4-BE49-F238E27FC236}">
                <a16:creationId xmlns:a16="http://schemas.microsoft.com/office/drawing/2014/main" id="{13A92B5F-C16E-4B3A-9DAB-02260958D31A}"/>
              </a:ext>
            </a:extLst>
          </p:cNvPr>
          <p:cNvPicPr>
            <a:picLocks noChangeAspect="1"/>
          </p:cNvPicPr>
          <p:nvPr/>
        </p:nvPicPr>
        <p:blipFill>
          <a:blip r:embed="rId2" cstate="email">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5948127" y="3565926"/>
            <a:ext cx="2598345" cy="2850104"/>
          </a:xfrm>
          <a:prstGeom prst="rect">
            <a:avLst/>
          </a:prstGeom>
        </p:spPr>
      </p:pic>
      <p:sp>
        <p:nvSpPr>
          <p:cNvPr id="16" name="Subtitle 2">
            <a:extLst>
              <a:ext uri="{FF2B5EF4-FFF2-40B4-BE49-F238E27FC236}">
                <a16:creationId xmlns:a16="http://schemas.microsoft.com/office/drawing/2014/main" id="{CE1D0B65-FC4F-4AA9-9601-B2674EB610C0}"/>
              </a:ext>
            </a:extLst>
          </p:cNvPr>
          <p:cNvSpPr>
            <a:spLocks noGrp="1"/>
          </p:cNvSpPr>
          <p:nvPr>
            <p:ph type="subTitle" idx="1"/>
          </p:nvPr>
        </p:nvSpPr>
        <p:spPr>
          <a:xfrm>
            <a:off x="978408" y="3675888"/>
            <a:ext cx="4118693" cy="1752600"/>
          </a:xfrm>
        </p:spPr>
        <p:txBody>
          <a:bodyPr>
            <a:normAutofit/>
          </a:bodyPr>
          <a:lstStyle/>
          <a:p>
            <a:r>
              <a:rPr lang="en-US" dirty="0"/>
              <a:t>Ben Klein</a:t>
            </a:r>
          </a:p>
          <a:p>
            <a:r>
              <a:rPr lang="en-US" dirty="0"/>
              <a:t>Quality Manager</a:t>
            </a:r>
          </a:p>
          <a:p>
            <a:r>
              <a:rPr lang="en-US" dirty="0"/>
              <a:t>FLIR Systems, Inc.</a:t>
            </a:r>
          </a:p>
        </p:txBody>
      </p:sp>
    </p:spTree>
    <p:extLst>
      <p:ext uri="{BB962C8B-B14F-4D97-AF65-F5344CB8AC3E}">
        <p14:creationId xmlns:p14="http://schemas.microsoft.com/office/powerpoint/2010/main" val="314639081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CBC9885-65CC-4752-97BC-34D7548408F3}"/>
              </a:ext>
            </a:extLst>
          </p:cNvPr>
          <p:cNvPicPr>
            <a:picLocks noChangeAspect="1"/>
          </p:cNvPicPr>
          <p:nvPr/>
        </p:nvPicPr>
        <p:blipFill>
          <a:blip r:embed="rId2" cstate="email">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0" y="625078"/>
            <a:ext cx="9144000" cy="5607844"/>
          </a:xfrm>
          <a:prstGeom prst="rect">
            <a:avLst/>
          </a:prstGeom>
        </p:spPr>
      </p:pic>
      <p:grpSp>
        <p:nvGrpSpPr>
          <p:cNvPr id="5" name="Group 4">
            <a:extLst>
              <a:ext uri="{FF2B5EF4-FFF2-40B4-BE49-F238E27FC236}">
                <a16:creationId xmlns:a16="http://schemas.microsoft.com/office/drawing/2014/main" id="{55F6CE67-19D6-4714-A0B4-336FF3079A58}"/>
              </a:ext>
            </a:extLst>
          </p:cNvPr>
          <p:cNvGrpSpPr/>
          <p:nvPr/>
        </p:nvGrpSpPr>
        <p:grpSpPr>
          <a:xfrm>
            <a:off x="3867999" y="2857265"/>
            <a:ext cx="1408001" cy="1089152"/>
            <a:chOff x="3516442" y="1658"/>
            <a:chExt cx="1408001" cy="1089152"/>
          </a:xfrm>
        </p:grpSpPr>
        <p:sp>
          <p:nvSpPr>
            <p:cNvPr id="6" name="Oval 5">
              <a:extLst>
                <a:ext uri="{FF2B5EF4-FFF2-40B4-BE49-F238E27FC236}">
                  <a16:creationId xmlns:a16="http://schemas.microsoft.com/office/drawing/2014/main" id="{59F69238-A55A-4D71-B181-6F1E3AED3F23}"/>
                </a:ext>
              </a:extLst>
            </p:cNvPr>
            <p:cNvSpPr/>
            <p:nvPr/>
          </p:nvSpPr>
          <p:spPr>
            <a:xfrm>
              <a:off x="3516442" y="1658"/>
              <a:ext cx="1408001" cy="108915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Oval 4">
              <a:extLst>
                <a:ext uri="{FF2B5EF4-FFF2-40B4-BE49-F238E27FC236}">
                  <a16:creationId xmlns:a16="http://schemas.microsoft.com/office/drawing/2014/main" id="{A4FFB628-55DD-459F-ABCC-12ADADFFF4E1}"/>
                </a:ext>
              </a:extLst>
            </p:cNvPr>
            <p:cNvSpPr txBox="1"/>
            <p:nvPr/>
          </p:nvSpPr>
          <p:spPr>
            <a:xfrm>
              <a:off x="3722639" y="161161"/>
              <a:ext cx="995607" cy="77014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Design and R&amp;D Processes</a:t>
              </a:r>
            </a:p>
          </p:txBody>
        </p:sp>
      </p:grpSp>
    </p:spTree>
    <p:extLst>
      <p:ext uri="{BB962C8B-B14F-4D97-AF65-F5344CB8AC3E}">
        <p14:creationId xmlns:p14="http://schemas.microsoft.com/office/powerpoint/2010/main" val="358011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9"/>
                                        </p:tgtEl>
                                      </p:cBhvr>
                                    </p:animEffect>
                                    <p:set>
                                      <p:cBhvr>
                                        <p:cTn id="7" dur="1" fill="hold">
                                          <p:stCondLst>
                                            <p:cond delay="19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64" presetClass="path" presetSubtype="0" accel="50000" decel="50000" fill="hold" nodeType="clickEffect">
                                  <p:stCondLst>
                                    <p:cond delay="0"/>
                                  </p:stCondLst>
                                  <p:childTnLst>
                                    <p:animMotion origin="layout" path="M 0 -0.0125 L 0 -0.34537 " pathEditMode="relative" rAng="0" ptsTypes="AA">
                                      <p:cBhvr>
                                        <p:cTn id="11" dur="2000" fill="hold"/>
                                        <p:tgtEl>
                                          <p:spTgt spid="5"/>
                                        </p:tgtEl>
                                        <p:attrNameLst>
                                          <p:attrName>ppt_x</p:attrName>
                                          <p:attrName>ppt_y</p:attrName>
                                        </p:attrNameLst>
                                      </p:cBhvr>
                                      <p:rCtr x="0" y="-166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DD3ADCA-911C-4BEE-8B45-70BCA1A9428B}"/>
              </a:ext>
            </a:extLst>
          </p:cNvPr>
          <p:cNvGraphicFramePr>
            <a:graphicFrameLocks noGrp="1"/>
          </p:cNvGraphicFramePr>
          <p:nvPr>
            <p:ph idx="1"/>
            <p:extLst>
              <p:ext uri="{D42A27DB-BD31-4B8C-83A1-F6EECF244321}">
                <p14:modId xmlns:p14="http://schemas.microsoft.com/office/powerpoint/2010/main" val="324739647"/>
              </p:ext>
            </p:extLst>
          </p:nvPr>
        </p:nvGraphicFramePr>
        <p:xfrm>
          <a:off x="334569" y="508000"/>
          <a:ext cx="8474863" cy="59851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740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28C2D9D-7663-44D9-B212-A2AF29DE3FBD}"/>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 xmlns:a1611="http://schemas.microsoft.com/office/drawing/2016/11/main" r:id="rId3"/>
              </a:ext>
            </a:extLst>
          </a:blip>
          <a:stretch>
            <a:fillRect/>
          </a:stretch>
        </p:blipFill>
        <p:spPr>
          <a:xfrm>
            <a:off x="54988" y="289303"/>
            <a:ext cx="2562539" cy="2562539"/>
          </a:xfrm>
          <a:prstGeom prst="rect">
            <a:avLst/>
          </a:prstGeom>
        </p:spPr>
      </p:pic>
      <p:sp>
        <p:nvSpPr>
          <p:cNvPr id="5" name="Rectangle 4">
            <a:extLst>
              <a:ext uri="{FF2B5EF4-FFF2-40B4-BE49-F238E27FC236}">
                <a16:creationId xmlns:a16="http://schemas.microsoft.com/office/drawing/2014/main" id="{B5C22F9B-2F1F-4E3E-A839-0AA9161BE2D9}"/>
              </a:ext>
            </a:extLst>
          </p:cNvPr>
          <p:cNvSpPr/>
          <p:nvPr/>
        </p:nvSpPr>
        <p:spPr>
          <a:xfrm>
            <a:off x="3131639" y="765548"/>
            <a:ext cx="4568594" cy="2285241"/>
          </a:xfrm>
          <a:prstGeom prst="rect">
            <a:avLst/>
          </a:prstGeom>
          <a:noFill/>
        </p:spPr>
        <p:txBody>
          <a:bodyPr wrap="squar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dirty="0">
                <a:ln/>
                <a:solidFill>
                  <a:srgbClr val="0D50BD"/>
                </a:solidFill>
              </a:rPr>
              <a:t>Quality Management System</a:t>
            </a:r>
          </a:p>
        </p:txBody>
      </p:sp>
      <p:pic>
        <p:nvPicPr>
          <p:cNvPr id="10" name="Picture 9" descr="A close up of a logo&#10;&#10;Description automatically generated">
            <a:extLst>
              <a:ext uri="{FF2B5EF4-FFF2-40B4-BE49-F238E27FC236}">
                <a16:creationId xmlns:a16="http://schemas.microsoft.com/office/drawing/2014/main" id="{5E6762BD-CD9B-42A8-8ADD-56B39C411FE0}"/>
              </a:ext>
            </a:extLst>
          </p:cNvPr>
          <p:cNvPicPr>
            <a:picLocks noChangeAspect="1"/>
          </p:cNvPicPr>
          <p:nvPr/>
        </p:nvPicPr>
        <p:blipFill>
          <a:blip r:embed="rId4" cstate="email">
            <a:extLst>
              <a:ext uri="{28A0092B-C50C-407E-A947-70E740481C1C}">
                <a14:useLocalDpi xmlns:a14="http://schemas.microsoft.com/office/drawing/2010/main"/>
              </a:ext>
              <a:ext uri="{837473B0-CC2E-450A-ABE3-18F120FF3D39}">
                <a1611:picAttrSrcUrl xmlns="" xmlns:a1611="http://schemas.microsoft.com/office/drawing/2016/11/main" r:id="rId5"/>
              </a:ext>
            </a:extLst>
          </a:blip>
          <a:stretch>
            <a:fillRect/>
          </a:stretch>
        </p:blipFill>
        <p:spPr>
          <a:xfrm>
            <a:off x="2222988" y="3056820"/>
            <a:ext cx="4883720" cy="2067441"/>
          </a:xfrm>
          <a:prstGeom prst="rect">
            <a:avLst/>
          </a:prstGeom>
        </p:spPr>
      </p:pic>
      <p:sp>
        <p:nvSpPr>
          <p:cNvPr id="6" name="Scroll: Horizontal 5">
            <a:extLst>
              <a:ext uri="{FF2B5EF4-FFF2-40B4-BE49-F238E27FC236}">
                <a16:creationId xmlns:a16="http://schemas.microsoft.com/office/drawing/2014/main" id="{ADDDAA89-DB34-4906-9BC7-7D1E6DB0A60A}"/>
              </a:ext>
            </a:extLst>
          </p:cNvPr>
          <p:cNvSpPr/>
          <p:nvPr/>
        </p:nvSpPr>
        <p:spPr>
          <a:xfrm>
            <a:off x="669957" y="5051834"/>
            <a:ext cx="8302028" cy="1189060"/>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68580" indent="0" algn="ctr">
              <a:buNone/>
            </a:pPr>
            <a:r>
              <a:rPr lang="en-US" dirty="0"/>
              <a:t>Quality Management System is a set of policies, processes, and procedures that direct and organize activities to meet the needs of the customer. </a:t>
            </a:r>
          </a:p>
        </p:txBody>
      </p:sp>
    </p:spTree>
    <p:extLst>
      <p:ext uri="{BB962C8B-B14F-4D97-AF65-F5344CB8AC3E}">
        <p14:creationId xmlns:p14="http://schemas.microsoft.com/office/powerpoint/2010/main" val="316353438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60A0F-1386-4B12-9236-A2124D2DDC28}"/>
              </a:ext>
            </a:extLst>
          </p:cNvPr>
          <p:cNvSpPr>
            <a:spLocks noGrp="1"/>
          </p:cNvSpPr>
          <p:nvPr>
            <p:ph type="title"/>
          </p:nvPr>
        </p:nvSpPr>
        <p:spPr>
          <a:xfrm>
            <a:off x="259940" y="395907"/>
            <a:ext cx="8537473" cy="994172"/>
          </a:xfrm>
        </p:spPr>
        <p:txBody>
          <a:bodyPr>
            <a:normAutofit/>
          </a:bodyPr>
          <a:lstStyle/>
          <a:p>
            <a:r>
              <a:rPr lang="en-US" sz="3200" dirty="0"/>
              <a:t>Why Implement a Quality Management System?</a:t>
            </a:r>
          </a:p>
        </p:txBody>
      </p:sp>
      <p:sp>
        <p:nvSpPr>
          <p:cNvPr id="3" name="Content Placeholder 2">
            <a:extLst>
              <a:ext uri="{FF2B5EF4-FFF2-40B4-BE49-F238E27FC236}">
                <a16:creationId xmlns:a16="http://schemas.microsoft.com/office/drawing/2014/main" id="{AFCD9D89-F800-47E8-930A-89D94FF8B2EE}"/>
              </a:ext>
            </a:extLst>
          </p:cNvPr>
          <p:cNvSpPr>
            <a:spLocks noGrp="1"/>
          </p:cNvSpPr>
          <p:nvPr>
            <p:ph idx="1"/>
          </p:nvPr>
        </p:nvSpPr>
        <p:spPr>
          <a:xfrm>
            <a:off x="171124" y="1297930"/>
            <a:ext cx="6719455" cy="4247317"/>
          </a:xfrm>
        </p:spPr>
        <p:txBody>
          <a:bodyPr wrap="square">
            <a:spAutoFit/>
          </a:bodyPr>
          <a:lstStyle/>
          <a:p>
            <a:pPr>
              <a:spcBef>
                <a:spcPts val="0"/>
              </a:spcBef>
              <a:spcAft>
                <a:spcPts val="1200"/>
              </a:spcAft>
            </a:pPr>
            <a:r>
              <a:rPr lang="en-US" sz="1800" dirty="0"/>
              <a:t>To mitigate risk</a:t>
            </a:r>
          </a:p>
          <a:p>
            <a:pPr>
              <a:spcBef>
                <a:spcPts val="0"/>
              </a:spcBef>
              <a:spcAft>
                <a:spcPts val="1200"/>
              </a:spcAft>
            </a:pPr>
            <a:r>
              <a:rPr lang="en-US" sz="1800" dirty="0"/>
              <a:t>To ensure consistent quality product to your customers</a:t>
            </a:r>
          </a:p>
          <a:p>
            <a:pPr>
              <a:spcBef>
                <a:spcPts val="0"/>
              </a:spcBef>
              <a:spcAft>
                <a:spcPts val="1200"/>
              </a:spcAft>
            </a:pPr>
            <a:r>
              <a:rPr lang="en-US" sz="1800" dirty="0"/>
              <a:t>To meet the needs of the customer</a:t>
            </a:r>
          </a:p>
          <a:p>
            <a:pPr>
              <a:spcBef>
                <a:spcPts val="0"/>
              </a:spcBef>
              <a:spcAft>
                <a:spcPts val="1200"/>
              </a:spcAft>
            </a:pPr>
            <a:r>
              <a:rPr lang="en-US" sz="1800" dirty="0"/>
              <a:t>To meet the needs of your personnel</a:t>
            </a:r>
          </a:p>
          <a:p>
            <a:pPr>
              <a:spcBef>
                <a:spcPts val="0"/>
              </a:spcBef>
              <a:spcAft>
                <a:spcPts val="1200"/>
              </a:spcAft>
            </a:pPr>
            <a:r>
              <a:rPr lang="en-US" sz="1800" dirty="0"/>
              <a:t>To organize your organization</a:t>
            </a:r>
          </a:p>
          <a:p>
            <a:pPr>
              <a:spcBef>
                <a:spcPts val="0"/>
              </a:spcBef>
              <a:spcAft>
                <a:spcPts val="1200"/>
              </a:spcAft>
            </a:pPr>
            <a:r>
              <a:rPr lang="en-US" sz="1800" dirty="0"/>
              <a:t>To improve your products</a:t>
            </a:r>
          </a:p>
          <a:p>
            <a:pPr>
              <a:spcBef>
                <a:spcPts val="0"/>
              </a:spcBef>
              <a:spcAft>
                <a:spcPts val="1200"/>
              </a:spcAft>
            </a:pPr>
            <a:r>
              <a:rPr lang="en-US" sz="1800" dirty="0"/>
              <a:t>To improve your future designs</a:t>
            </a:r>
          </a:p>
          <a:p>
            <a:pPr>
              <a:spcBef>
                <a:spcPts val="0"/>
              </a:spcBef>
              <a:spcAft>
                <a:spcPts val="1200"/>
              </a:spcAft>
            </a:pPr>
            <a:r>
              <a:rPr lang="en-US" sz="1800" dirty="0"/>
              <a:t>To improve your processes</a:t>
            </a:r>
          </a:p>
          <a:p>
            <a:pPr>
              <a:spcBef>
                <a:spcPts val="0"/>
              </a:spcBef>
              <a:spcAft>
                <a:spcPts val="1200"/>
              </a:spcAft>
            </a:pPr>
            <a:r>
              <a:rPr lang="en-US" sz="1800" dirty="0"/>
              <a:t>To make your organization scalable</a:t>
            </a:r>
          </a:p>
          <a:p>
            <a:pPr>
              <a:spcBef>
                <a:spcPts val="0"/>
              </a:spcBef>
              <a:spcAft>
                <a:spcPts val="1200"/>
              </a:spcAft>
            </a:pPr>
            <a:r>
              <a:rPr lang="en-US" sz="1800" dirty="0"/>
              <a:t>To save money by reducing costs</a:t>
            </a:r>
          </a:p>
        </p:txBody>
      </p:sp>
      <p:sp>
        <p:nvSpPr>
          <p:cNvPr id="4" name="Scroll: Horizontal 3">
            <a:extLst>
              <a:ext uri="{FF2B5EF4-FFF2-40B4-BE49-F238E27FC236}">
                <a16:creationId xmlns:a16="http://schemas.microsoft.com/office/drawing/2014/main" id="{FD088598-CEF6-4091-AB8E-2604E69929F4}"/>
              </a:ext>
            </a:extLst>
          </p:cNvPr>
          <p:cNvSpPr/>
          <p:nvPr/>
        </p:nvSpPr>
        <p:spPr>
          <a:xfrm>
            <a:off x="2572652" y="5396888"/>
            <a:ext cx="5359076" cy="106520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68580" indent="0" algn="ctr">
              <a:buNone/>
            </a:pPr>
            <a:r>
              <a:rPr lang="en-US" dirty="0"/>
              <a:t>Implementing a Quality Management System becomes one of your core business strategies</a:t>
            </a:r>
          </a:p>
        </p:txBody>
      </p:sp>
    </p:spTree>
    <p:extLst>
      <p:ext uri="{BB962C8B-B14F-4D97-AF65-F5344CB8AC3E}">
        <p14:creationId xmlns:p14="http://schemas.microsoft.com/office/powerpoint/2010/main" val="1739341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946D0-8147-4D42-973C-E980737091C7}"/>
              </a:ext>
            </a:extLst>
          </p:cNvPr>
          <p:cNvSpPr>
            <a:spLocks noGrp="1"/>
          </p:cNvSpPr>
          <p:nvPr>
            <p:ph type="title"/>
          </p:nvPr>
        </p:nvSpPr>
        <p:spPr/>
        <p:txBody>
          <a:bodyPr>
            <a:normAutofit fontScale="90000"/>
          </a:bodyPr>
          <a:lstStyle/>
          <a:p>
            <a:r>
              <a:rPr lang="en-US" dirty="0"/>
              <a:t>How it all works as a system (EXAMPLE)</a:t>
            </a:r>
          </a:p>
        </p:txBody>
      </p:sp>
      <p:sp>
        <p:nvSpPr>
          <p:cNvPr id="4" name="TextBox 3">
            <a:extLst>
              <a:ext uri="{FF2B5EF4-FFF2-40B4-BE49-F238E27FC236}">
                <a16:creationId xmlns:a16="http://schemas.microsoft.com/office/drawing/2014/main" id="{72E06313-B211-4B7A-B0AA-704707AC54C2}"/>
              </a:ext>
            </a:extLst>
          </p:cNvPr>
          <p:cNvSpPr txBox="1"/>
          <p:nvPr/>
        </p:nvSpPr>
        <p:spPr>
          <a:xfrm>
            <a:off x="126749" y="1393217"/>
            <a:ext cx="8825959" cy="3293209"/>
          </a:xfrm>
          <a:prstGeom prst="rect">
            <a:avLst/>
          </a:prstGeom>
          <a:noFill/>
        </p:spPr>
        <p:txBody>
          <a:bodyPr wrap="square" rtlCol="0">
            <a:spAutoFit/>
          </a:bodyPr>
          <a:lstStyle/>
          <a:p>
            <a:pPr marL="285750" indent="-285750">
              <a:buFont typeface="Arial" panose="020B0604020202020204" pitchFamily="34" charset="0"/>
              <a:buChar char="•"/>
            </a:pPr>
            <a:r>
              <a:rPr lang="en-US" sz="1600" dirty="0"/>
              <a:t>At the quarterly management review (</a:t>
            </a:r>
            <a:r>
              <a:rPr lang="en-US" sz="1600" b="1" dirty="0">
                <a:solidFill>
                  <a:srgbClr val="0070C0"/>
                </a:solidFill>
              </a:rPr>
              <a:t>Management Review Process</a:t>
            </a:r>
            <a:r>
              <a:rPr lang="en-US" sz="1600" dirty="0"/>
              <a:t>) </a:t>
            </a:r>
          </a:p>
          <a:p>
            <a:pPr marL="742950" lvl="1" indent="-285750">
              <a:buFont typeface="Arial" panose="020B0604020202020204" pitchFamily="34" charset="0"/>
              <a:buChar char="•"/>
            </a:pPr>
            <a:r>
              <a:rPr lang="en-US" sz="1600" dirty="0"/>
              <a:t>noticed a trend in increasing warranty returns in Q3 (</a:t>
            </a:r>
            <a:r>
              <a:rPr lang="en-US" sz="1600" b="1" dirty="0">
                <a:solidFill>
                  <a:srgbClr val="0070C0"/>
                </a:solidFill>
              </a:rPr>
              <a:t>Warranty Return Process, Data Analysis</a:t>
            </a:r>
            <a:r>
              <a:rPr lang="en-US" sz="1600" dirty="0"/>
              <a:t>)</a:t>
            </a:r>
          </a:p>
          <a:p>
            <a:pPr marL="285750" indent="-285750">
              <a:buFont typeface="Arial" panose="020B0604020202020204" pitchFamily="34" charset="0"/>
              <a:buChar char="•"/>
            </a:pPr>
            <a:r>
              <a:rPr lang="en-US" sz="1600" dirty="0"/>
              <a:t>Initiated a Corrective Action (</a:t>
            </a:r>
            <a:r>
              <a:rPr lang="en-US" sz="1600" b="1" dirty="0">
                <a:solidFill>
                  <a:srgbClr val="0070C0"/>
                </a:solidFill>
              </a:rPr>
              <a:t>RCCA Process</a:t>
            </a:r>
            <a:r>
              <a:rPr lang="en-US" sz="1600" dirty="0"/>
              <a:t>)</a:t>
            </a:r>
          </a:p>
          <a:p>
            <a:pPr marL="742950" lvl="1" indent="-285750">
              <a:buFont typeface="Arial" panose="020B0604020202020204" pitchFamily="34" charset="0"/>
              <a:buChar char="•"/>
            </a:pPr>
            <a:r>
              <a:rPr lang="en-US" sz="1600" dirty="0"/>
              <a:t>Root Cause: Design problem with the lens</a:t>
            </a:r>
          </a:p>
          <a:p>
            <a:pPr marL="742950" lvl="1" indent="-285750">
              <a:buFont typeface="Arial" panose="020B0604020202020204" pitchFamily="34" charset="0"/>
              <a:buChar char="•"/>
            </a:pPr>
            <a:r>
              <a:rPr lang="en-US" sz="1600" dirty="0"/>
              <a:t>Solution: Change the lens design</a:t>
            </a:r>
          </a:p>
          <a:p>
            <a:pPr marL="285750" indent="-285750">
              <a:buFont typeface="Arial" panose="020B0604020202020204" pitchFamily="34" charset="0"/>
              <a:buChar char="•"/>
            </a:pPr>
            <a:r>
              <a:rPr lang="en-US" sz="1600" dirty="0"/>
              <a:t>Initiated an Engineering Change Order to improve design of the lens (</a:t>
            </a:r>
            <a:r>
              <a:rPr lang="en-US" sz="1600" b="1" dirty="0">
                <a:solidFill>
                  <a:srgbClr val="0070C0"/>
                </a:solidFill>
              </a:rPr>
              <a:t>ECO Process</a:t>
            </a:r>
            <a:r>
              <a:rPr lang="en-US" sz="1600" dirty="0"/>
              <a:t>)</a:t>
            </a:r>
          </a:p>
          <a:p>
            <a:pPr marL="742950" lvl="1" indent="-285750">
              <a:buFont typeface="Arial" panose="020B0604020202020204" pitchFamily="34" charset="0"/>
              <a:buChar char="•"/>
            </a:pPr>
            <a:r>
              <a:rPr lang="en-US" sz="1600" dirty="0"/>
              <a:t>Released Rev B of the drawing for the lens</a:t>
            </a:r>
          </a:p>
          <a:p>
            <a:pPr marL="285750" indent="-285750">
              <a:buFont typeface="Arial" panose="020B0604020202020204" pitchFamily="34" charset="0"/>
              <a:buChar char="•"/>
            </a:pPr>
            <a:r>
              <a:rPr lang="en-US" sz="1600" dirty="0"/>
              <a:t>Made it easier for the supplier to manufacture (</a:t>
            </a:r>
            <a:r>
              <a:rPr lang="en-US" sz="1600" b="1" dirty="0">
                <a:solidFill>
                  <a:srgbClr val="0070C0"/>
                </a:solidFill>
              </a:rPr>
              <a:t>Supplier Partnership</a:t>
            </a:r>
            <a:r>
              <a:rPr lang="en-US" sz="1600" dirty="0"/>
              <a:t>)</a:t>
            </a:r>
          </a:p>
          <a:p>
            <a:pPr marL="285750" indent="-285750">
              <a:buFont typeface="Arial" panose="020B0604020202020204" pitchFamily="34" charset="0"/>
              <a:buChar char="•"/>
            </a:pPr>
            <a:r>
              <a:rPr lang="en-US" sz="1600" dirty="0"/>
              <a:t>Revised work instructions to Rev B (to use tweezers when handling lenses) (</a:t>
            </a:r>
            <a:r>
              <a:rPr lang="en-US" sz="1600" b="1" dirty="0">
                <a:solidFill>
                  <a:srgbClr val="0070C0"/>
                </a:solidFill>
              </a:rPr>
              <a:t>Doc Control</a:t>
            </a:r>
            <a:r>
              <a:rPr lang="en-US" sz="1600" dirty="0"/>
              <a:t>)</a:t>
            </a:r>
          </a:p>
          <a:p>
            <a:pPr marL="285750" indent="-285750">
              <a:buFont typeface="Arial" panose="020B0604020202020204" pitchFamily="34" charset="0"/>
              <a:buChar char="•"/>
            </a:pPr>
            <a:r>
              <a:rPr lang="en-US" sz="1600" dirty="0"/>
              <a:t>Trained techs on improved handling techniques (</a:t>
            </a:r>
            <a:r>
              <a:rPr lang="en-US" sz="1600" b="1" dirty="0">
                <a:solidFill>
                  <a:srgbClr val="0070C0"/>
                </a:solidFill>
              </a:rPr>
              <a:t>Training Process</a:t>
            </a:r>
            <a:r>
              <a:rPr lang="en-US" sz="1600" dirty="0"/>
              <a:t>)</a:t>
            </a:r>
          </a:p>
          <a:p>
            <a:pPr marL="285750" indent="-285750">
              <a:buFont typeface="Arial" panose="020B0604020202020204" pitchFamily="34" charset="0"/>
              <a:buChar char="•"/>
            </a:pPr>
            <a:r>
              <a:rPr lang="en-US" sz="1600" dirty="0"/>
              <a:t>Result: warranty returns decreased in Q4</a:t>
            </a:r>
          </a:p>
          <a:p>
            <a:pPr marL="285750" indent="-285750">
              <a:buFont typeface="Arial" panose="020B0604020202020204" pitchFamily="34" charset="0"/>
              <a:buChar char="•"/>
            </a:pPr>
            <a:endParaRPr lang="en-US" sz="1600" dirty="0"/>
          </a:p>
        </p:txBody>
      </p:sp>
      <p:grpSp>
        <p:nvGrpSpPr>
          <p:cNvPr id="6" name="Group 5">
            <a:extLst>
              <a:ext uri="{FF2B5EF4-FFF2-40B4-BE49-F238E27FC236}">
                <a16:creationId xmlns:a16="http://schemas.microsoft.com/office/drawing/2014/main" id="{9468246C-A3F7-4DDC-9EE3-DF25AF28DA5F}"/>
              </a:ext>
            </a:extLst>
          </p:cNvPr>
          <p:cNvGrpSpPr/>
          <p:nvPr/>
        </p:nvGrpSpPr>
        <p:grpSpPr>
          <a:xfrm>
            <a:off x="5326688" y="4262458"/>
            <a:ext cx="3626020" cy="2273693"/>
            <a:chOff x="5326687" y="4148770"/>
            <a:chExt cx="3626020" cy="2273693"/>
          </a:xfrm>
        </p:grpSpPr>
        <p:pic>
          <p:nvPicPr>
            <p:cNvPr id="12" name="Picture 11">
              <a:extLst>
                <a:ext uri="{FF2B5EF4-FFF2-40B4-BE49-F238E27FC236}">
                  <a16:creationId xmlns:a16="http://schemas.microsoft.com/office/drawing/2014/main" id="{60615EB8-AEB4-4D40-9313-A449562D8C4D}"/>
                </a:ext>
              </a:extLst>
            </p:cNvPr>
            <p:cNvPicPr>
              <a:picLocks noChangeAspect="1"/>
            </p:cNvPicPr>
            <p:nvPr/>
          </p:nvPicPr>
          <p:blipFill>
            <a:blip r:embed="rId2"/>
            <a:stretch>
              <a:fillRect/>
            </a:stretch>
          </p:blipFill>
          <p:spPr>
            <a:xfrm>
              <a:off x="5326687" y="4148770"/>
              <a:ext cx="3626020" cy="2273693"/>
            </a:xfrm>
            <a:prstGeom prst="rect">
              <a:avLst/>
            </a:prstGeom>
          </p:spPr>
        </p:pic>
        <p:cxnSp>
          <p:nvCxnSpPr>
            <p:cNvPr id="8" name="Straight Arrow Connector 7">
              <a:extLst>
                <a:ext uri="{FF2B5EF4-FFF2-40B4-BE49-F238E27FC236}">
                  <a16:creationId xmlns:a16="http://schemas.microsoft.com/office/drawing/2014/main" id="{4F579C1A-F174-4256-805C-35A41D69C0EA}"/>
                </a:ext>
              </a:extLst>
            </p:cNvPr>
            <p:cNvCxnSpPr>
              <a:cxnSpLocks/>
            </p:cNvCxnSpPr>
            <p:nvPr/>
          </p:nvCxnSpPr>
          <p:spPr>
            <a:xfrm>
              <a:off x="7301332" y="5102421"/>
              <a:ext cx="175491" cy="33250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84908E80-A681-4FA8-B378-EC72577F22A0}"/>
                </a:ext>
              </a:extLst>
            </p:cNvPr>
            <p:cNvSpPr/>
            <p:nvPr/>
          </p:nvSpPr>
          <p:spPr>
            <a:xfrm>
              <a:off x="6888378" y="4699881"/>
              <a:ext cx="703899" cy="29170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Star: 10 Points 4">
            <a:extLst>
              <a:ext uri="{FF2B5EF4-FFF2-40B4-BE49-F238E27FC236}">
                <a16:creationId xmlns:a16="http://schemas.microsoft.com/office/drawing/2014/main" id="{681E066A-FEC6-41AC-BA7A-9564011BB813}"/>
              </a:ext>
            </a:extLst>
          </p:cNvPr>
          <p:cNvSpPr/>
          <p:nvPr/>
        </p:nvSpPr>
        <p:spPr>
          <a:xfrm>
            <a:off x="1714679" y="4588483"/>
            <a:ext cx="1876302" cy="1752600"/>
          </a:xfrm>
          <a:prstGeom prst="star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Eight processes!</a:t>
            </a:r>
          </a:p>
        </p:txBody>
      </p:sp>
    </p:spTree>
    <p:extLst>
      <p:ext uri="{BB962C8B-B14F-4D97-AF65-F5344CB8AC3E}">
        <p14:creationId xmlns:p14="http://schemas.microsoft.com/office/powerpoint/2010/main" val="1219614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fade">
                                      <p:cBhvr>
                                        <p:cTn id="52" dur="500"/>
                                        <p:tgtEl>
                                          <p:spTgt spid="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
                                            <p:txEl>
                                              <p:pRg st="10" end="10"/>
                                            </p:txEl>
                                          </p:spTgt>
                                        </p:tgtEl>
                                        <p:attrNameLst>
                                          <p:attrName>style.visibility</p:attrName>
                                        </p:attrNameLst>
                                      </p:cBhvr>
                                      <p:to>
                                        <p:strVal val="visible"/>
                                      </p:to>
                                    </p:set>
                                    <p:animEffect transition="in" filter="fade">
                                      <p:cBhvr>
                                        <p:cTn id="57" dur="500"/>
                                        <p:tgtEl>
                                          <p:spTgt spid="4">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22FF6-4838-4571-9A84-B6C87EE4F6FF}"/>
              </a:ext>
            </a:extLst>
          </p:cNvPr>
          <p:cNvSpPr>
            <a:spLocks noGrp="1"/>
          </p:cNvSpPr>
          <p:nvPr>
            <p:ph type="title"/>
          </p:nvPr>
        </p:nvSpPr>
        <p:spPr/>
        <p:txBody>
          <a:bodyPr/>
          <a:lstStyle/>
          <a:p>
            <a:r>
              <a:rPr lang="en-US" dirty="0"/>
              <a:t>Leave behind a trail of records</a:t>
            </a:r>
          </a:p>
        </p:txBody>
      </p:sp>
      <p:sp>
        <p:nvSpPr>
          <p:cNvPr id="3" name="Content Placeholder 2">
            <a:extLst>
              <a:ext uri="{FF2B5EF4-FFF2-40B4-BE49-F238E27FC236}">
                <a16:creationId xmlns:a16="http://schemas.microsoft.com/office/drawing/2014/main" id="{FEEE9D65-3547-4CFF-952B-0955CB72325F}"/>
              </a:ext>
            </a:extLst>
          </p:cNvPr>
          <p:cNvSpPr>
            <a:spLocks noGrp="1"/>
          </p:cNvSpPr>
          <p:nvPr>
            <p:ph idx="1"/>
          </p:nvPr>
        </p:nvSpPr>
        <p:spPr>
          <a:xfrm>
            <a:off x="457200" y="1600201"/>
            <a:ext cx="2539497" cy="400616"/>
          </a:xfrm>
        </p:spPr>
        <p:txBody>
          <a:bodyPr>
            <a:normAutofit/>
          </a:bodyPr>
          <a:lstStyle/>
          <a:p>
            <a:pPr marL="0" indent="0">
              <a:buNone/>
            </a:pPr>
            <a:r>
              <a:rPr lang="en-US" sz="1800" dirty="0"/>
              <a:t>How did we get here?</a:t>
            </a:r>
          </a:p>
        </p:txBody>
      </p:sp>
      <p:sp>
        <p:nvSpPr>
          <p:cNvPr id="5" name="TextBox 4">
            <a:extLst>
              <a:ext uri="{FF2B5EF4-FFF2-40B4-BE49-F238E27FC236}">
                <a16:creationId xmlns:a16="http://schemas.microsoft.com/office/drawing/2014/main" id="{DD52FDE1-A843-4C80-B054-A32BE1B1A152}"/>
              </a:ext>
            </a:extLst>
          </p:cNvPr>
          <p:cNvSpPr txBox="1"/>
          <p:nvPr/>
        </p:nvSpPr>
        <p:spPr>
          <a:xfrm>
            <a:off x="558687" y="3462729"/>
            <a:ext cx="5040739" cy="2585323"/>
          </a:xfrm>
          <a:prstGeom prst="rect">
            <a:avLst/>
          </a:prstGeom>
          <a:noFill/>
        </p:spPr>
        <p:txBody>
          <a:bodyPr wrap="none" rtlCol="0">
            <a:spAutoFit/>
          </a:bodyPr>
          <a:lstStyle/>
          <a:p>
            <a:r>
              <a:rPr lang="en-US" b="1" u="sng" dirty="0"/>
              <a:t>Examples</a:t>
            </a:r>
          </a:p>
          <a:p>
            <a:r>
              <a:rPr lang="en-US" dirty="0"/>
              <a:t>Corrective Action Number (CAR, CAPA, RCCA)</a:t>
            </a:r>
          </a:p>
          <a:p>
            <a:r>
              <a:rPr lang="en-US" dirty="0"/>
              <a:t>Service Return Number (RMA)</a:t>
            </a:r>
          </a:p>
          <a:p>
            <a:r>
              <a:rPr lang="en-US" dirty="0"/>
              <a:t>Discrepant Material Number (DMR)</a:t>
            </a:r>
          </a:p>
          <a:p>
            <a:r>
              <a:rPr lang="en-US" dirty="0"/>
              <a:t>Engineering Change Order Number (ECO)</a:t>
            </a:r>
          </a:p>
          <a:p>
            <a:r>
              <a:rPr lang="en-US" dirty="0"/>
              <a:t>Document Number</a:t>
            </a:r>
          </a:p>
          <a:p>
            <a:r>
              <a:rPr lang="en-US" dirty="0"/>
              <a:t>Part Number</a:t>
            </a:r>
          </a:p>
          <a:p>
            <a:r>
              <a:rPr lang="en-US" dirty="0"/>
              <a:t>Serial Number</a:t>
            </a:r>
          </a:p>
          <a:p>
            <a:r>
              <a:rPr lang="en-US" dirty="0"/>
              <a:t>Lot Number</a:t>
            </a:r>
          </a:p>
        </p:txBody>
      </p:sp>
      <p:sp>
        <p:nvSpPr>
          <p:cNvPr id="7" name="Scroll: Horizontal 6">
            <a:extLst>
              <a:ext uri="{FF2B5EF4-FFF2-40B4-BE49-F238E27FC236}">
                <a16:creationId xmlns:a16="http://schemas.microsoft.com/office/drawing/2014/main" id="{EE552334-05F6-4061-89A9-4D55B623D997}"/>
              </a:ext>
            </a:extLst>
          </p:cNvPr>
          <p:cNvSpPr/>
          <p:nvPr/>
        </p:nvSpPr>
        <p:spPr>
          <a:xfrm>
            <a:off x="2101872" y="5660605"/>
            <a:ext cx="5964766" cy="895470"/>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68580" indent="0" algn="ctr">
              <a:buNone/>
            </a:pPr>
            <a:r>
              <a:rPr lang="en-US" dirty="0"/>
              <a:t>A trail of records is your path for investigating causes. It weaves your processes together.</a:t>
            </a:r>
          </a:p>
        </p:txBody>
      </p:sp>
      <p:pic>
        <p:nvPicPr>
          <p:cNvPr id="8" name="Picture 7" descr="https://www.iclipart.com/dodl.php?linklokauth=L3RlbXAvYzUzNjcxMF9zLmpwZywxNTQ4MDA3MTgxLDIwOS4yMDAuMjE1LjM1LDAsMCxMTF8wLCwxNzY5NGFmYjcxZTkyNDI4YmVkOTBhNzI1N2RmYjg3YQ%3D%3D/c536710_s.jpg">
            <a:extLst>
              <a:ext uri="{FF2B5EF4-FFF2-40B4-BE49-F238E27FC236}">
                <a16:creationId xmlns:a16="http://schemas.microsoft.com/office/drawing/2014/main" id="{9DB38272-8987-4434-B342-D4B4FEBBEE0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919321" y="1363946"/>
            <a:ext cx="1457325" cy="1905000"/>
          </a:xfrm>
          <a:prstGeom prst="rect">
            <a:avLst/>
          </a:prstGeom>
          <a:noFill/>
          <a:ln>
            <a:noFill/>
          </a:ln>
        </p:spPr>
      </p:pic>
      <p:pic>
        <p:nvPicPr>
          <p:cNvPr id="9" name="Picture 8" descr="https://www.iclipart.com/dodl.php?linklokauth=L3RlbXAvYzg2OTM1N19zLmpwZywxNTQ4MDA3NDk3LDIwOS4yMDAuMjE1LjM1LDAsMCxMTF8wLCxkMzg5ZjQ3MzM0ZTk4M2QyYjFkM2RiM2MzZGQxY2NmYQ%3D%3D/c869357_s.jpg">
            <a:extLst>
              <a:ext uri="{FF2B5EF4-FFF2-40B4-BE49-F238E27FC236}">
                <a16:creationId xmlns:a16="http://schemas.microsoft.com/office/drawing/2014/main" id="{7BBA8263-9EC7-4F78-967D-DEF52994AB3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651420" y="3171353"/>
            <a:ext cx="2230029" cy="2489251"/>
          </a:xfrm>
          <a:prstGeom prst="rect">
            <a:avLst/>
          </a:prstGeom>
          <a:noFill/>
          <a:ln>
            <a:noFill/>
          </a:ln>
        </p:spPr>
      </p:pic>
      <p:sp>
        <p:nvSpPr>
          <p:cNvPr id="10" name="Content Placeholder 2">
            <a:extLst>
              <a:ext uri="{FF2B5EF4-FFF2-40B4-BE49-F238E27FC236}">
                <a16:creationId xmlns:a16="http://schemas.microsoft.com/office/drawing/2014/main" id="{77AC7243-30DC-4995-86FF-9CCC6EF1851F}"/>
              </a:ext>
            </a:extLst>
          </p:cNvPr>
          <p:cNvSpPr txBox="1">
            <a:spLocks/>
          </p:cNvSpPr>
          <p:nvPr/>
        </p:nvSpPr>
        <p:spPr>
          <a:xfrm>
            <a:off x="4976778" y="2284365"/>
            <a:ext cx="4013313" cy="923330"/>
          </a:xfrm>
          <a:prstGeom prst="rect">
            <a:avLst/>
          </a:prstGeom>
        </p:spPr>
        <p:txBody>
          <a:bodyPr vert="horz" lIns="91440" tIns="45720" rIns="91440" bIns="45720" rtlCol="0">
            <a:sp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274320" lvl="1" indent="0">
              <a:buNone/>
            </a:pPr>
            <a:r>
              <a:rPr lang="en-US" sz="1800" dirty="0"/>
              <a:t>Trace the system by following the trail of records. This is called </a:t>
            </a:r>
            <a:r>
              <a:rPr lang="en-US" sz="1800" b="1" dirty="0"/>
              <a:t>Identification and traceability.</a:t>
            </a:r>
          </a:p>
        </p:txBody>
      </p:sp>
    </p:spTree>
    <p:extLst>
      <p:ext uri="{BB962C8B-B14F-4D97-AF65-F5344CB8AC3E}">
        <p14:creationId xmlns:p14="http://schemas.microsoft.com/office/powerpoint/2010/main" val="2647384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0"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A0E67-B812-40DA-AED5-8FB819459762}"/>
              </a:ext>
            </a:extLst>
          </p:cNvPr>
          <p:cNvSpPr>
            <a:spLocks noGrp="1"/>
          </p:cNvSpPr>
          <p:nvPr>
            <p:ph type="title"/>
          </p:nvPr>
        </p:nvSpPr>
        <p:spPr/>
        <p:txBody>
          <a:bodyPr>
            <a:normAutofit fontScale="90000"/>
          </a:bodyPr>
          <a:lstStyle/>
          <a:p>
            <a:r>
              <a:rPr lang="en-US" dirty="0"/>
              <a:t>Resource Allocation Strategies for a QMS</a:t>
            </a:r>
          </a:p>
        </p:txBody>
      </p:sp>
      <p:sp>
        <p:nvSpPr>
          <p:cNvPr id="3" name="Content Placeholder 2">
            <a:extLst>
              <a:ext uri="{FF2B5EF4-FFF2-40B4-BE49-F238E27FC236}">
                <a16:creationId xmlns:a16="http://schemas.microsoft.com/office/drawing/2014/main" id="{004FB9B8-1CF0-4D0D-B121-68802A5FD45E}"/>
              </a:ext>
            </a:extLst>
          </p:cNvPr>
          <p:cNvSpPr>
            <a:spLocks noGrp="1"/>
          </p:cNvSpPr>
          <p:nvPr>
            <p:ph idx="1"/>
          </p:nvPr>
        </p:nvSpPr>
        <p:spPr>
          <a:xfrm>
            <a:off x="457200" y="1484825"/>
            <a:ext cx="7886700" cy="3945696"/>
          </a:xfrm>
        </p:spPr>
        <p:txBody>
          <a:bodyPr>
            <a:spAutoFit/>
          </a:bodyPr>
          <a:lstStyle/>
          <a:p>
            <a:r>
              <a:rPr lang="en-US" sz="2000" dirty="0"/>
              <a:t>Quality Manager</a:t>
            </a:r>
          </a:p>
          <a:p>
            <a:pPr lvl="1"/>
            <a:r>
              <a:rPr lang="en-US" sz="1600" dirty="0"/>
              <a:t>Responsible for implementing an maintaining the QMS</a:t>
            </a:r>
          </a:p>
          <a:p>
            <a:pPr lvl="1"/>
            <a:r>
              <a:rPr lang="en-US" sz="1600" dirty="0"/>
              <a:t>Can operate independent of production demands</a:t>
            </a:r>
          </a:p>
          <a:p>
            <a:pPr lvl="1"/>
            <a:r>
              <a:rPr lang="en-US" sz="1600" dirty="0"/>
              <a:t>Not department specific. Neutral</a:t>
            </a:r>
          </a:p>
          <a:p>
            <a:pPr lvl="1"/>
            <a:endParaRPr lang="en-US" dirty="0"/>
          </a:p>
          <a:p>
            <a:r>
              <a:rPr lang="en-US" sz="2000" dirty="0"/>
              <a:t>Process Owners</a:t>
            </a:r>
          </a:p>
          <a:p>
            <a:pPr lvl="1"/>
            <a:r>
              <a:rPr lang="en-US" sz="1600" dirty="0"/>
              <a:t>Responsible for the design and control of the process</a:t>
            </a:r>
          </a:p>
          <a:p>
            <a:pPr lvl="1"/>
            <a:r>
              <a:rPr lang="en-US" sz="1600" dirty="0"/>
              <a:t>Is accountable for the success of the process</a:t>
            </a:r>
          </a:p>
          <a:p>
            <a:pPr lvl="1"/>
            <a:endParaRPr lang="en-US" dirty="0"/>
          </a:p>
          <a:p>
            <a:r>
              <a:rPr lang="en-US" sz="2000" dirty="0"/>
              <a:t>Process Coordinators</a:t>
            </a:r>
          </a:p>
          <a:p>
            <a:pPr lvl="1"/>
            <a:r>
              <a:rPr lang="en-US" sz="1600" dirty="0"/>
              <a:t>Responsible for ensuring the process runs according to procedure</a:t>
            </a:r>
          </a:p>
          <a:p>
            <a:pPr lvl="1"/>
            <a:r>
              <a:rPr lang="en-US" sz="1600" dirty="0"/>
              <a:t>Works in the trenches guiding the process</a:t>
            </a:r>
          </a:p>
        </p:txBody>
      </p:sp>
    </p:spTree>
    <p:extLst>
      <p:ext uri="{BB962C8B-B14F-4D97-AF65-F5344CB8AC3E}">
        <p14:creationId xmlns:p14="http://schemas.microsoft.com/office/powerpoint/2010/main" val="98013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par>
                          <p:cTn id="38" fill="hold">
                            <p:stCondLst>
                              <p:cond delay="500"/>
                            </p:stCondLst>
                            <p:childTnLst>
                              <p:par>
                                <p:cTn id="39" presetID="10" presetClass="entr" presetSubtype="0" fill="hold" nodeType="after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500"/>
                                        <p:tgtEl>
                                          <p:spTgt spid="3">
                                            <p:txEl>
                                              <p:pRg st="10" end="10"/>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animEffect transition="in" filter="fade">
                                      <p:cBhvr>
                                        <p:cTn id="45"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78397-9612-4EC2-A043-85BFF514BD34}"/>
              </a:ext>
            </a:extLst>
          </p:cNvPr>
          <p:cNvSpPr>
            <a:spLocks noGrp="1"/>
          </p:cNvSpPr>
          <p:nvPr>
            <p:ph type="title"/>
          </p:nvPr>
        </p:nvSpPr>
        <p:spPr/>
        <p:txBody>
          <a:bodyPr/>
          <a:lstStyle/>
          <a:p>
            <a:r>
              <a:rPr lang="en-US" dirty="0"/>
              <a:t>Multiple hats</a:t>
            </a:r>
          </a:p>
        </p:txBody>
      </p:sp>
      <p:sp>
        <p:nvSpPr>
          <p:cNvPr id="3" name="Content Placeholder 2">
            <a:extLst>
              <a:ext uri="{FF2B5EF4-FFF2-40B4-BE49-F238E27FC236}">
                <a16:creationId xmlns:a16="http://schemas.microsoft.com/office/drawing/2014/main" id="{B5C5FE1D-D424-492A-8A93-DF79397117C4}"/>
              </a:ext>
            </a:extLst>
          </p:cNvPr>
          <p:cNvSpPr>
            <a:spLocks noGrp="1"/>
          </p:cNvSpPr>
          <p:nvPr>
            <p:ph idx="1"/>
          </p:nvPr>
        </p:nvSpPr>
        <p:spPr>
          <a:xfrm>
            <a:off x="462951" y="2215834"/>
            <a:ext cx="8229600" cy="2428593"/>
          </a:xfrm>
        </p:spPr>
        <p:txBody>
          <a:bodyPr>
            <a:normAutofit fontScale="85000" lnSpcReduction="20000"/>
          </a:bodyPr>
          <a:lstStyle/>
          <a:p>
            <a:pPr>
              <a:spcBef>
                <a:spcPts val="600"/>
              </a:spcBef>
              <a:spcAft>
                <a:spcPts val="600"/>
              </a:spcAft>
            </a:pPr>
            <a:r>
              <a:rPr lang="en-US" sz="1800" dirty="0"/>
              <a:t>Administrative Assistant: Document Control Coordinator</a:t>
            </a:r>
          </a:p>
          <a:p>
            <a:pPr>
              <a:spcBef>
                <a:spcPts val="600"/>
              </a:spcBef>
              <a:spcAft>
                <a:spcPts val="600"/>
              </a:spcAft>
            </a:pPr>
            <a:r>
              <a:rPr lang="en-US" sz="1800" dirty="0"/>
              <a:t>Incoming Inspector or MFE: Calibration Coordinator, Preventive Maintenance</a:t>
            </a:r>
          </a:p>
          <a:p>
            <a:pPr>
              <a:spcBef>
                <a:spcPts val="600"/>
              </a:spcBef>
              <a:spcAft>
                <a:spcPts val="600"/>
              </a:spcAft>
            </a:pPr>
            <a:r>
              <a:rPr lang="en-US" sz="1800" dirty="0"/>
              <a:t>Buyer or MFE: Supplier qualification and data</a:t>
            </a:r>
          </a:p>
          <a:p>
            <a:pPr>
              <a:spcBef>
                <a:spcPts val="600"/>
              </a:spcBef>
              <a:spcAft>
                <a:spcPts val="600"/>
              </a:spcAft>
            </a:pPr>
            <a:r>
              <a:rPr lang="en-US" sz="1800" dirty="0"/>
              <a:t>Production Manager: Discrepant Material Process Coordinator</a:t>
            </a:r>
          </a:p>
          <a:p>
            <a:pPr>
              <a:spcBef>
                <a:spcPts val="600"/>
              </a:spcBef>
              <a:spcAft>
                <a:spcPts val="600"/>
              </a:spcAft>
            </a:pPr>
            <a:r>
              <a:rPr lang="en-US" sz="1800" dirty="0"/>
              <a:t>Planner: Service Return Process Coordinator</a:t>
            </a:r>
          </a:p>
          <a:p>
            <a:pPr>
              <a:spcBef>
                <a:spcPts val="600"/>
              </a:spcBef>
              <a:spcAft>
                <a:spcPts val="600"/>
              </a:spcAft>
            </a:pPr>
            <a:r>
              <a:rPr lang="en-US" sz="1800" dirty="0"/>
              <a:t>Supervisors: Maintain respective training records</a:t>
            </a:r>
          </a:p>
          <a:p>
            <a:pPr>
              <a:spcBef>
                <a:spcPts val="600"/>
              </a:spcBef>
              <a:spcAft>
                <a:spcPts val="600"/>
              </a:spcAft>
            </a:pPr>
            <a:r>
              <a:rPr lang="en-US" sz="1800" dirty="0"/>
              <a:t>Internal Auditors: Assembly tech, buyer, admin</a:t>
            </a:r>
          </a:p>
        </p:txBody>
      </p:sp>
      <p:sp>
        <p:nvSpPr>
          <p:cNvPr id="5" name="TextBox 4">
            <a:extLst>
              <a:ext uri="{FF2B5EF4-FFF2-40B4-BE49-F238E27FC236}">
                <a16:creationId xmlns:a16="http://schemas.microsoft.com/office/drawing/2014/main" id="{83C5B77D-74ED-4835-8460-F7E5B47FC823}"/>
              </a:ext>
            </a:extLst>
          </p:cNvPr>
          <p:cNvSpPr txBox="1"/>
          <p:nvPr/>
        </p:nvSpPr>
        <p:spPr>
          <a:xfrm>
            <a:off x="2480649" y="1692444"/>
            <a:ext cx="3365024" cy="369332"/>
          </a:xfrm>
          <a:prstGeom prst="rect">
            <a:avLst/>
          </a:prstGeom>
          <a:noFill/>
        </p:spPr>
        <p:txBody>
          <a:bodyPr wrap="none" rtlCol="0">
            <a:spAutoFit/>
          </a:bodyPr>
          <a:lstStyle/>
          <a:p>
            <a:r>
              <a:rPr lang="en-US" dirty="0"/>
              <a:t>Process Coordinator Examples</a:t>
            </a:r>
          </a:p>
        </p:txBody>
      </p:sp>
      <p:sp>
        <p:nvSpPr>
          <p:cNvPr id="6" name="Scroll: Horizontal 5">
            <a:extLst>
              <a:ext uri="{FF2B5EF4-FFF2-40B4-BE49-F238E27FC236}">
                <a16:creationId xmlns:a16="http://schemas.microsoft.com/office/drawing/2014/main" id="{BCA14363-2EAB-4E16-A4C5-BFA4E32DB568}"/>
              </a:ext>
            </a:extLst>
          </p:cNvPr>
          <p:cNvSpPr/>
          <p:nvPr/>
        </p:nvSpPr>
        <p:spPr>
          <a:xfrm>
            <a:off x="2572652" y="5488685"/>
            <a:ext cx="5359076" cy="106520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68580" indent="0" algn="ctr">
              <a:buNone/>
            </a:pPr>
            <a:r>
              <a:rPr lang="en-US" dirty="0"/>
              <a:t>“Quality is everyone’s responsibility!”</a:t>
            </a:r>
          </a:p>
          <a:p>
            <a:pPr marL="68580" indent="0" algn="ctr">
              <a:buNone/>
            </a:pPr>
            <a:r>
              <a:rPr lang="en-US" dirty="0"/>
              <a:t>-W. Edwards Deming</a:t>
            </a:r>
          </a:p>
        </p:txBody>
      </p:sp>
    </p:spTree>
    <p:extLst>
      <p:ext uri="{BB962C8B-B14F-4D97-AF65-F5344CB8AC3E}">
        <p14:creationId xmlns:p14="http://schemas.microsoft.com/office/powerpoint/2010/main" val="377767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B7910-6F08-4DF3-9235-4603FF3169AE}"/>
              </a:ext>
            </a:extLst>
          </p:cNvPr>
          <p:cNvSpPr>
            <a:spLocks noGrp="1"/>
          </p:cNvSpPr>
          <p:nvPr>
            <p:ph type="title"/>
          </p:nvPr>
        </p:nvSpPr>
        <p:spPr>
          <a:xfrm>
            <a:off x="132202" y="533400"/>
            <a:ext cx="8554598" cy="990600"/>
          </a:xfrm>
        </p:spPr>
        <p:txBody>
          <a:bodyPr>
            <a:noAutofit/>
          </a:bodyPr>
          <a:lstStyle/>
          <a:p>
            <a:r>
              <a:rPr lang="en-US" sz="3200" dirty="0"/>
              <a:t>Core Elements of a Quality Management System</a:t>
            </a:r>
          </a:p>
        </p:txBody>
      </p:sp>
      <p:sp>
        <p:nvSpPr>
          <p:cNvPr id="5" name="Rectangle 4">
            <a:extLst>
              <a:ext uri="{FF2B5EF4-FFF2-40B4-BE49-F238E27FC236}">
                <a16:creationId xmlns:a16="http://schemas.microsoft.com/office/drawing/2014/main" id="{F66EAE27-EA75-43EB-8244-EE2276C21754}"/>
              </a:ext>
            </a:extLst>
          </p:cNvPr>
          <p:cNvSpPr/>
          <p:nvPr/>
        </p:nvSpPr>
        <p:spPr>
          <a:xfrm>
            <a:off x="2894858" y="2218253"/>
            <a:ext cx="5325506" cy="3954929"/>
          </a:xfrm>
          <a:prstGeom prst="rect">
            <a:avLst/>
          </a:prstGeom>
        </p:spPr>
        <p:txBody>
          <a:bodyPr wrap="square">
            <a:spAutoFit/>
          </a:bodyPr>
          <a:lstStyle/>
          <a:p>
            <a:pPr marL="230188" indent="-230188">
              <a:spcAft>
                <a:spcPts val="900"/>
              </a:spcAft>
              <a:buFont typeface="Wingdings" panose="05000000000000000000" pitchFamily="2" charset="2"/>
              <a:buChar char="q"/>
            </a:pPr>
            <a:r>
              <a:rPr lang="en-US" sz="1600" dirty="0"/>
              <a:t>Design Process, New Product Introduction process</a:t>
            </a:r>
          </a:p>
          <a:p>
            <a:pPr marL="230188" indent="-230188">
              <a:spcAft>
                <a:spcPts val="900"/>
              </a:spcAft>
              <a:buFont typeface="Wingdings" panose="05000000000000000000" pitchFamily="2" charset="2"/>
              <a:buChar char="q"/>
            </a:pPr>
            <a:r>
              <a:rPr lang="en-US" sz="1600" dirty="0"/>
              <a:t>Manufacturing Flow (Map)</a:t>
            </a:r>
          </a:p>
          <a:p>
            <a:pPr marL="230188" indent="-230188">
              <a:spcAft>
                <a:spcPts val="900"/>
              </a:spcAft>
              <a:buFont typeface="Wingdings" panose="05000000000000000000" pitchFamily="2" charset="2"/>
              <a:buChar char="q"/>
            </a:pPr>
            <a:r>
              <a:rPr lang="en-US" sz="1600" dirty="0"/>
              <a:t>Document Management process</a:t>
            </a:r>
          </a:p>
          <a:p>
            <a:pPr marL="230188" indent="-230188">
              <a:spcAft>
                <a:spcPts val="900"/>
              </a:spcAft>
              <a:buFont typeface="Wingdings" panose="05000000000000000000" pitchFamily="2" charset="2"/>
              <a:buChar char="q"/>
            </a:pPr>
            <a:r>
              <a:rPr lang="en-US" sz="1600" dirty="0"/>
              <a:t>Engineering Change Control Process</a:t>
            </a:r>
          </a:p>
          <a:p>
            <a:pPr marL="230188" indent="-230188">
              <a:spcAft>
                <a:spcPts val="900"/>
              </a:spcAft>
              <a:buFont typeface="Wingdings" panose="05000000000000000000" pitchFamily="2" charset="2"/>
              <a:buChar char="q"/>
            </a:pPr>
            <a:r>
              <a:rPr lang="en-US" sz="1600" dirty="0"/>
              <a:t>Equipment Management Process</a:t>
            </a:r>
          </a:p>
          <a:p>
            <a:pPr marL="230188" indent="-230188">
              <a:spcAft>
                <a:spcPts val="900"/>
              </a:spcAft>
              <a:buFont typeface="Wingdings" panose="05000000000000000000" pitchFamily="2" charset="2"/>
              <a:buChar char="q"/>
            </a:pPr>
            <a:r>
              <a:rPr lang="en-US" sz="1600" dirty="0"/>
              <a:t>Discrepant Material Process</a:t>
            </a:r>
          </a:p>
          <a:p>
            <a:pPr marL="230188" indent="-230188">
              <a:spcAft>
                <a:spcPts val="900"/>
              </a:spcAft>
              <a:buFont typeface="Wingdings" panose="05000000000000000000" pitchFamily="2" charset="2"/>
              <a:buChar char="q"/>
            </a:pPr>
            <a:r>
              <a:rPr lang="en-US" sz="1600" dirty="0"/>
              <a:t>Customer service</a:t>
            </a:r>
          </a:p>
          <a:p>
            <a:pPr marL="230188" indent="-230188">
              <a:spcAft>
                <a:spcPts val="900"/>
              </a:spcAft>
              <a:buFont typeface="Wingdings" panose="05000000000000000000" pitchFamily="2" charset="2"/>
              <a:buChar char="q"/>
            </a:pPr>
            <a:r>
              <a:rPr lang="en-US" sz="1600" dirty="0"/>
              <a:t>Supplier Management</a:t>
            </a:r>
          </a:p>
          <a:p>
            <a:pPr marL="230188" indent="-230188">
              <a:spcAft>
                <a:spcPts val="900"/>
              </a:spcAft>
              <a:buFont typeface="Wingdings" panose="05000000000000000000" pitchFamily="2" charset="2"/>
              <a:buChar char="q"/>
            </a:pPr>
            <a:r>
              <a:rPr lang="en-US" sz="1600" dirty="0"/>
              <a:t>Train Personnel</a:t>
            </a:r>
          </a:p>
          <a:p>
            <a:pPr marL="230188" indent="-230188">
              <a:spcAft>
                <a:spcPts val="900"/>
              </a:spcAft>
              <a:buFont typeface="Wingdings" panose="05000000000000000000" pitchFamily="2" charset="2"/>
              <a:buChar char="q"/>
            </a:pPr>
            <a:r>
              <a:rPr lang="en-US" sz="1600" dirty="0"/>
              <a:t>Problem Solving Process</a:t>
            </a:r>
          </a:p>
          <a:p>
            <a:pPr marL="230188" indent="-230188">
              <a:spcAft>
                <a:spcPts val="900"/>
              </a:spcAft>
              <a:buFont typeface="Wingdings" panose="05000000000000000000" pitchFamily="2" charset="2"/>
              <a:buChar char="q"/>
            </a:pPr>
            <a:r>
              <a:rPr lang="en-US" sz="1600" dirty="0"/>
              <a:t>System Monitoring Process</a:t>
            </a:r>
          </a:p>
        </p:txBody>
      </p:sp>
      <p:pic>
        <p:nvPicPr>
          <p:cNvPr id="4" name="Picture 2" descr="See the source image">
            <a:extLst>
              <a:ext uri="{FF2B5EF4-FFF2-40B4-BE49-F238E27FC236}">
                <a16:creationId xmlns:a16="http://schemas.microsoft.com/office/drawing/2014/main" id="{3AF13735-366D-441E-A7D7-7AF41E7288F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905586" y="2789793"/>
            <a:ext cx="1609765" cy="1923314"/>
          </a:xfrm>
          <a:prstGeom prst="rect">
            <a:avLst/>
          </a:prstGeom>
          <a:noFill/>
          <a:extLst>
            <a:ext uri="{909E8E84-426E-40DD-AFC4-6F175D3DCCD1}">
              <a14:hiddenFill xmlns:a14="http://schemas.microsoft.com/office/drawing/2010/main">
                <a:solidFill>
                  <a:srgbClr val="FFFFFF"/>
                </a:solidFill>
              </a14:hiddenFill>
            </a:ext>
          </a:extLst>
        </p:spPr>
      </p:pic>
      <p:sp>
        <p:nvSpPr>
          <p:cNvPr id="6" name="Flowchart: Punched Tape 5">
            <a:extLst>
              <a:ext uri="{FF2B5EF4-FFF2-40B4-BE49-F238E27FC236}">
                <a16:creationId xmlns:a16="http://schemas.microsoft.com/office/drawing/2014/main" id="{04364055-94B8-4CC4-965B-5C51EF0A843D}"/>
              </a:ext>
            </a:extLst>
          </p:cNvPr>
          <p:cNvSpPr/>
          <p:nvPr/>
        </p:nvSpPr>
        <p:spPr>
          <a:xfrm>
            <a:off x="132202" y="2955636"/>
            <a:ext cx="2159858" cy="1256146"/>
          </a:xfrm>
          <a:prstGeom prst="flowChartPunchedTap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Where can you find this checklist?</a:t>
            </a:r>
          </a:p>
        </p:txBody>
      </p:sp>
    </p:spTree>
    <p:extLst>
      <p:ext uri="{BB962C8B-B14F-4D97-AF65-F5344CB8AC3E}">
        <p14:creationId xmlns:p14="http://schemas.microsoft.com/office/powerpoint/2010/main" val="2582228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B7910-6F08-4DF3-9235-4603FF3169AE}"/>
              </a:ext>
            </a:extLst>
          </p:cNvPr>
          <p:cNvSpPr>
            <a:spLocks noGrp="1"/>
          </p:cNvSpPr>
          <p:nvPr>
            <p:ph type="title"/>
          </p:nvPr>
        </p:nvSpPr>
        <p:spPr/>
        <p:txBody>
          <a:bodyPr/>
          <a:lstStyle/>
          <a:p>
            <a:r>
              <a:rPr lang="en-US" dirty="0"/>
              <a:t>ISO 9001 International Standard</a:t>
            </a:r>
          </a:p>
        </p:txBody>
      </p:sp>
      <p:sp>
        <p:nvSpPr>
          <p:cNvPr id="5" name="Rectangle 4">
            <a:extLst>
              <a:ext uri="{FF2B5EF4-FFF2-40B4-BE49-F238E27FC236}">
                <a16:creationId xmlns:a16="http://schemas.microsoft.com/office/drawing/2014/main" id="{F66EAE27-EA75-43EB-8244-EE2276C21754}"/>
              </a:ext>
            </a:extLst>
          </p:cNvPr>
          <p:cNvSpPr/>
          <p:nvPr/>
        </p:nvSpPr>
        <p:spPr>
          <a:xfrm>
            <a:off x="2894872" y="2218253"/>
            <a:ext cx="5491746" cy="3954929"/>
          </a:xfrm>
          <a:prstGeom prst="rect">
            <a:avLst/>
          </a:prstGeom>
        </p:spPr>
        <p:txBody>
          <a:bodyPr wrap="square">
            <a:spAutoFit/>
          </a:bodyPr>
          <a:lstStyle/>
          <a:p>
            <a:pPr marL="230188" indent="-230188">
              <a:spcAft>
                <a:spcPts val="900"/>
              </a:spcAft>
              <a:buFont typeface="Wingdings" panose="05000000000000000000" pitchFamily="2" charset="2"/>
              <a:buChar char="q"/>
            </a:pPr>
            <a:r>
              <a:rPr lang="en-US" sz="1600" dirty="0"/>
              <a:t>Design Process, New Product Introduction process</a:t>
            </a:r>
          </a:p>
          <a:p>
            <a:pPr marL="230188" indent="-230188">
              <a:spcAft>
                <a:spcPts val="900"/>
              </a:spcAft>
              <a:buFont typeface="Wingdings" panose="05000000000000000000" pitchFamily="2" charset="2"/>
              <a:buChar char="q"/>
            </a:pPr>
            <a:r>
              <a:rPr lang="en-US" sz="1600" dirty="0"/>
              <a:t>Manufacturing Flow (Map)</a:t>
            </a:r>
          </a:p>
          <a:p>
            <a:pPr marL="230188" indent="-230188">
              <a:spcAft>
                <a:spcPts val="900"/>
              </a:spcAft>
              <a:buFont typeface="Wingdings" panose="05000000000000000000" pitchFamily="2" charset="2"/>
              <a:buChar char="q"/>
            </a:pPr>
            <a:r>
              <a:rPr lang="en-US" sz="1600" dirty="0"/>
              <a:t>Document Management process</a:t>
            </a:r>
          </a:p>
          <a:p>
            <a:pPr marL="230188" indent="-230188">
              <a:spcAft>
                <a:spcPts val="900"/>
              </a:spcAft>
              <a:buFont typeface="Wingdings" panose="05000000000000000000" pitchFamily="2" charset="2"/>
              <a:buChar char="q"/>
            </a:pPr>
            <a:r>
              <a:rPr lang="en-US" sz="1600" dirty="0"/>
              <a:t>Engineering Change Control Process</a:t>
            </a:r>
          </a:p>
          <a:p>
            <a:pPr marL="230188" indent="-230188">
              <a:spcAft>
                <a:spcPts val="900"/>
              </a:spcAft>
              <a:buFont typeface="Wingdings" panose="05000000000000000000" pitchFamily="2" charset="2"/>
              <a:buChar char="q"/>
            </a:pPr>
            <a:r>
              <a:rPr lang="en-US" sz="1600" dirty="0"/>
              <a:t>Equipment Management Process</a:t>
            </a:r>
          </a:p>
          <a:p>
            <a:pPr marL="230188" indent="-230188">
              <a:spcAft>
                <a:spcPts val="900"/>
              </a:spcAft>
              <a:buFont typeface="Wingdings" panose="05000000000000000000" pitchFamily="2" charset="2"/>
              <a:buChar char="q"/>
            </a:pPr>
            <a:r>
              <a:rPr lang="en-US" sz="1600" dirty="0"/>
              <a:t>Discrepant Material Process</a:t>
            </a:r>
          </a:p>
          <a:p>
            <a:pPr marL="230188" indent="-230188">
              <a:spcAft>
                <a:spcPts val="900"/>
              </a:spcAft>
              <a:buFont typeface="Wingdings" panose="05000000000000000000" pitchFamily="2" charset="2"/>
              <a:buChar char="q"/>
            </a:pPr>
            <a:r>
              <a:rPr lang="en-US" sz="1600" dirty="0"/>
              <a:t>Customer service</a:t>
            </a:r>
          </a:p>
          <a:p>
            <a:pPr marL="230188" indent="-230188">
              <a:spcAft>
                <a:spcPts val="900"/>
              </a:spcAft>
              <a:buFont typeface="Wingdings" panose="05000000000000000000" pitchFamily="2" charset="2"/>
              <a:buChar char="q"/>
            </a:pPr>
            <a:r>
              <a:rPr lang="en-US" sz="1600" dirty="0"/>
              <a:t>Supplier Management</a:t>
            </a:r>
          </a:p>
          <a:p>
            <a:pPr marL="230188" indent="-230188">
              <a:spcAft>
                <a:spcPts val="900"/>
              </a:spcAft>
              <a:buFont typeface="Wingdings" panose="05000000000000000000" pitchFamily="2" charset="2"/>
              <a:buChar char="q"/>
            </a:pPr>
            <a:r>
              <a:rPr lang="en-US" sz="1600" dirty="0"/>
              <a:t>Train Personnel</a:t>
            </a:r>
          </a:p>
          <a:p>
            <a:pPr marL="230188" indent="-230188">
              <a:spcAft>
                <a:spcPts val="900"/>
              </a:spcAft>
              <a:buFont typeface="Wingdings" panose="05000000000000000000" pitchFamily="2" charset="2"/>
              <a:buChar char="q"/>
            </a:pPr>
            <a:r>
              <a:rPr lang="en-US" sz="1600" dirty="0"/>
              <a:t>Problem Solving Process</a:t>
            </a:r>
          </a:p>
          <a:p>
            <a:pPr marL="230188" indent="-230188">
              <a:spcAft>
                <a:spcPts val="900"/>
              </a:spcAft>
              <a:buFont typeface="Wingdings" panose="05000000000000000000" pitchFamily="2" charset="2"/>
              <a:buChar char="q"/>
            </a:pPr>
            <a:r>
              <a:rPr lang="en-US" sz="1600" dirty="0"/>
              <a:t>System Monitoring Process</a:t>
            </a:r>
          </a:p>
        </p:txBody>
      </p:sp>
      <p:pic>
        <p:nvPicPr>
          <p:cNvPr id="4" name="Picture 2" descr="See the source image">
            <a:extLst>
              <a:ext uri="{FF2B5EF4-FFF2-40B4-BE49-F238E27FC236}">
                <a16:creationId xmlns:a16="http://schemas.microsoft.com/office/drawing/2014/main" id="{3AF13735-366D-441E-A7D7-7AF41E7288F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905586" y="2789793"/>
            <a:ext cx="1609765" cy="192331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FDC4BF9C-938D-47F0-B9D3-9839409210C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16200000">
            <a:off x="-286500" y="2829535"/>
            <a:ext cx="3499840" cy="2732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1370127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EA538-4FD7-4A4D-9450-1FF4DAF69448}"/>
              </a:ext>
            </a:extLst>
          </p:cNvPr>
          <p:cNvSpPr>
            <a:spLocks noGrp="1"/>
          </p:cNvSpPr>
          <p:nvPr>
            <p:ph type="title"/>
          </p:nvPr>
        </p:nvSpPr>
        <p:spPr/>
        <p:txBody>
          <a:bodyPr/>
          <a:lstStyle/>
          <a:p>
            <a:r>
              <a:rPr lang="en-US" dirty="0"/>
              <a:t>Discipline vs Conformance</a:t>
            </a:r>
          </a:p>
        </p:txBody>
      </p:sp>
      <p:sp>
        <p:nvSpPr>
          <p:cNvPr id="7" name="TextBox 6">
            <a:extLst>
              <a:ext uri="{FF2B5EF4-FFF2-40B4-BE49-F238E27FC236}">
                <a16:creationId xmlns:a16="http://schemas.microsoft.com/office/drawing/2014/main" id="{50E60250-7425-48A4-ACEF-DF0BFD9B118D}"/>
              </a:ext>
            </a:extLst>
          </p:cNvPr>
          <p:cNvSpPr txBox="1"/>
          <p:nvPr/>
        </p:nvSpPr>
        <p:spPr>
          <a:xfrm>
            <a:off x="1106040" y="1383170"/>
            <a:ext cx="3352200" cy="646331"/>
          </a:xfrm>
          <a:prstGeom prst="rect">
            <a:avLst/>
          </a:prstGeom>
          <a:noFill/>
        </p:spPr>
        <p:txBody>
          <a:bodyPr wrap="none" rtlCol="0">
            <a:spAutoFit/>
          </a:bodyPr>
          <a:lstStyle/>
          <a:p>
            <a:r>
              <a:rPr lang="en-US" dirty="0"/>
              <a:t>The basic concept of ISO 9001</a:t>
            </a:r>
          </a:p>
          <a:p>
            <a:endParaRPr lang="en-US" dirty="0"/>
          </a:p>
        </p:txBody>
      </p:sp>
      <p:sp>
        <p:nvSpPr>
          <p:cNvPr id="8" name="Flowchart: Punched Tape 7">
            <a:extLst>
              <a:ext uri="{FF2B5EF4-FFF2-40B4-BE49-F238E27FC236}">
                <a16:creationId xmlns:a16="http://schemas.microsoft.com/office/drawing/2014/main" id="{BF0F7102-2F34-46F0-9876-EC2E7C9FE1DF}"/>
              </a:ext>
            </a:extLst>
          </p:cNvPr>
          <p:cNvSpPr/>
          <p:nvPr/>
        </p:nvSpPr>
        <p:spPr>
          <a:xfrm>
            <a:off x="1508329" y="1960003"/>
            <a:ext cx="2185485" cy="2080034"/>
          </a:xfrm>
          <a:prstGeom prst="flowChartPunchedTap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Say what you do</a:t>
            </a:r>
          </a:p>
          <a:p>
            <a:pPr algn="ctr"/>
            <a:r>
              <a:rPr lang="en-US" dirty="0"/>
              <a:t>Do what you say</a:t>
            </a:r>
          </a:p>
          <a:p>
            <a:pPr algn="ctr"/>
            <a:r>
              <a:rPr lang="en-US" dirty="0"/>
              <a:t>Prove it</a:t>
            </a:r>
          </a:p>
          <a:p>
            <a:pPr algn="ctr"/>
            <a:r>
              <a:rPr lang="en-US" dirty="0"/>
              <a:t>Improve it</a:t>
            </a:r>
          </a:p>
        </p:txBody>
      </p:sp>
      <p:sp>
        <p:nvSpPr>
          <p:cNvPr id="9" name="TextBox 8">
            <a:extLst>
              <a:ext uri="{FF2B5EF4-FFF2-40B4-BE49-F238E27FC236}">
                <a16:creationId xmlns:a16="http://schemas.microsoft.com/office/drawing/2014/main" id="{E24F9912-28D2-412E-8332-A25C7485F54E}"/>
              </a:ext>
            </a:extLst>
          </p:cNvPr>
          <p:cNvSpPr txBox="1"/>
          <p:nvPr/>
        </p:nvSpPr>
        <p:spPr>
          <a:xfrm>
            <a:off x="1106040" y="4287312"/>
            <a:ext cx="5814412" cy="2031325"/>
          </a:xfrm>
          <a:prstGeom prst="rect">
            <a:avLst/>
          </a:prstGeom>
          <a:noFill/>
        </p:spPr>
        <p:txBody>
          <a:bodyPr wrap="none" rtlCol="0">
            <a:spAutoFit/>
          </a:bodyPr>
          <a:lstStyle/>
          <a:p>
            <a:r>
              <a:rPr lang="en-US" dirty="0"/>
              <a:t>If you have implemented the processes (Say)</a:t>
            </a:r>
          </a:p>
          <a:p>
            <a:r>
              <a:rPr lang="en-US" dirty="0"/>
              <a:t>If you are following the processes (Do)</a:t>
            </a:r>
          </a:p>
          <a:p>
            <a:r>
              <a:rPr lang="en-US" dirty="0"/>
              <a:t>If you are proving it to yourself that they work (Prove)</a:t>
            </a:r>
          </a:p>
          <a:p>
            <a:r>
              <a:rPr lang="en-US" dirty="0"/>
              <a:t>If you making them better (Improve)</a:t>
            </a:r>
          </a:p>
          <a:p>
            <a:endParaRPr lang="en-US" dirty="0"/>
          </a:p>
          <a:p>
            <a:r>
              <a:rPr lang="en-US" b="1" dirty="0"/>
              <a:t>Then you will be in conformance with the standard!</a:t>
            </a:r>
          </a:p>
          <a:p>
            <a:r>
              <a:rPr lang="en-US" b="1" dirty="0"/>
              <a:t>Certification follows naturally.</a:t>
            </a:r>
          </a:p>
        </p:txBody>
      </p:sp>
      <p:sp>
        <p:nvSpPr>
          <p:cNvPr id="10" name="TextBox 9">
            <a:extLst>
              <a:ext uri="{FF2B5EF4-FFF2-40B4-BE49-F238E27FC236}">
                <a16:creationId xmlns:a16="http://schemas.microsoft.com/office/drawing/2014/main" id="{21F41339-DCEB-4DAF-AA46-0BA3EC4FDA59}"/>
              </a:ext>
            </a:extLst>
          </p:cNvPr>
          <p:cNvSpPr txBox="1"/>
          <p:nvPr/>
        </p:nvSpPr>
        <p:spPr>
          <a:xfrm>
            <a:off x="3784349" y="2509939"/>
            <a:ext cx="4891083" cy="646331"/>
          </a:xfrm>
          <a:prstGeom prst="rect">
            <a:avLst/>
          </a:prstGeom>
          <a:noFill/>
        </p:spPr>
        <p:txBody>
          <a:bodyPr wrap="none" rtlCol="0">
            <a:spAutoFit/>
          </a:bodyPr>
          <a:lstStyle/>
          <a:p>
            <a:r>
              <a:rPr lang="en-US" dirty="0"/>
              <a:t>Discipline to follow the process</a:t>
            </a:r>
          </a:p>
          <a:p>
            <a:r>
              <a:rPr lang="en-US" dirty="0"/>
              <a:t>Integrity to do what you say you’re going to do</a:t>
            </a:r>
          </a:p>
        </p:txBody>
      </p:sp>
    </p:spTree>
    <p:extLst>
      <p:ext uri="{BB962C8B-B14F-4D97-AF65-F5344CB8AC3E}">
        <p14:creationId xmlns:p14="http://schemas.microsoft.com/office/powerpoint/2010/main" val="291824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9">
                                            <p:txEl>
                                              <p:pRg st="1" end="1"/>
                                            </p:txEl>
                                          </p:spTgt>
                                        </p:tgtEl>
                                        <p:attrNameLst>
                                          <p:attrName>style.visibility</p:attrName>
                                        </p:attrNameLst>
                                      </p:cBhvr>
                                      <p:to>
                                        <p:strVal val="visible"/>
                                      </p:to>
                                    </p:set>
                                    <p:animEffect transition="in" filter="fade">
                                      <p:cBhvr>
                                        <p:cTn id="20" dur="500"/>
                                        <p:tgtEl>
                                          <p:spTgt spid="9">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500"/>
                                        <p:tgtEl>
                                          <p:spTgt spid="9">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9">
                                            <p:txEl>
                                              <p:pRg st="3" end="3"/>
                                            </p:txEl>
                                          </p:spTgt>
                                        </p:tgtEl>
                                        <p:attrNameLst>
                                          <p:attrName>style.visibility</p:attrName>
                                        </p:attrNameLst>
                                      </p:cBhvr>
                                      <p:to>
                                        <p:strVal val="visible"/>
                                      </p:to>
                                    </p:set>
                                    <p:animEffect transition="in" filter="fade">
                                      <p:cBhvr>
                                        <p:cTn id="26" dur="500"/>
                                        <p:tgtEl>
                                          <p:spTgt spid="9">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xEl>
                                              <p:pRg st="5" end="5"/>
                                            </p:txEl>
                                          </p:spTgt>
                                        </p:tgtEl>
                                        <p:attrNameLst>
                                          <p:attrName>style.visibility</p:attrName>
                                        </p:attrNameLst>
                                      </p:cBhvr>
                                      <p:to>
                                        <p:strVal val="visible"/>
                                      </p:to>
                                    </p:set>
                                    <p:animEffect transition="in" filter="fade">
                                      <p:cBhvr>
                                        <p:cTn id="31" dur="500"/>
                                        <p:tgtEl>
                                          <p:spTgt spid="9">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9">
                                            <p:txEl>
                                              <p:pRg st="6" end="6"/>
                                            </p:txEl>
                                          </p:spTgt>
                                        </p:tgtEl>
                                        <p:attrNameLst>
                                          <p:attrName>style.visibility</p:attrName>
                                        </p:attrNameLst>
                                      </p:cBhvr>
                                      <p:to>
                                        <p:strVal val="visible"/>
                                      </p:to>
                                    </p:set>
                                    <p:animEffect transition="in" filter="fade">
                                      <p:cBhvr>
                                        <p:cTn id="34"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8D5D1-E0C1-4CDD-9047-5784D5998C51}"/>
              </a:ext>
            </a:extLst>
          </p:cNvPr>
          <p:cNvSpPr>
            <a:spLocks noGrp="1"/>
          </p:cNvSpPr>
          <p:nvPr>
            <p:ph type="title"/>
          </p:nvPr>
        </p:nvSpPr>
        <p:spPr/>
        <p:txBody>
          <a:bodyPr/>
          <a:lstStyle/>
          <a:p>
            <a:r>
              <a:rPr lang="en-US" dirty="0"/>
              <a:t>Regarding Resources</a:t>
            </a:r>
          </a:p>
        </p:txBody>
      </p:sp>
      <p:sp>
        <p:nvSpPr>
          <p:cNvPr id="3" name="Content Placeholder 2">
            <a:extLst>
              <a:ext uri="{FF2B5EF4-FFF2-40B4-BE49-F238E27FC236}">
                <a16:creationId xmlns:a16="http://schemas.microsoft.com/office/drawing/2014/main" id="{B5FB5C01-217C-4D25-A55B-D4471CBAAC6F}"/>
              </a:ext>
            </a:extLst>
          </p:cNvPr>
          <p:cNvSpPr>
            <a:spLocks noGrp="1"/>
          </p:cNvSpPr>
          <p:nvPr>
            <p:ph idx="1"/>
          </p:nvPr>
        </p:nvSpPr>
        <p:spPr>
          <a:xfrm>
            <a:off x="457200" y="1600200"/>
            <a:ext cx="8229600" cy="3777558"/>
          </a:xfrm>
        </p:spPr>
        <p:txBody>
          <a:bodyPr>
            <a:normAutofit/>
          </a:bodyPr>
          <a:lstStyle/>
          <a:p>
            <a:pPr>
              <a:buClrTx/>
            </a:pPr>
            <a:r>
              <a:rPr lang="en-US" sz="1800" dirty="0"/>
              <a:t>Resource Appendix</a:t>
            </a:r>
          </a:p>
          <a:p>
            <a:pPr lvl="1">
              <a:buClrTx/>
            </a:pPr>
            <a:r>
              <a:rPr lang="en-US" sz="1800" dirty="0"/>
              <a:t>Trainers with contact information</a:t>
            </a:r>
          </a:p>
          <a:p>
            <a:pPr lvl="1">
              <a:buClrTx/>
            </a:pPr>
            <a:r>
              <a:rPr lang="en-US" sz="1800" dirty="0"/>
              <a:t>MPIA website</a:t>
            </a:r>
          </a:p>
          <a:p>
            <a:pPr lvl="1">
              <a:buClrTx/>
            </a:pPr>
            <a:endParaRPr lang="en-US" sz="1800" dirty="0"/>
          </a:p>
          <a:p>
            <a:pPr>
              <a:buClrTx/>
            </a:pPr>
            <a:r>
              <a:rPr lang="en-US" sz="1800" dirty="0"/>
              <a:t>MMEC courses (Examples)</a:t>
            </a:r>
          </a:p>
          <a:p>
            <a:pPr lvl="1">
              <a:buClrTx/>
            </a:pPr>
            <a:r>
              <a:rPr lang="en-US" sz="1800" dirty="0"/>
              <a:t>Understanding ISO 9001:2015</a:t>
            </a:r>
          </a:p>
          <a:p>
            <a:pPr lvl="1">
              <a:buClrTx/>
            </a:pPr>
            <a:r>
              <a:rPr lang="en-US" sz="1800" dirty="0"/>
              <a:t>Internal Quality Audit training</a:t>
            </a:r>
          </a:p>
          <a:p>
            <a:pPr lvl="1">
              <a:buClrTx/>
            </a:pPr>
            <a:r>
              <a:rPr lang="en-US" sz="1800" dirty="0"/>
              <a:t>Root Cause Analysis</a:t>
            </a:r>
          </a:p>
          <a:p>
            <a:pPr lvl="1">
              <a:buClrTx/>
            </a:pPr>
            <a:r>
              <a:rPr lang="en-US" sz="1800" dirty="0"/>
              <a:t>Lean Manufacturing</a:t>
            </a:r>
          </a:p>
        </p:txBody>
      </p:sp>
      <p:pic>
        <p:nvPicPr>
          <p:cNvPr id="5" name="Picture 4">
            <a:extLst>
              <a:ext uri="{FF2B5EF4-FFF2-40B4-BE49-F238E27FC236}">
                <a16:creationId xmlns:a16="http://schemas.microsoft.com/office/drawing/2014/main" id="{3BF5D87B-E73B-4073-96E3-8B645657EF9D}"/>
              </a:ext>
            </a:extLst>
          </p:cNvPr>
          <p:cNvPicPr>
            <a:picLocks noChangeAspect="1"/>
          </p:cNvPicPr>
          <p:nvPr/>
        </p:nvPicPr>
        <p:blipFill>
          <a:blip r:embed="rId2" cstate="email">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5681804" y="2824587"/>
            <a:ext cx="2571050" cy="2227247"/>
          </a:xfrm>
          <a:prstGeom prst="rect">
            <a:avLst/>
          </a:prstGeom>
        </p:spPr>
      </p:pic>
    </p:spTree>
    <p:extLst>
      <p:ext uri="{BB962C8B-B14F-4D97-AF65-F5344CB8AC3E}">
        <p14:creationId xmlns:p14="http://schemas.microsoft.com/office/powerpoint/2010/main" val="222162874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9DBAC-A74F-4795-874B-2A14EDEB43A6}"/>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2CB1140F-876B-49FA-9842-83D1504B0205}"/>
              </a:ext>
            </a:extLst>
          </p:cNvPr>
          <p:cNvSpPr>
            <a:spLocks noGrp="1"/>
          </p:cNvSpPr>
          <p:nvPr>
            <p:ph idx="1"/>
          </p:nvPr>
        </p:nvSpPr>
        <p:spPr/>
        <p:txBody>
          <a:bodyPr>
            <a:normAutofit/>
          </a:bodyPr>
          <a:lstStyle/>
          <a:p>
            <a:pPr>
              <a:spcBef>
                <a:spcPts val="0"/>
              </a:spcBef>
              <a:spcAft>
                <a:spcPts val="1200"/>
              </a:spcAft>
            </a:pPr>
            <a:r>
              <a:rPr lang="en-US" sz="2000" dirty="0"/>
              <a:t>Practical approach to implementing a system of processes</a:t>
            </a:r>
          </a:p>
          <a:p>
            <a:pPr>
              <a:spcBef>
                <a:spcPts val="0"/>
              </a:spcBef>
              <a:spcAft>
                <a:spcPts val="1200"/>
              </a:spcAft>
            </a:pPr>
            <a:r>
              <a:rPr lang="en-US" sz="2000" dirty="0"/>
              <a:t>Discipline to follow processes (Discipline rather than Conformance)</a:t>
            </a:r>
          </a:p>
          <a:p>
            <a:pPr>
              <a:spcBef>
                <a:spcPts val="0"/>
              </a:spcBef>
              <a:spcAft>
                <a:spcPts val="1200"/>
              </a:spcAft>
            </a:pPr>
            <a:r>
              <a:rPr lang="en-US" sz="2000" dirty="0"/>
              <a:t>Quality Management System is a system of processes</a:t>
            </a:r>
          </a:p>
          <a:p>
            <a:pPr>
              <a:spcBef>
                <a:spcPts val="0"/>
              </a:spcBef>
              <a:spcAft>
                <a:spcPts val="1200"/>
              </a:spcAft>
            </a:pPr>
            <a:r>
              <a:rPr lang="en-US" sz="2000" dirty="0"/>
              <a:t>A QMS as a key business strategy (necessary and attainable)</a:t>
            </a:r>
          </a:p>
          <a:p>
            <a:pPr>
              <a:spcBef>
                <a:spcPts val="0"/>
              </a:spcBef>
              <a:spcAft>
                <a:spcPts val="1200"/>
              </a:spcAft>
            </a:pPr>
            <a:r>
              <a:rPr lang="en-US" sz="2000" dirty="0"/>
              <a:t>ISO 9001 is simply a checklist of processes for a complete QMS</a:t>
            </a:r>
          </a:p>
          <a:p>
            <a:endParaRPr lang="en-US" sz="2000" dirty="0"/>
          </a:p>
        </p:txBody>
      </p:sp>
      <p:pic>
        <p:nvPicPr>
          <p:cNvPr id="5" name="Picture 4" descr="A picture containing silhouette&#10;&#10;Description automatically generated">
            <a:extLst>
              <a:ext uri="{FF2B5EF4-FFF2-40B4-BE49-F238E27FC236}">
                <a16:creationId xmlns:a16="http://schemas.microsoft.com/office/drawing/2014/main" id="{636A1964-38E4-4822-8DA1-4B029E97B756}"/>
              </a:ext>
            </a:extLst>
          </p:cNvPr>
          <p:cNvPicPr>
            <a:picLocks noChangeAspect="1"/>
          </p:cNvPicPr>
          <p:nvPr/>
        </p:nvPicPr>
        <p:blipFill>
          <a:blip r:embed="rId2" cstate="email">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3365873" y="4110273"/>
            <a:ext cx="2412254" cy="2412254"/>
          </a:xfrm>
          <a:prstGeom prst="rect">
            <a:avLst/>
          </a:prstGeom>
        </p:spPr>
      </p:pic>
    </p:spTree>
    <p:extLst>
      <p:ext uri="{BB962C8B-B14F-4D97-AF65-F5344CB8AC3E}">
        <p14:creationId xmlns:p14="http://schemas.microsoft.com/office/powerpoint/2010/main" val="2141971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8B987-9E94-48E1-B149-762CD5C28ED6}"/>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6A198EC-1234-439A-8A23-8117D4C9C23D}"/>
              </a:ext>
            </a:extLst>
          </p:cNvPr>
          <p:cNvSpPr>
            <a:spLocks noGrp="1"/>
          </p:cNvSpPr>
          <p:nvPr>
            <p:ph idx="1"/>
          </p:nvPr>
        </p:nvSpPr>
        <p:spPr/>
        <p:txBody>
          <a:bodyPr/>
          <a:lstStyle/>
          <a:p>
            <a:endParaRPr lang="en-US"/>
          </a:p>
        </p:txBody>
      </p:sp>
      <p:pic>
        <p:nvPicPr>
          <p:cNvPr id="4098" name="Picture 2" descr="https://cdn.wallpapersafari.com/38/67/bRjeFG.jpg">
            <a:extLst>
              <a:ext uri="{FF2B5EF4-FFF2-40B4-BE49-F238E27FC236}">
                <a16:creationId xmlns:a16="http://schemas.microsoft.com/office/drawing/2014/main" id="{EF78B149-3DF4-48D9-BEA6-7D3EF375F05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81000"/>
            <a:ext cx="9144000" cy="56197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F5B26FB-7DD6-4247-B6CE-6B2EBA7E70EE}"/>
              </a:ext>
            </a:extLst>
          </p:cNvPr>
          <p:cNvSpPr/>
          <p:nvPr/>
        </p:nvSpPr>
        <p:spPr>
          <a:xfrm>
            <a:off x="615737" y="1436180"/>
            <a:ext cx="2097049" cy="830997"/>
          </a:xfrm>
          <a:prstGeom prst="rect">
            <a:avLst/>
          </a:prstGeom>
        </p:spPr>
        <p:txBody>
          <a:bodyPr wrap="none">
            <a:spAutoFit/>
          </a:bodyPr>
          <a:lstStyle/>
          <a:p>
            <a:pPr algn="ctr"/>
            <a:r>
              <a:rPr lang="en-US" sz="2400" b="1" dirty="0">
                <a:solidFill>
                  <a:srgbClr val="FFC000"/>
                </a:solidFill>
              </a:rPr>
              <a:t>Open Forum </a:t>
            </a:r>
          </a:p>
          <a:p>
            <a:pPr algn="ctr"/>
            <a:r>
              <a:rPr lang="en-US" sz="2400" b="1" dirty="0">
                <a:solidFill>
                  <a:srgbClr val="FFC000"/>
                </a:solidFill>
              </a:rPr>
              <a:t>Q&amp;A</a:t>
            </a:r>
          </a:p>
        </p:txBody>
      </p:sp>
    </p:spTree>
    <p:extLst>
      <p:ext uri="{BB962C8B-B14F-4D97-AF65-F5344CB8AC3E}">
        <p14:creationId xmlns:p14="http://schemas.microsoft.com/office/powerpoint/2010/main" val="330826523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251D6-E2B6-4BBD-A612-26F76BB43452}"/>
              </a:ext>
            </a:extLst>
          </p:cNvPr>
          <p:cNvSpPr>
            <a:spLocks noGrp="1"/>
          </p:cNvSpPr>
          <p:nvPr>
            <p:ph type="title"/>
          </p:nvPr>
        </p:nvSpPr>
        <p:spPr>
          <a:xfrm>
            <a:off x="457200" y="533400"/>
            <a:ext cx="8229600" cy="990600"/>
          </a:xfrm>
        </p:spPr>
        <p:txBody>
          <a:bodyPr/>
          <a:lstStyle/>
          <a:p>
            <a:r>
              <a:rPr lang="en-US" dirty="0"/>
              <a:t>Appendix A: Resources</a:t>
            </a:r>
          </a:p>
        </p:txBody>
      </p:sp>
      <p:sp>
        <p:nvSpPr>
          <p:cNvPr id="3" name="Content Placeholder 2">
            <a:extLst>
              <a:ext uri="{FF2B5EF4-FFF2-40B4-BE49-F238E27FC236}">
                <a16:creationId xmlns:a16="http://schemas.microsoft.com/office/drawing/2014/main" id="{817EFE34-8842-4D83-956C-4ABD57B9C577}"/>
              </a:ext>
            </a:extLst>
          </p:cNvPr>
          <p:cNvSpPr>
            <a:spLocks noGrp="1"/>
          </p:cNvSpPr>
          <p:nvPr>
            <p:ph idx="1"/>
          </p:nvPr>
        </p:nvSpPr>
        <p:spPr>
          <a:xfrm>
            <a:off x="72428" y="1501578"/>
            <a:ext cx="4644427" cy="1078345"/>
          </a:xfrm>
          <a:ln>
            <a:solidFill>
              <a:srgbClr val="0070C0"/>
            </a:solidFill>
          </a:ln>
        </p:spPr>
        <p:txBody>
          <a:bodyPr>
            <a:normAutofit/>
          </a:bodyPr>
          <a:lstStyle/>
          <a:p>
            <a:pPr marL="0" indent="0">
              <a:buNone/>
            </a:pPr>
            <a:r>
              <a:rPr lang="en-US" sz="1600" dirty="0"/>
              <a:t>MPIA Website</a:t>
            </a:r>
          </a:p>
          <a:p>
            <a:pPr marL="0" indent="0">
              <a:buNone/>
            </a:pPr>
            <a:r>
              <a:rPr lang="en-US" sz="1600" dirty="0">
                <a:hlinkClick r:id="rId2"/>
              </a:rPr>
              <a:t>http://www.montanaphotonics.org/</a:t>
            </a:r>
            <a:endParaRPr lang="en-US" sz="1600" dirty="0"/>
          </a:p>
          <a:p>
            <a:pPr marL="0" indent="0">
              <a:buNone/>
            </a:pPr>
            <a:r>
              <a:rPr lang="en-US" sz="1600" dirty="0">
                <a:hlinkClick r:id="rId3"/>
              </a:rPr>
              <a:t>http://www.montanaphotonics.org/quality-alliance/</a:t>
            </a:r>
            <a:endParaRPr lang="en-US" sz="1600" dirty="0"/>
          </a:p>
          <a:p>
            <a:endParaRPr lang="en-US" sz="1600" dirty="0"/>
          </a:p>
        </p:txBody>
      </p:sp>
      <p:graphicFrame>
        <p:nvGraphicFramePr>
          <p:cNvPr id="4" name="Table 3">
            <a:extLst>
              <a:ext uri="{FF2B5EF4-FFF2-40B4-BE49-F238E27FC236}">
                <a16:creationId xmlns:a16="http://schemas.microsoft.com/office/drawing/2014/main" id="{281A1D56-8193-4826-808F-245E27E4AD81}"/>
              </a:ext>
            </a:extLst>
          </p:cNvPr>
          <p:cNvGraphicFramePr>
            <a:graphicFrameLocks noGrp="1"/>
          </p:cNvGraphicFramePr>
          <p:nvPr>
            <p:extLst>
              <p:ext uri="{D42A27DB-BD31-4B8C-83A1-F6EECF244321}">
                <p14:modId xmlns:p14="http://schemas.microsoft.com/office/powerpoint/2010/main" val="3246241336"/>
              </p:ext>
            </p:extLst>
          </p:nvPr>
        </p:nvGraphicFramePr>
        <p:xfrm>
          <a:off x="353085" y="3906435"/>
          <a:ext cx="8333715" cy="2063331"/>
        </p:xfrm>
        <a:graphic>
          <a:graphicData uri="http://schemas.openxmlformats.org/drawingml/2006/table">
            <a:tbl>
              <a:tblPr>
                <a:tableStyleId>{5C22544A-7EE6-4342-B048-85BDC9FD1C3A}</a:tableStyleId>
              </a:tblPr>
              <a:tblGrid>
                <a:gridCol w="1269769">
                  <a:extLst>
                    <a:ext uri="{9D8B030D-6E8A-4147-A177-3AD203B41FA5}">
                      <a16:colId xmlns:a16="http://schemas.microsoft.com/office/drawing/2014/main" val="1437576949"/>
                    </a:ext>
                  </a:extLst>
                </a:gridCol>
                <a:gridCol w="2136144">
                  <a:extLst>
                    <a:ext uri="{9D8B030D-6E8A-4147-A177-3AD203B41FA5}">
                      <a16:colId xmlns:a16="http://schemas.microsoft.com/office/drawing/2014/main" val="1915951958"/>
                    </a:ext>
                  </a:extLst>
                </a:gridCol>
                <a:gridCol w="2521201">
                  <a:extLst>
                    <a:ext uri="{9D8B030D-6E8A-4147-A177-3AD203B41FA5}">
                      <a16:colId xmlns:a16="http://schemas.microsoft.com/office/drawing/2014/main" val="2408978140"/>
                    </a:ext>
                  </a:extLst>
                </a:gridCol>
                <a:gridCol w="2406601">
                  <a:extLst>
                    <a:ext uri="{9D8B030D-6E8A-4147-A177-3AD203B41FA5}">
                      <a16:colId xmlns:a16="http://schemas.microsoft.com/office/drawing/2014/main" val="1333796139"/>
                    </a:ext>
                  </a:extLst>
                </a:gridCol>
              </a:tblGrid>
              <a:tr h="186767">
                <a:tc>
                  <a:txBody>
                    <a:bodyPr/>
                    <a:lstStyle/>
                    <a:p>
                      <a:pPr algn="l" fontAlgn="b"/>
                      <a:r>
                        <a:rPr lang="en-US" sz="1100" b="1" u="none" strike="noStrike" dirty="0">
                          <a:effectLst/>
                        </a:rPr>
                        <a:t>Trainers</a:t>
                      </a:r>
                      <a:endParaRPr lang="en-US" sz="11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100" b="1" u="none" strike="noStrike" dirty="0">
                          <a:effectLst/>
                        </a:rPr>
                        <a:t>Company</a:t>
                      </a:r>
                      <a:endParaRPr lang="en-US" sz="11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100" b="1" u="none" strike="noStrike" dirty="0">
                          <a:effectLst/>
                        </a:rPr>
                        <a:t>Role </a:t>
                      </a:r>
                      <a:endParaRPr lang="en-US" sz="11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100" b="1" u="none" strike="noStrike" dirty="0">
                          <a:effectLst/>
                        </a:rPr>
                        <a:t>Email</a:t>
                      </a:r>
                      <a:endParaRPr lang="en-US" sz="11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406770965"/>
                  </a:ext>
                </a:extLst>
              </a:tr>
              <a:tr h="186767">
                <a:tc>
                  <a:txBody>
                    <a:bodyPr/>
                    <a:lstStyle/>
                    <a:p>
                      <a:pPr algn="l" fontAlgn="b"/>
                      <a:r>
                        <a:rPr lang="en-US" sz="1100" u="none" strike="noStrike">
                          <a:effectLst/>
                        </a:rPr>
                        <a:t>Ben Klein</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FLIR Systems Inc.</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Quality Manager</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sng" strike="noStrike">
                          <a:effectLst/>
                          <a:hlinkClick r:id="rId4"/>
                        </a:rPr>
                        <a:t>benjamin.klein@flir.com</a:t>
                      </a:r>
                      <a:endParaRPr lang="en-US" sz="11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9611712"/>
                  </a:ext>
                </a:extLst>
              </a:tr>
              <a:tr h="186767">
                <a:tc>
                  <a:txBody>
                    <a:bodyPr/>
                    <a:lstStyle/>
                    <a:p>
                      <a:pPr algn="l" fontAlgn="b"/>
                      <a:r>
                        <a:rPr lang="en-US" sz="1100" u="none" strike="noStrike">
                          <a:effectLst/>
                        </a:rPr>
                        <a:t>Daniel Juliano</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MSU Technology Transfer Office</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Director</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sng" strike="noStrike">
                          <a:effectLst/>
                          <a:hlinkClick r:id="rId5"/>
                        </a:rPr>
                        <a:t>daniel.juliano@montana.edu</a:t>
                      </a:r>
                      <a:endParaRPr lang="en-US" sz="11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8157385"/>
                  </a:ext>
                </a:extLst>
              </a:tr>
              <a:tr h="186767">
                <a:tc>
                  <a:txBody>
                    <a:bodyPr/>
                    <a:lstStyle/>
                    <a:p>
                      <a:pPr algn="l" fontAlgn="b"/>
                      <a:r>
                        <a:rPr lang="en-US" sz="1100" u="none" strike="noStrike">
                          <a:effectLst/>
                        </a:rPr>
                        <a:t>John Malachowski</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FLIR Systems Inc.</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Manufacturing Manager</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sng" strike="noStrike">
                          <a:effectLst/>
                          <a:hlinkClick r:id="rId6"/>
                        </a:rPr>
                        <a:t>john.malachowski@flir.com</a:t>
                      </a:r>
                      <a:endParaRPr lang="en-US" sz="11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1631092"/>
                  </a:ext>
                </a:extLst>
              </a:tr>
              <a:tr h="186767">
                <a:tc>
                  <a:txBody>
                    <a:bodyPr/>
                    <a:lstStyle/>
                    <a:p>
                      <a:pPr algn="l" fontAlgn="b"/>
                      <a:r>
                        <a:rPr lang="en-US" sz="1100" u="none" strike="noStrike">
                          <a:effectLst/>
                        </a:rPr>
                        <a:t>Mary Johnson</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Wavelength Electronics</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CEO</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sng" strike="noStrike">
                          <a:effectLst/>
                          <a:hlinkClick r:id="rId7"/>
                        </a:rPr>
                        <a:t>mary@teamwavelength.com</a:t>
                      </a:r>
                      <a:endParaRPr lang="en-US" sz="11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3021132"/>
                  </a:ext>
                </a:extLst>
              </a:tr>
              <a:tr h="186767">
                <a:tc>
                  <a:txBody>
                    <a:bodyPr/>
                    <a:lstStyle/>
                    <a:p>
                      <a:pPr algn="l" fontAlgn="b"/>
                      <a:r>
                        <a:rPr lang="en-US" sz="1100" u="none" strike="noStrike">
                          <a:effectLst/>
                        </a:rPr>
                        <a:t>Steve Birrell</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Quantum Composers</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CEO</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sng" strike="noStrike">
                          <a:effectLst/>
                          <a:hlinkClick r:id="rId8"/>
                        </a:rPr>
                        <a:t>sbirrell@quantumcomposers.com</a:t>
                      </a:r>
                      <a:endParaRPr lang="en-US" sz="11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7752914"/>
                  </a:ext>
                </a:extLst>
              </a:tr>
              <a:tr h="186767">
                <a:tc>
                  <a:txBody>
                    <a:bodyPr/>
                    <a:lstStyle/>
                    <a:p>
                      <a:pPr algn="l" fontAlgn="b"/>
                      <a:r>
                        <a:rPr lang="en-US" sz="1100" u="none" strike="noStrike">
                          <a:effectLst/>
                        </a:rPr>
                        <a:t>Kim Rollefson</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Quantel/Lumibird</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Quality Manager</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sng" strike="noStrike">
                          <a:effectLst/>
                          <a:hlinkClick r:id="rId9"/>
                        </a:rPr>
                        <a:t>KRollefson@quantelusa.com</a:t>
                      </a:r>
                      <a:endParaRPr lang="en-US" sz="11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41910394"/>
                  </a:ext>
                </a:extLst>
              </a:tr>
              <a:tr h="186767">
                <a:tc>
                  <a:txBody>
                    <a:bodyPr/>
                    <a:lstStyle/>
                    <a:p>
                      <a:pPr algn="l" fontAlgn="b"/>
                      <a:r>
                        <a:rPr lang="en-US" sz="1100" u="none" strike="noStrike">
                          <a:effectLst/>
                        </a:rPr>
                        <a:t>Conlin Ritter</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Quantel/Lumibird</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Quality Manager</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sng" strike="noStrike">
                          <a:effectLst/>
                          <a:hlinkClick r:id="rId10"/>
                        </a:rPr>
                        <a:t>conlin.ritter@gmail.com</a:t>
                      </a:r>
                      <a:endParaRPr lang="en-US" sz="11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5002981"/>
                  </a:ext>
                </a:extLst>
              </a:tr>
              <a:tr h="186767">
                <a:tc>
                  <a:txBody>
                    <a:bodyPr/>
                    <a:lstStyle/>
                    <a:p>
                      <a:pPr algn="l" fontAlgn="b"/>
                      <a:r>
                        <a:rPr lang="en-US" sz="1100" u="none" strike="noStrike">
                          <a:effectLst/>
                        </a:rPr>
                        <a:t>Robert Martin</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Auto Pilot</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Quality Manager</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sng" strike="noStrike">
                          <a:effectLst/>
                          <a:hlinkClick r:id="rId11"/>
                        </a:rPr>
                        <a:t>rmartin@autopilotdesign.com</a:t>
                      </a:r>
                      <a:endParaRPr lang="en-US" sz="11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5865535"/>
                  </a:ext>
                </a:extLst>
              </a:tr>
              <a:tr h="186767">
                <a:tc>
                  <a:txBody>
                    <a:bodyPr/>
                    <a:lstStyle/>
                    <a:p>
                      <a:pPr algn="l" fontAlgn="b"/>
                      <a:r>
                        <a:rPr lang="en-US" sz="1100" u="none" strike="noStrike">
                          <a:effectLst/>
                        </a:rPr>
                        <a:t>Kurt Borge</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Quality Time Montana</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Quality Consultant</a:t>
                      </a:r>
                      <a:endParaRPr lang="en-US" sz="11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sng" strike="noStrike">
                          <a:effectLst/>
                          <a:hlinkClick r:id="rId12"/>
                        </a:rPr>
                        <a:t>qtm@q.com</a:t>
                      </a:r>
                      <a:endParaRPr lang="en-US" sz="11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2285385"/>
                  </a:ext>
                </a:extLst>
              </a:tr>
              <a:tr h="195661">
                <a:tc>
                  <a:txBody>
                    <a:bodyPr/>
                    <a:lstStyle/>
                    <a:p>
                      <a:pPr algn="l" fontAlgn="b"/>
                      <a:r>
                        <a:rPr lang="en-US" sz="1100" u="none" strike="noStrike" dirty="0">
                          <a:effectLst/>
                        </a:rPr>
                        <a:t>Dave Allard</a:t>
                      </a:r>
                      <a:endParaRPr lang="en-US" sz="11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dirty="0">
                          <a:effectLst/>
                        </a:rPr>
                        <a:t>MMEC</a:t>
                      </a: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dirty="0">
                          <a:effectLst/>
                        </a:rPr>
                        <a:t>Sr Manufacturing Process Engineer</a:t>
                      </a:r>
                      <a:endParaRPr lang="en-US" sz="11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sng" strike="noStrike" dirty="0">
                          <a:effectLst/>
                          <a:hlinkClick r:id="rId13"/>
                        </a:rPr>
                        <a:t>david.allard1@montana.edu</a:t>
                      </a:r>
                      <a:endParaRPr lang="en-US" sz="11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0080318"/>
                  </a:ext>
                </a:extLst>
              </a:tr>
            </a:tbl>
          </a:graphicData>
        </a:graphic>
      </p:graphicFrame>
      <p:sp>
        <p:nvSpPr>
          <p:cNvPr id="5" name="Rectangle 4">
            <a:extLst>
              <a:ext uri="{FF2B5EF4-FFF2-40B4-BE49-F238E27FC236}">
                <a16:creationId xmlns:a16="http://schemas.microsoft.com/office/drawing/2014/main" id="{75876DCF-C21C-4505-8D9F-723E692A8099}"/>
              </a:ext>
            </a:extLst>
          </p:cNvPr>
          <p:cNvSpPr/>
          <p:nvPr/>
        </p:nvSpPr>
        <p:spPr>
          <a:xfrm>
            <a:off x="4947719" y="1501578"/>
            <a:ext cx="3942784" cy="634020"/>
          </a:xfrm>
          <a:prstGeom prst="rect">
            <a:avLst/>
          </a:prstGeom>
          <a:ln>
            <a:solidFill>
              <a:srgbClr val="0070C0"/>
            </a:solidFill>
          </a:ln>
        </p:spPr>
        <p:txBody>
          <a:bodyPr wrap="square">
            <a:spAutoFit/>
          </a:bodyPr>
          <a:lstStyle/>
          <a:p>
            <a:pPr>
              <a:spcBef>
                <a:spcPct val="20000"/>
              </a:spcBef>
              <a:buClr>
                <a:schemeClr val="accent1"/>
              </a:buClr>
              <a:buSzPct val="85000"/>
            </a:pPr>
            <a:r>
              <a:rPr lang="en-US" sz="1600" dirty="0"/>
              <a:t>Montana Manufacturing Extension Center</a:t>
            </a:r>
          </a:p>
          <a:p>
            <a:pPr>
              <a:spcBef>
                <a:spcPct val="20000"/>
              </a:spcBef>
              <a:buClr>
                <a:schemeClr val="accent1"/>
              </a:buClr>
              <a:buSzPct val="85000"/>
            </a:pPr>
            <a:r>
              <a:rPr lang="en-US" sz="1600" dirty="0">
                <a:hlinkClick r:id="rId14"/>
              </a:rPr>
              <a:t>http://www.montana.edu/mmec/</a:t>
            </a:r>
            <a:endParaRPr lang="en-US" sz="1600" dirty="0"/>
          </a:p>
        </p:txBody>
      </p:sp>
    </p:spTree>
    <p:extLst>
      <p:ext uri="{BB962C8B-B14F-4D97-AF65-F5344CB8AC3E}">
        <p14:creationId xmlns:p14="http://schemas.microsoft.com/office/powerpoint/2010/main" val="363119663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863F2-AB3B-4507-AE1A-2BF0E7364EEC}"/>
              </a:ext>
            </a:extLst>
          </p:cNvPr>
          <p:cNvSpPr>
            <a:spLocks noGrp="1"/>
          </p:cNvSpPr>
          <p:nvPr>
            <p:ph type="title"/>
          </p:nvPr>
        </p:nvSpPr>
        <p:spPr/>
        <p:txBody>
          <a:bodyPr/>
          <a:lstStyle/>
          <a:p>
            <a:r>
              <a:rPr lang="en-US" dirty="0"/>
              <a:t>Appendix B: Quality Principles</a:t>
            </a:r>
          </a:p>
        </p:txBody>
      </p:sp>
      <p:sp>
        <p:nvSpPr>
          <p:cNvPr id="4" name="Rectangle 3">
            <a:extLst>
              <a:ext uri="{FF2B5EF4-FFF2-40B4-BE49-F238E27FC236}">
                <a16:creationId xmlns:a16="http://schemas.microsoft.com/office/drawing/2014/main" id="{CFACFE9C-3671-4F16-876A-CDD7A5B1EB4B}"/>
              </a:ext>
            </a:extLst>
          </p:cNvPr>
          <p:cNvSpPr/>
          <p:nvPr/>
        </p:nvSpPr>
        <p:spPr>
          <a:xfrm>
            <a:off x="138546" y="1813173"/>
            <a:ext cx="4257963" cy="4339650"/>
          </a:xfrm>
          <a:prstGeom prst="rect">
            <a:avLst/>
          </a:prstGeom>
        </p:spPr>
        <p:txBody>
          <a:bodyPr wrap="square">
            <a:spAutoFit/>
          </a:bodyPr>
          <a:lstStyle/>
          <a:p>
            <a:pPr marL="214313" indent="-214313">
              <a:buFont typeface="Arial" panose="020B0604020202020204" pitchFamily="34" charset="0"/>
              <a:buChar char="•"/>
            </a:pPr>
            <a:r>
              <a:rPr lang="en-US" sz="1200" b="1" dirty="0"/>
              <a:t>Customer Focus</a:t>
            </a:r>
          </a:p>
          <a:p>
            <a:pPr marL="671513" lvl="1" indent="-214313">
              <a:buFont typeface="Arial" panose="020B0604020202020204" pitchFamily="34" charset="0"/>
              <a:buChar char="•"/>
            </a:pPr>
            <a:r>
              <a:rPr lang="en-US" sz="1200" dirty="0"/>
              <a:t>Understand and fulfill customer </a:t>
            </a:r>
          </a:p>
          <a:p>
            <a:pPr marL="1128713" lvl="2" indent="-214313">
              <a:buFont typeface="Arial" panose="020B0604020202020204" pitchFamily="34" charset="0"/>
              <a:buChar char="•"/>
            </a:pPr>
            <a:r>
              <a:rPr lang="en-US" sz="1200" dirty="0"/>
              <a:t>Requirements </a:t>
            </a:r>
          </a:p>
          <a:p>
            <a:pPr marL="1128713" lvl="2" indent="-214313">
              <a:buFont typeface="Arial" panose="020B0604020202020204" pitchFamily="34" charset="0"/>
              <a:buChar char="•"/>
            </a:pPr>
            <a:r>
              <a:rPr lang="en-US" sz="1200" dirty="0"/>
              <a:t>Expectations</a:t>
            </a:r>
          </a:p>
          <a:p>
            <a:pPr marL="1128713" lvl="2" indent="-214313">
              <a:buFont typeface="Arial" panose="020B0604020202020204" pitchFamily="34" charset="0"/>
              <a:buChar char="•"/>
            </a:pPr>
            <a:r>
              <a:rPr lang="en-US" sz="1200" dirty="0"/>
              <a:t>Needs</a:t>
            </a:r>
          </a:p>
          <a:p>
            <a:pPr marL="671513" lvl="1" indent="-214313">
              <a:buFont typeface="Arial" panose="020B0604020202020204" pitchFamily="34" charset="0"/>
              <a:buChar char="•"/>
            </a:pPr>
            <a:r>
              <a:rPr lang="en-US" sz="1200" dirty="0"/>
              <a:t>Repeat customers</a:t>
            </a:r>
          </a:p>
          <a:p>
            <a:pPr marL="671513" lvl="1" indent="-214313">
              <a:buFont typeface="Arial" panose="020B0604020202020204" pitchFamily="34" charset="0"/>
              <a:buChar char="•"/>
            </a:pPr>
            <a:r>
              <a:rPr lang="en-US" sz="1200" dirty="0"/>
              <a:t>Increased customers</a:t>
            </a:r>
          </a:p>
          <a:p>
            <a:pPr marL="671513" lvl="1" indent="-214313">
              <a:buFont typeface="Arial" panose="020B0604020202020204" pitchFamily="34" charset="0"/>
              <a:buChar char="•"/>
            </a:pPr>
            <a:endParaRPr lang="en-US" sz="1200" dirty="0"/>
          </a:p>
          <a:p>
            <a:pPr marL="214313" indent="-214313">
              <a:buFont typeface="Arial" panose="020B0604020202020204" pitchFamily="34" charset="0"/>
              <a:buChar char="•"/>
            </a:pPr>
            <a:r>
              <a:rPr lang="en-US" sz="1200" b="1" dirty="0"/>
              <a:t>Leadership</a:t>
            </a:r>
          </a:p>
          <a:p>
            <a:pPr marL="671513" lvl="1" indent="-214313">
              <a:buFont typeface="Arial" panose="020B0604020202020204" pitchFamily="34" charset="0"/>
              <a:buChar char="•"/>
            </a:pPr>
            <a:r>
              <a:rPr lang="en-US" sz="1200" dirty="0"/>
              <a:t>Provide unity of purpose (vision, mission)</a:t>
            </a:r>
          </a:p>
          <a:p>
            <a:pPr marL="671513" lvl="1" indent="-214313">
              <a:buFont typeface="Arial" panose="020B0604020202020204" pitchFamily="34" charset="0"/>
              <a:buChar char="•"/>
            </a:pPr>
            <a:r>
              <a:rPr lang="en-US" sz="1200" dirty="0"/>
              <a:t>Establish strategy</a:t>
            </a:r>
          </a:p>
          <a:p>
            <a:pPr marL="671513" lvl="1" indent="-214313">
              <a:buFont typeface="Arial" panose="020B0604020202020204" pitchFamily="34" charset="0"/>
              <a:buChar char="•"/>
            </a:pPr>
            <a:r>
              <a:rPr lang="en-US" sz="1200" dirty="0"/>
              <a:t>Provide conditions for success</a:t>
            </a:r>
          </a:p>
          <a:p>
            <a:pPr marL="671513" lvl="1" indent="-214313">
              <a:buFont typeface="Arial" panose="020B0604020202020204" pitchFamily="34" charset="0"/>
              <a:buChar char="•"/>
            </a:pPr>
            <a:endParaRPr lang="en-US" sz="1200" dirty="0"/>
          </a:p>
          <a:p>
            <a:pPr marL="214313" indent="-214313">
              <a:buFont typeface="Arial" panose="020B0604020202020204" pitchFamily="34" charset="0"/>
              <a:buChar char="•"/>
            </a:pPr>
            <a:r>
              <a:rPr lang="en-US" sz="1200" b="1" dirty="0"/>
              <a:t>Engagement of People</a:t>
            </a:r>
          </a:p>
          <a:p>
            <a:pPr marL="671513" lvl="1" indent="-214313">
              <a:buFont typeface="Arial" panose="020B0604020202020204" pitchFamily="34" charset="0"/>
              <a:buChar char="•"/>
            </a:pPr>
            <a:r>
              <a:rPr lang="en-US" sz="1200" dirty="0"/>
              <a:t>Involve personnel in the process</a:t>
            </a:r>
          </a:p>
          <a:p>
            <a:pPr marL="671513" lvl="1" indent="-214313">
              <a:buFont typeface="Arial" panose="020B0604020202020204" pitchFamily="34" charset="0"/>
              <a:buChar char="•"/>
            </a:pPr>
            <a:r>
              <a:rPr lang="en-US" sz="1200" dirty="0"/>
              <a:t>Provide a voice</a:t>
            </a:r>
          </a:p>
          <a:p>
            <a:pPr marL="671513" lvl="1" indent="-214313">
              <a:buFont typeface="Arial" panose="020B0604020202020204" pitchFamily="34" charset="0"/>
              <a:buChar char="•"/>
            </a:pPr>
            <a:r>
              <a:rPr lang="en-US" sz="1200" dirty="0"/>
              <a:t>Encourage commitment to the system</a:t>
            </a:r>
          </a:p>
          <a:p>
            <a:pPr marL="671513" lvl="1" indent="-214313">
              <a:buFont typeface="Arial" panose="020B0604020202020204" pitchFamily="34" charset="0"/>
              <a:buChar char="•"/>
            </a:pPr>
            <a:endParaRPr lang="en-US" sz="1200" dirty="0"/>
          </a:p>
          <a:p>
            <a:pPr marL="214313" indent="-214313">
              <a:buFont typeface="Arial" panose="020B0604020202020204" pitchFamily="34" charset="0"/>
              <a:buChar char="•"/>
            </a:pPr>
            <a:r>
              <a:rPr lang="en-US" sz="1200" b="1" dirty="0"/>
              <a:t>Process approach</a:t>
            </a:r>
          </a:p>
          <a:p>
            <a:pPr marL="671513" lvl="1" indent="-214313">
              <a:buFont typeface="Arial" panose="020B0604020202020204" pitchFamily="34" charset="0"/>
              <a:buChar char="•"/>
            </a:pPr>
            <a:r>
              <a:rPr lang="en-US" sz="1200" dirty="0"/>
              <a:t>Consistent and predictable results</a:t>
            </a:r>
          </a:p>
          <a:p>
            <a:pPr marL="671513" lvl="1" indent="-214313">
              <a:buFont typeface="Arial" panose="020B0604020202020204" pitchFamily="34" charset="0"/>
              <a:buChar char="•"/>
            </a:pPr>
            <a:r>
              <a:rPr lang="en-US" sz="1200" dirty="0"/>
              <a:t>Improved effectiveness and efficiency</a:t>
            </a:r>
          </a:p>
          <a:p>
            <a:pPr marL="671513" lvl="1" indent="-214313">
              <a:buFont typeface="Arial" panose="020B0604020202020204" pitchFamily="34" charset="0"/>
              <a:buChar char="•"/>
            </a:pPr>
            <a:r>
              <a:rPr lang="en-US" sz="1200" dirty="0"/>
              <a:t>Systems thinking</a:t>
            </a:r>
          </a:p>
          <a:p>
            <a:pPr marL="671513" lvl="1" indent="-214313">
              <a:buFont typeface="Arial" panose="020B0604020202020204" pitchFamily="34" charset="0"/>
              <a:buChar char="•"/>
            </a:pPr>
            <a:endParaRPr lang="en-US" sz="1200" dirty="0"/>
          </a:p>
        </p:txBody>
      </p:sp>
      <p:sp>
        <p:nvSpPr>
          <p:cNvPr id="5" name="Rectangle 4">
            <a:extLst>
              <a:ext uri="{FF2B5EF4-FFF2-40B4-BE49-F238E27FC236}">
                <a16:creationId xmlns:a16="http://schemas.microsoft.com/office/drawing/2014/main" id="{85C7E362-3A18-46B3-8BCB-0C6C43309505}"/>
              </a:ext>
            </a:extLst>
          </p:cNvPr>
          <p:cNvSpPr/>
          <p:nvPr/>
        </p:nvSpPr>
        <p:spPr>
          <a:xfrm>
            <a:off x="4490519" y="1813173"/>
            <a:ext cx="4514935" cy="2926442"/>
          </a:xfrm>
          <a:prstGeom prst="rect">
            <a:avLst/>
          </a:prstGeom>
        </p:spPr>
        <p:txBody>
          <a:bodyPr wrap="square">
            <a:spAutoFit/>
          </a:bodyPr>
          <a:lstStyle/>
          <a:p>
            <a:pPr marL="214313" indent="-214313">
              <a:buFont typeface="Arial" panose="020B0604020202020204" pitchFamily="34" charset="0"/>
              <a:buChar char="•"/>
            </a:pPr>
            <a:r>
              <a:rPr lang="en-US" sz="1200" b="1" dirty="0"/>
              <a:t>Improvement</a:t>
            </a:r>
          </a:p>
          <a:p>
            <a:pPr marL="671513" lvl="1" indent="-214313">
              <a:buFont typeface="Arial" panose="020B0604020202020204" pitchFamily="34" charset="0"/>
              <a:buChar char="•"/>
            </a:pPr>
            <a:r>
              <a:rPr lang="en-US" sz="1200" dirty="0"/>
              <a:t>Evolution of processes</a:t>
            </a:r>
          </a:p>
          <a:p>
            <a:pPr marL="671513" lvl="1" indent="-214313">
              <a:buFont typeface="Arial" panose="020B0604020202020204" pitchFamily="34" charset="0"/>
              <a:buChar char="•"/>
            </a:pPr>
            <a:r>
              <a:rPr lang="en-US" sz="1200" dirty="0"/>
              <a:t>Decrease cost: increase effectiveness and efficiency</a:t>
            </a:r>
          </a:p>
          <a:p>
            <a:pPr marL="671513" lvl="1" indent="-214313">
              <a:buFont typeface="Arial" panose="020B0604020202020204" pitchFamily="34" charset="0"/>
              <a:buChar char="•"/>
            </a:pPr>
            <a:endParaRPr lang="en-US" sz="1200" dirty="0"/>
          </a:p>
          <a:p>
            <a:pPr marL="214313" indent="-214313">
              <a:buFont typeface="Arial" panose="020B0604020202020204" pitchFamily="34" charset="0"/>
              <a:buChar char="•"/>
            </a:pPr>
            <a:r>
              <a:rPr lang="en-US" sz="1200" b="1" dirty="0"/>
              <a:t>Evidence-based decision making</a:t>
            </a:r>
          </a:p>
          <a:p>
            <a:pPr marL="671513" lvl="1" indent="-214313">
              <a:buFont typeface="Arial" panose="020B0604020202020204" pitchFamily="34" charset="0"/>
              <a:buChar char="•"/>
            </a:pPr>
            <a:r>
              <a:rPr lang="en-US" sz="1200" dirty="0"/>
              <a:t>Collect evidence and data to formulate decisions</a:t>
            </a:r>
          </a:p>
          <a:p>
            <a:pPr marL="671513" lvl="1" indent="-214313">
              <a:buFont typeface="Arial" panose="020B0604020202020204" pitchFamily="34" charset="0"/>
              <a:buChar char="•"/>
            </a:pPr>
            <a:r>
              <a:rPr lang="en-US" sz="1200" dirty="0"/>
              <a:t>Reduce uncertainty</a:t>
            </a:r>
          </a:p>
          <a:p>
            <a:pPr marL="671513" lvl="1" indent="-214313">
              <a:buFont typeface="Arial" panose="020B0604020202020204" pitchFamily="34" charset="0"/>
              <a:buChar char="•"/>
            </a:pPr>
            <a:r>
              <a:rPr lang="en-US" sz="1200" dirty="0"/>
              <a:t>Leads to greater objectivity</a:t>
            </a:r>
          </a:p>
          <a:p>
            <a:pPr marL="671513" lvl="1" indent="-214313">
              <a:buFont typeface="Arial" panose="020B0604020202020204" pitchFamily="34" charset="0"/>
              <a:buChar char="•"/>
            </a:pPr>
            <a:endParaRPr lang="en-US" sz="1200" dirty="0"/>
          </a:p>
          <a:p>
            <a:pPr marL="214313" indent="-214313">
              <a:spcAft>
                <a:spcPts val="450"/>
              </a:spcAft>
              <a:buFont typeface="Arial" panose="020B0604020202020204" pitchFamily="34" charset="0"/>
              <a:buChar char="•"/>
            </a:pPr>
            <a:r>
              <a:rPr lang="en-US" sz="1200" b="1" dirty="0"/>
              <a:t>Relationship management</a:t>
            </a:r>
          </a:p>
          <a:p>
            <a:pPr marL="671513" lvl="1" indent="-214313">
              <a:buFont typeface="Arial" panose="020B0604020202020204" pitchFamily="34" charset="0"/>
              <a:buChar char="•"/>
            </a:pPr>
            <a:r>
              <a:rPr lang="en-US" sz="1200" dirty="0"/>
              <a:t>Customers</a:t>
            </a:r>
          </a:p>
          <a:p>
            <a:pPr marL="671513" lvl="1" indent="-214313">
              <a:buFont typeface="Arial" panose="020B0604020202020204" pitchFamily="34" charset="0"/>
              <a:buChar char="•"/>
            </a:pPr>
            <a:r>
              <a:rPr lang="en-US" sz="1200" dirty="0"/>
              <a:t>Suppliers</a:t>
            </a:r>
          </a:p>
          <a:p>
            <a:pPr marL="671513" lvl="1" indent="-214313">
              <a:buFont typeface="Arial" panose="020B0604020202020204" pitchFamily="34" charset="0"/>
              <a:buChar char="•"/>
            </a:pPr>
            <a:r>
              <a:rPr lang="en-US" sz="1200" dirty="0"/>
              <a:t>Personnel</a:t>
            </a:r>
          </a:p>
          <a:p>
            <a:pPr marL="671513" lvl="1" indent="-214313">
              <a:buFont typeface="Arial" panose="020B0604020202020204" pitchFamily="34" charset="0"/>
              <a:buChar char="•"/>
            </a:pPr>
            <a:r>
              <a:rPr lang="en-US" sz="1200" dirty="0"/>
              <a:t>Community</a:t>
            </a:r>
          </a:p>
          <a:p>
            <a:pPr marL="671513" lvl="1" indent="-214313">
              <a:buFont typeface="Arial" panose="020B0604020202020204" pitchFamily="34" charset="0"/>
              <a:buChar char="•"/>
            </a:pPr>
            <a:endParaRPr lang="en-US" sz="1200" dirty="0"/>
          </a:p>
        </p:txBody>
      </p:sp>
      <p:sp>
        <p:nvSpPr>
          <p:cNvPr id="6" name="Scroll: Horizontal 5">
            <a:extLst>
              <a:ext uri="{FF2B5EF4-FFF2-40B4-BE49-F238E27FC236}">
                <a16:creationId xmlns:a16="http://schemas.microsoft.com/office/drawing/2014/main" id="{C866B65F-4F8F-480C-963F-4F3AC202C7E3}"/>
              </a:ext>
            </a:extLst>
          </p:cNvPr>
          <p:cNvSpPr/>
          <p:nvPr/>
        </p:nvSpPr>
        <p:spPr>
          <a:xfrm>
            <a:off x="2909453" y="5711160"/>
            <a:ext cx="5966691" cy="883326"/>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t>A system of processes is a network of relationships.</a:t>
            </a:r>
          </a:p>
        </p:txBody>
      </p:sp>
      <p:sp>
        <p:nvSpPr>
          <p:cNvPr id="3" name="TextBox 2">
            <a:extLst>
              <a:ext uri="{FF2B5EF4-FFF2-40B4-BE49-F238E27FC236}">
                <a16:creationId xmlns:a16="http://schemas.microsoft.com/office/drawing/2014/main" id="{F20CF293-2900-499A-9073-C4FD549C72B1}"/>
              </a:ext>
            </a:extLst>
          </p:cNvPr>
          <p:cNvSpPr txBox="1"/>
          <p:nvPr/>
        </p:nvSpPr>
        <p:spPr>
          <a:xfrm>
            <a:off x="7037249" y="4370283"/>
            <a:ext cx="1159292" cy="369332"/>
          </a:xfrm>
          <a:prstGeom prst="rect">
            <a:avLst/>
          </a:prstGeom>
          <a:noFill/>
        </p:spPr>
        <p:txBody>
          <a:bodyPr wrap="none" rtlCol="0">
            <a:spAutoFit/>
          </a:bodyPr>
          <a:lstStyle/>
          <a:p>
            <a:r>
              <a:rPr lang="en-US" dirty="0"/>
              <a:t>ISO 9000</a:t>
            </a:r>
          </a:p>
        </p:txBody>
      </p:sp>
    </p:spTree>
    <p:extLst>
      <p:ext uri="{BB962C8B-B14F-4D97-AF65-F5344CB8AC3E}">
        <p14:creationId xmlns:p14="http://schemas.microsoft.com/office/powerpoint/2010/main" val="32341977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Clarity.thmx</Template>
  <TotalTime>10700</TotalTime>
  <Words>7576</Words>
  <Application>Microsoft Office PowerPoint</Application>
  <PresentationFormat>On-screen Show (4:3)</PresentationFormat>
  <Paragraphs>1213</Paragraphs>
  <Slides>118</Slides>
  <Notes>23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118</vt:i4>
      </vt:variant>
    </vt:vector>
  </HeadingPairs>
  <TitlesOfParts>
    <vt:vector size="129" baseType="lpstr">
      <vt:lpstr>Microsoft YaHei</vt:lpstr>
      <vt:lpstr>ＭＳ Ｐゴシック</vt:lpstr>
      <vt:lpstr>Arial</vt:lpstr>
      <vt:lpstr>Brush Script MT</vt:lpstr>
      <vt:lpstr>Calibri</vt:lpstr>
      <vt:lpstr>Calibri Light</vt:lpstr>
      <vt:lpstr>DejaVu Sans</vt:lpstr>
      <vt:lpstr>Symbol</vt:lpstr>
      <vt:lpstr>Wingdings</vt:lpstr>
      <vt:lpstr>Clarity</vt:lpstr>
      <vt:lpstr>Custom Design</vt:lpstr>
      <vt:lpstr>PowerPoint Presentation</vt:lpstr>
      <vt:lpstr>Guide: Ben Klein</vt:lpstr>
      <vt:lpstr>Course Agenda</vt:lpstr>
      <vt:lpstr>Training Course Objective and Goals</vt:lpstr>
      <vt:lpstr>Purpose of the Course</vt:lpstr>
      <vt:lpstr>Common Culture Toward Quality</vt:lpstr>
      <vt:lpstr>Problem Statement for the Course</vt:lpstr>
      <vt:lpstr>PowerPoint Presentation</vt:lpstr>
      <vt:lpstr>Checklist of Core Supplies for the Journey</vt:lpstr>
      <vt:lpstr>Checklist of Core Supplies for the Journey</vt:lpstr>
      <vt:lpstr>Questions to Consider</vt:lpstr>
      <vt:lpstr>Checklist of Core Supplies for the Journey</vt:lpstr>
      <vt:lpstr>Design  and New product Introduction</vt:lpstr>
      <vt:lpstr>Design the first step in the quality process.</vt:lpstr>
      <vt:lpstr>Problem Definition</vt:lpstr>
      <vt:lpstr>Solution</vt:lpstr>
      <vt:lpstr>Research &amp; Development</vt:lpstr>
      <vt:lpstr>Design for Production</vt:lpstr>
      <vt:lpstr>Transition to Production</vt:lpstr>
      <vt:lpstr>Production:  New Product Introduction</vt:lpstr>
      <vt:lpstr>Support: New Product Introduction</vt:lpstr>
      <vt:lpstr>Questions to Ask Yourself</vt:lpstr>
      <vt:lpstr>Checklist of Core Supplies for the Journey</vt:lpstr>
      <vt:lpstr>Manufacturing Flow</vt:lpstr>
      <vt:lpstr>Challenge: Manufacturing Flow</vt:lpstr>
      <vt:lpstr>Establish Manufacturing Process to Create Flow</vt:lpstr>
      <vt:lpstr>Manufacturing Concepts</vt:lpstr>
      <vt:lpstr>Questions to Ask Yourself</vt:lpstr>
      <vt:lpstr>Checklist of Core Supplies for the Journey</vt:lpstr>
      <vt:lpstr>Document Management Process</vt:lpstr>
      <vt:lpstr>Background Information (Context)</vt:lpstr>
      <vt:lpstr>Document Management: Problem</vt:lpstr>
      <vt:lpstr>Document Management Process</vt:lpstr>
      <vt:lpstr>Engineering Change Control Steps</vt:lpstr>
      <vt:lpstr>Document Control System</vt:lpstr>
      <vt:lpstr>Common Characteristics of Controlled Document</vt:lpstr>
      <vt:lpstr>Questions to Ask Yourself</vt:lpstr>
      <vt:lpstr>Checklist of Core Supplies for the Journey</vt:lpstr>
      <vt:lpstr>Equipment management Process</vt:lpstr>
      <vt:lpstr>PowerPoint Presentation</vt:lpstr>
      <vt:lpstr>PowerPoint Presentation</vt:lpstr>
      <vt:lpstr>PowerPoint Presentation</vt:lpstr>
      <vt:lpstr>PowerPoint Presentation</vt:lpstr>
      <vt:lpstr>PowerPoint Presentation</vt:lpstr>
      <vt:lpstr>PowerPoint Presentation</vt:lpstr>
      <vt:lpstr>Checklist of Core Supplies for the Journey</vt:lpstr>
      <vt:lpstr>Managing Discrepant Material</vt:lpstr>
      <vt:lpstr>Discrepant: Definition</vt:lpstr>
      <vt:lpstr>Discrepant Material: Problem</vt:lpstr>
      <vt:lpstr>Discrepant Material: Solution</vt:lpstr>
      <vt:lpstr>Discrepant Material Process</vt:lpstr>
      <vt:lpstr>Service Returns: Problem Statement</vt:lpstr>
      <vt:lpstr>Service Return Process: Solution</vt:lpstr>
      <vt:lpstr>Service Return Process</vt:lpstr>
      <vt:lpstr>Discrepant Material Reports Warranty Returns</vt:lpstr>
      <vt:lpstr>Questions to Ask Yourself</vt:lpstr>
      <vt:lpstr>Checklist of Core Supplies for the Journey</vt:lpstr>
      <vt:lpstr>SUPPLIER MANAGEMENT Process</vt:lpstr>
      <vt:lpstr>Example problem:  Custom coated optics being rejected by Bozeman Laser</vt:lpstr>
      <vt:lpstr>Cause:  Bozeman Laser quality specifications were too tight</vt:lpstr>
      <vt:lpstr>Solution:  new purchasing procedure</vt:lpstr>
      <vt:lpstr>PowerPoint Presentation</vt:lpstr>
      <vt:lpstr>Conclusions</vt:lpstr>
      <vt:lpstr>Questions to ask yourself</vt:lpstr>
      <vt:lpstr>Checklist of Core Supplies for the Journey</vt:lpstr>
      <vt:lpstr>Training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Checklist of Core Supplies for the Journey</vt:lpstr>
      <vt:lpstr>Root Cause and Corrective Action (RCCA)</vt:lpstr>
      <vt:lpstr>My Background</vt:lpstr>
      <vt:lpstr>Example</vt:lpstr>
      <vt:lpstr>RCCA elements</vt:lpstr>
      <vt:lpstr>RCCA #</vt:lpstr>
      <vt:lpstr>Executive Summary</vt:lpstr>
      <vt:lpstr>Containment</vt:lpstr>
      <vt:lpstr>Root Cause</vt:lpstr>
      <vt:lpstr>Corrective Action</vt:lpstr>
      <vt:lpstr>Action List</vt:lpstr>
      <vt:lpstr>RCCA Signoff</vt:lpstr>
      <vt:lpstr>RCCA Process Steps</vt:lpstr>
      <vt:lpstr>RCCA Summary</vt:lpstr>
      <vt:lpstr>Questions to Ask Yourself</vt:lpstr>
      <vt:lpstr>Checklist of Core Supplies for the Journey</vt:lpstr>
      <vt:lpstr>System Monitoring Process</vt:lpstr>
      <vt:lpstr>Dave’s Background</vt:lpstr>
      <vt:lpstr>Problem Statement</vt:lpstr>
      <vt:lpstr>Collect and Analyze Data</vt:lpstr>
      <vt:lpstr>Observe Your System</vt:lpstr>
      <vt:lpstr>Management Review</vt:lpstr>
      <vt:lpstr>Questions to Ask Yourself</vt:lpstr>
      <vt:lpstr>Checklist of Core Supplies for the Journey</vt:lpstr>
      <vt:lpstr>LUNCH</vt:lpstr>
      <vt:lpstr>The system: Putting it all together</vt:lpstr>
      <vt:lpstr>PowerPoint Presentation</vt:lpstr>
      <vt:lpstr>PowerPoint Presentation</vt:lpstr>
      <vt:lpstr>PowerPoint Presentation</vt:lpstr>
      <vt:lpstr>Why Implement a Quality Management System?</vt:lpstr>
      <vt:lpstr>How it all works as a system (EXAMPLE)</vt:lpstr>
      <vt:lpstr>Leave behind a trail of records</vt:lpstr>
      <vt:lpstr>Resource Allocation Strategies for a QMS</vt:lpstr>
      <vt:lpstr>Multiple hats</vt:lpstr>
      <vt:lpstr>Core Elements of a Quality Management System</vt:lpstr>
      <vt:lpstr>ISO 9001 International Standard</vt:lpstr>
      <vt:lpstr>Discipline vs Conformance</vt:lpstr>
      <vt:lpstr>Regarding Resources</vt:lpstr>
      <vt:lpstr>Summary</vt:lpstr>
      <vt:lpstr>PowerPoint Presentation</vt:lpstr>
      <vt:lpstr>Appendix A: Resources</vt:lpstr>
      <vt:lpstr>Appendix B: Quality Principles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Montana’s Emerging Photonics Industry and the MPIA</dc:title>
  <dc:creator>Larry Johnson</dc:creator>
  <cp:lastModifiedBy>Juliano, Daniel</cp:lastModifiedBy>
  <cp:revision>360</cp:revision>
  <cp:lastPrinted>2019-02-10T21:26:04Z</cp:lastPrinted>
  <dcterms:created xsi:type="dcterms:W3CDTF">2014-09-09T20:56:39Z</dcterms:created>
  <dcterms:modified xsi:type="dcterms:W3CDTF">2019-02-20T05:52:25Z</dcterms:modified>
</cp:coreProperties>
</file>