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_rels/notesSlide2.xml.rels" ContentType="application/vnd.openxmlformats-package.relationships+xml"/>
  <Override PartName="/ppt/notesSlides/notesSlide2.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jpeg" ContentType="image/jpeg"/>
  <Override PartName="/ppt/media/image8.png" ContentType="image/png"/>
  <Override PartName="/ppt/media/image2.jpeg" ContentType="image/jpeg"/>
  <Override PartName="/ppt/media/image3.jpeg" ContentType="image/jpeg"/>
  <Override PartName="/ppt/media/image6.jpeg" ContentType="image/jpeg"/>
  <Override PartName="/ppt/media/image4.png" ContentType="image/png"/>
  <Override PartName="/ppt/media/image7.png" ContentType="image/png"/>
  <Override PartName="/ppt/media/image11.png" ContentType="image/png"/>
  <Override PartName="/ppt/media/image5.jpeg" ContentType="image/jpeg"/>
  <Override PartName="/ppt/media/image9.png" ContentType="image/png"/>
  <Override PartName="/ppt/media/image10.jpeg" ContentType="image/jpeg"/>
  <Override PartName="/ppt/media/image12.png" ContentType="image/png"/>
  <Override PartName="/ppt/media/image13.png" ContentType="image/png"/>
  <Override PartName="/ppt/media/image14.png" ContentType="image/png"/>
  <Override PartName="/ppt/media/image15.jpeg" ContentType="image/jpe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x="9144000" cy="6858000"/>
  <p:notesSz cx="7010400" cy="9296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sldImg"/>
          </p:nvPr>
        </p:nvSpPr>
        <p:spPr>
          <a:xfrm>
            <a:off x="533520" y="764280"/>
            <a:ext cx="6704640" cy="3771360"/>
          </a:xfrm>
          <a:prstGeom prst="rect">
            <a:avLst/>
          </a:prstGeom>
        </p:spPr>
        <p:txBody>
          <a:bodyPr lIns="0" rIns="0" tIns="0" bIns="0" anchor="ctr"/>
          <a:p>
            <a:r>
              <a:rPr b="0" lang="en-US" sz="1800" spc="-1" strike="noStrike">
                <a:solidFill>
                  <a:srgbClr val="292934"/>
                </a:solidFill>
                <a:latin typeface="Arial"/>
              </a:rPr>
              <a:t>Click to move the slide</a:t>
            </a:r>
            <a:endParaRPr b="0" lang="en-US" sz="1800" spc="-1" strike="noStrike">
              <a:solidFill>
                <a:srgbClr val="292934"/>
              </a:solidFill>
              <a:latin typeface="Arial"/>
            </a:endParaRPr>
          </a:p>
        </p:txBody>
      </p:sp>
      <p:sp>
        <p:nvSpPr>
          <p:cNvPr id="137" name="PlaceHolder 2"/>
          <p:cNvSpPr>
            <a:spLocks noGrp="1"/>
          </p:cNvSpPr>
          <p:nvPr>
            <p:ph type="body"/>
          </p:nvPr>
        </p:nvSpPr>
        <p:spPr>
          <a:xfrm>
            <a:off x="777240" y="4777560"/>
            <a:ext cx="6217560" cy="4525920"/>
          </a:xfrm>
          <a:prstGeom prst="rect">
            <a:avLst/>
          </a:prstGeom>
        </p:spPr>
        <p:txBody>
          <a:bodyPr lIns="0" rIns="0" tIns="0" bIns="0"/>
          <a:p>
            <a:r>
              <a:rPr b="0" lang="en-US" sz="2000" spc="-1" strike="noStrike">
                <a:latin typeface="Arial"/>
              </a:rPr>
              <a:t>Click to edit the notes format</a:t>
            </a:r>
            <a:endParaRPr b="0" lang="en-US" sz="2000" spc="-1" strike="noStrike">
              <a:latin typeface="Arial"/>
            </a:endParaRPr>
          </a:p>
        </p:txBody>
      </p:sp>
      <p:sp>
        <p:nvSpPr>
          <p:cNvPr id="138" name="PlaceHolder 3"/>
          <p:cNvSpPr>
            <a:spLocks noGrp="1"/>
          </p:cNvSpPr>
          <p:nvPr>
            <p:ph type="hdr"/>
          </p:nvPr>
        </p:nvSpPr>
        <p:spPr>
          <a:xfrm>
            <a:off x="0" y="0"/>
            <a:ext cx="3372840" cy="502560"/>
          </a:xfrm>
          <a:prstGeom prst="rect">
            <a:avLst/>
          </a:prstGeom>
        </p:spPr>
        <p:txBody>
          <a:bodyPr lIns="0" rIns="0" tIns="0" bIns="0"/>
          <a:p>
            <a:r>
              <a:rPr b="0" lang="en-US" sz="1400" spc="-1" strike="noStrike">
                <a:latin typeface="Times New Roman"/>
              </a:rPr>
              <a:t> </a:t>
            </a:r>
            <a:endParaRPr b="0" lang="en-US" sz="1400" spc="-1" strike="noStrike">
              <a:latin typeface="Times New Roman"/>
            </a:endParaRPr>
          </a:p>
        </p:txBody>
      </p:sp>
      <p:sp>
        <p:nvSpPr>
          <p:cNvPr id="139" name="PlaceHolder 4"/>
          <p:cNvSpPr>
            <a:spLocks noGrp="1"/>
          </p:cNvSpPr>
          <p:nvPr>
            <p:ph type="dt"/>
          </p:nvPr>
        </p:nvSpPr>
        <p:spPr>
          <a:xfrm>
            <a:off x="4399200" y="0"/>
            <a:ext cx="3372840" cy="502560"/>
          </a:xfrm>
          <a:prstGeom prst="rect">
            <a:avLst/>
          </a:prstGeom>
        </p:spPr>
        <p:txBody>
          <a:bodyPr lIns="0" rIns="0" tIns="0" bIns="0"/>
          <a:p>
            <a:pPr algn="r"/>
            <a:r>
              <a:rPr b="0" lang="en-US" sz="1400" spc="-1" strike="noStrike">
                <a:latin typeface="Times New Roman"/>
              </a:rPr>
              <a:t> </a:t>
            </a:r>
            <a:endParaRPr b="0" lang="en-US" sz="1400" spc="-1" strike="noStrike">
              <a:latin typeface="Times New Roman"/>
            </a:endParaRPr>
          </a:p>
        </p:txBody>
      </p:sp>
      <p:sp>
        <p:nvSpPr>
          <p:cNvPr id="140" name="PlaceHolder 5"/>
          <p:cNvSpPr>
            <a:spLocks noGrp="1"/>
          </p:cNvSpPr>
          <p:nvPr>
            <p:ph type="ftr"/>
          </p:nvPr>
        </p:nvSpPr>
        <p:spPr>
          <a:xfrm>
            <a:off x="0" y="9555480"/>
            <a:ext cx="3372840" cy="502560"/>
          </a:xfrm>
          <a:prstGeom prst="rect">
            <a:avLst/>
          </a:prstGeom>
        </p:spPr>
        <p:txBody>
          <a:bodyPr lIns="0" rIns="0" tIns="0" bIns="0" anchor="b"/>
          <a:p>
            <a:r>
              <a:rPr b="0" lang="en-US" sz="1400" spc="-1" strike="noStrike">
                <a:latin typeface="Times New Roman"/>
              </a:rPr>
              <a:t> </a:t>
            </a:r>
            <a:endParaRPr b="0" lang="en-US" sz="1400" spc="-1" strike="noStrike">
              <a:latin typeface="Times New Roman"/>
            </a:endParaRPr>
          </a:p>
        </p:txBody>
      </p:sp>
      <p:sp>
        <p:nvSpPr>
          <p:cNvPr id="141" name="PlaceHolder 6"/>
          <p:cNvSpPr>
            <a:spLocks noGrp="1"/>
          </p:cNvSpPr>
          <p:nvPr>
            <p:ph type="sldNum"/>
          </p:nvPr>
        </p:nvSpPr>
        <p:spPr>
          <a:xfrm>
            <a:off x="4399200" y="9555480"/>
            <a:ext cx="3372840" cy="502560"/>
          </a:xfrm>
          <a:prstGeom prst="rect">
            <a:avLst/>
          </a:prstGeom>
        </p:spPr>
        <p:txBody>
          <a:bodyPr lIns="0" rIns="0" tIns="0" bIns="0" anchor="b"/>
          <a:p>
            <a:pPr algn="r"/>
            <a:fld id="{261F22AD-5C74-450B-9951-1A0C71B20BDC}" type="slidenum">
              <a:rPr b="0" lang="en-US" sz="1400" spc="-1" strike="noStrike">
                <a:latin typeface="Times New Roman"/>
              </a:rPr>
              <a:t>1</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body"/>
          </p:nvPr>
        </p:nvSpPr>
        <p:spPr>
          <a:xfrm>
            <a:off x="955440" y="4489200"/>
            <a:ext cx="5250240" cy="15453720"/>
          </a:xfrm>
          <a:prstGeom prst="rect">
            <a:avLst/>
          </a:prstGeom>
        </p:spPr>
        <p:txBody>
          <a:bodyPr lIns="83880" rIns="83880" tIns="43560" bIns="43560"/>
          <a:p>
            <a:pPr marL="219960" indent="-215640">
              <a:lnSpc>
                <a:spcPct val="100000"/>
              </a:lnSpc>
            </a:pPr>
            <a:r>
              <a:rPr b="0" lang="en-US" sz="2200" spc="-1" strike="noStrike">
                <a:solidFill>
                  <a:srgbClr val="000000"/>
                </a:solidFill>
                <a:latin typeface="Arial"/>
              </a:rPr>
              <a:t> </a:t>
            </a:r>
            <a:r>
              <a:rPr b="0" lang="en-US" sz="2200" spc="-1" strike="noStrike">
                <a:solidFill>
                  <a:srgbClr val="000000"/>
                </a:solidFill>
                <a:latin typeface="Arial"/>
              </a:rPr>
              <a:t>Who is Wavelength</a:t>
            </a:r>
            <a:endParaRPr b="0" lang="en-US" sz="2200" spc="-1" strike="noStrike">
              <a:latin typeface="Arial"/>
            </a:endParaRPr>
          </a:p>
          <a:p>
            <a:pPr marL="219960" indent="-215640">
              <a:lnSpc>
                <a:spcPct val="100000"/>
              </a:lnSpc>
            </a:pPr>
            <a:r>
              <a:rPr b="0" lang="en-US" sz="2200" spc="-1" strike="noStrike">
                <a:solidFill>
                  <a:srgbClr val="000000"/>
                </a:solidFill>
                <a:latin typeface="Arial"/>
              </a:rPr>
              <a:t>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Wavelength Electronics Inc. was founded in 1992 by husband and wife Chuck &amp; Mary Knighton.  Chuck is now Chief Technical Officer and Mary is CEO.  Both have degrees in Electrical Engineering.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Wavelength is a privately held corporation.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Early on, only instrumentation was available for operating laser diodes and thermoelectrics.  We saw an opportunity to offer the technology packaged as components and modules.  We have successfully tapped several markets averaging 26% growth annually.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In short, Wavelength simplifies advanced control technology so innovative tool developers with limited electronic design resources can achieve cutting edge performance.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Our technology platform currently consists of high performance temperature controllers and laser diode drivers.  </a:t>
            </a:r>
            <a:endParaRPr b="0" lang="en-US" sz="2200" spc="-1" strike="noStrike">
              <a:latin typeface="Arial"/>
            </a:endParaRPr>
          </a:p>
          <a:p>
            <a:pPr marL="219960" indent="-216000">
              <a:lnSpc>
                <a:spcPct val="100000"/>
              </a:lnSpc>
              <a:buClr>
                <a:srgbClr val="000000"/>
              </a:buClr>
              <a:buFont typeface="Arial"/>
              <a:buChar char="o"/>
            </a:pPr>
            <a:r>
              <a:rPr b="0" lang="en-US" sz="2200" spc="-1" strike="noStrike">
                <a:solidFill>
                  <a:srgbClr val="000000"/>
                </a:solidFill>
                <a:latin typeface="Arial"/>
                <a:ea typeface="Microsoft YaHei"/>
              </a:rPr>
              <a:t>Temperature Control == best commercially available temperature stability 0.001°C</a:t>
            </a:r>
            <a:endParaRPr b="0" lang="en-US" sz="2200" spc="-1" strike="noStrike">
              <a:latin typeface="Arial"/>
            </a:endParaRPr>
          </a:p>
          <a:p>
            <a:pPr marL="219960" indent="-216000">
              <a:lnSpc>
                <a:spcPct val="100000"/>
              </a:lnSpc>
              <a:buClr>
                <a:srgbClr val="000000"/>
              </a:buClr>
              <a:buFont typeface="Arial"/>
              <a:buChar char="o"/>
            </a:pPr>
            <a:r>
              <a:rPr b="0" lang="en-US" sz="2200" spc="-1" strike="noStrike">
                <a:solidFill>
                  <a:srgbClr val="000000"/>
                </a:solidFill>
                <a:latin typeface="Arial"/>
                <a:ea typeface="Microsoft YaHei"/>
              </a:rPr>
              <a:t>Laser Diode Drivers == lowest noise, most stable current source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The high performance platform is accompanied by innovative packaging that makes the technology easy to use</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R&amp;D works with various universities on core control technology research.  We will be introducing a new control technology this summer.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Thorough, Reliable, Responsive Technical Support is key to establishing the position of authority &amp; knowledge with customers.  </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We have developed sophisticated web based tools to enhance technical support.  These include searchable FAQs, design calculators, and technical and application notes.</a:t>
            </a:r>
            <a:endParaRPr b="0" lang="en-US" sz="2200" spc="-1" strike="noStrike">
              <a:latin typeface="Arial"/>
            </a:endParaRPr>
          </a:p>
          <a:p>
            <a:pPr marL="219960" indent="-216000">
              <a:lnSpc>
                <a:spcPct val="100000"/>
              </a:lnSpc>
              <a:buClr>
                <a:srgbClr val="000000"/>
              </a:buClr>
              <a:buFont typeface="Arial"/>
              <a:buChar char="•"/>
            </a:pPr>
            <a:r>
              <a:rPr b="0" lang="en-US" sz="2200" spc="-1" strike="noStrike">
                <a:solidFill>
                  <a:srgbClr val="000000"/>
                </a:solidFill>
                <a:latin typeface="Arial"/>
                <a:ea typeface="Microsoft YaHei"/>
              </a:rPr>
              <a:t>We have a facility in Bozeman, Montana, USA.  Services includes sales and technical support, engineering, and low volume / high mix manufacturing.  High volume manufacturing is sub-contracted.  </a:t>
            </a:r>
            <a:endParaRPr b="0" lang="en-US" sz="2200" spc="-1" strike="noStrike">
              <a:latin typeface="Arial"/>
            </a:endParaRPr>
          </a:p>
          <a:p>
            <a:pPr marL="219960" indent="-215640">
              <a:lnSpc>
                <a:spcPct val="100000"/>
              </a:lnSpc>
            </a:pPr>
            <a:r>
              <a:rPr b="0" lang="en-US" sz="2200" spc="-1" strike="noStrike">
                <a:solidFill>
                  <a:srgbClr val="000000"/>
                </a:solidFill>
                <a:latin typeface="Arial"/>
                <a:ea typeface="Microsoft YaHei"/>
              </a:rPr>
              <a:t>Our primary success has been with these markets:  electro-optics, semiconductor manufacturing, bio-medical, military, research and university.   We have had some success with the fiber optic and telecom markets and want to team with Richardson to more thoroughly serve these customers.</a:t>
            </a:r>
            <a:endParaRPr b="0" lang="en-US" sz="2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4"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5"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9"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0"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21"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23"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24"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5"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29"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1"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2"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4"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5"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6"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37"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39"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0"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1"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2"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3"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44"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5"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7"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59"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0"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64"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65"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6"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68"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69"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0"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2"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3"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4"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6"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77"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79"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0"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1"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2"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84"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5"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6"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7"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8"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89"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1"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3"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05"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06"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1"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12"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4"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400" spc="-1" strike="noStrike">
              <a:solidFill>
                <a:srgbClr val="292934"/>
              </a:solidFill>
              <a:latin typeface="Arial"/>
            </a:endParaRPr>
          </a:p>
        </p:txBody>
      </p:sp>
      <p:sp>
        <p:nvSpPr>
          <p:cNvPr id="115"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6"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18"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19"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0"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2"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3"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2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6"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7"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28"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rIns="0" tIns="0" bIns="0" anchor="ctr"/>
          <a:p>
            <a:endParaRPr b="0" lang="en-US" sz="1800" spc="-1" strike="noStrike">
              <a:solidFill>
                <a:srgbClr val="292934"/>
              </a:solidFill>
              <a:latin typeface="Arial"/>
            </a:endParaRPr>
          </a:p>
        </p:txBody>
      </p:sp>
      <p:sp>
        <p:nvSpPr>
          <p:cNvPr id="130"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1"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2"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3"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4"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
        <p:nvSpPr>
          <p:cNvPr id="135"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400" spc="-1" strike="noStrike">
              <a:solidFill>
                <a:srgbClr val="292934"/>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1"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2" name="Picture 8" descr=""/>
          <p:cNvPicPr/>
          <p:nvPr/>
        </p:nvPicPr>
        <p:blipFill>
          <a:blip r:embed="rId2"/>
          <a:stretch/>
        </p:blipFill>
        <p:spPr>
          <a:xfrm>
            <a:off x="38880" y="6233760"/>
            <a:ext cx="1266840" cy="597240"/>
          </a:xfrm>
          <a:prstGeom prst="rect">
            <a:avLst/>
          </a:prstGeom>
          <a:ln>
            <a:noFill/>
          </a:ln>
        </p:spPr>
      </p:pic>
      <p:sp>
        <p:nvSpPr>
          <p:cNvPr id="3"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4"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8D5F42DC-EEC2-41C9-9A03-D09862998729}" type="slidenum">
              <a:rPr b="0" lang="en-US" sz="1400" spc="-1" strike="noStrike">
                <a:solidFill>
                  <a:srgbClr val="292934"/>
                </a:solidFill>
                <a:latin typeface="Arial"/>
              </a:rPr>
              <a:t>&lt;number&gt;</a:t>
            </a:fld>
            <a:endParaRPr b="0" lang="en-US" sz="1400" spc="-1" strike="noStrike">
              <a:latin typeface="Arial"/>
            </a:endParaRPr>
          </a:p>
        </p:txBody>
      </p:sp>
      <p:sp>
        <p:nvSpPr>
          <p:cNvPr id="5" name="PlaceHolder 5"/>
          <p:cNvSpPr>
            <a:spLocks noGrp="1"/>
          </p:cNvSpPr>
          <p:nvPr>
            <p:ph type="title"/>
          </p:nvPr>
        </p:nvSpPr>
        <p:spPr>
          <a:xfrm>
            <a:off x="685800" y="1371600"/>
            <a:ext cx="7848360" cy="1926720"/>
          </a:xfrm>
          <a:prstGeom prst="rect">
            <a:avLst/>
          </a:prstGeom>
        </p:spPr>
        <p:txBody>
          <a:bodyPr anchor="b"/>
          <a:p>
            <a:pPr>
              <a:lnSpc>
                <a:spcPct val="100000"/>
              </a:lnSpc>
            </a:pPr>
            <a:r>
              <a:rPr b="0" lang="en-US" sz="5400" spc="-97" strike="noStrike" cap="all">
                <a:solidFill>
                  <a:srgbClr val="d2533c"/>
                </a:solidFill>
                <a:latin typeface="Arial"/>
              </a:rPr>
              <a:t>Click to edit Master title style</a:t>
            </a:r>
            <a:endParaRPr b="0" lang="en-US" sz="5400" spc="-1" strike="noStrike">
              <a:solidFill>
                <a:srgbClr val="292934"/>
              </a:solidFill>
              <a:latin typeface="Arial"/>
            </a:endParaRPr>
          </a:p>
        </p:txBody>
      </p:sp>
      <p:sp>
        <p:nvSpPr>
          <p:cNvPr id="6" name="PlaceHolder 6"/>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
        <p:nvSpPr>
          <p:cNvPr id="7" name="Line 7"/>
          <p:cNvSpPr/>
          <p:nvPr/>
        </p:nvSpPr>
        <p:spPr>
          <a:xfrm>
            <a:off x="685800" y="3398400"/>
            <a:ext cx="7848360" cy="1440"/>
          </a:xfrm>
          <a:prstGeom prst="line">
            <a:avLst/>
          </a:prstGeom>
          <a:ln w="19080">
            <a:solidFill>
              <a:schemeClr val="tx2"/>
            </a:solidFill>
            <a:round/>
          </a:ln>
        </p:spPr>
        <p:style>
          <a:lnRef idx="1">
            <a:schemeClr val="accent1"/>
          </a:lnRef>
          <a:fillRef idx="0">
            <a:schemeClr val="accent1"/>
          </a:fillRef>
          <a:effectRef idx="0">
            <a:schemeClr val="accent1"/>
          </a:effectRef>
          <a:fontRef idx="minor"/>
        </p:style>
      </p:sp>
      <p:sp>
        <p:nvSpPr>
          <p:cNvPr id="8" name="PlaceHolder 8"/>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400" spc="-1" strike="noStrike">
                <a:solidFill>
                  <a:srgbClr val="292934"/>
                </a:solidFill>
                <a:latin typeface="Arial"/>
              </a:rPr>
              <a:t>Click to edit the outline text format</a:t>
            </a:r>
            <a:endParaRPr b="0" lang="en-US" sz="2400" spc="-1" strike="noStrike">
              <a:solidFill>
                <a:srgbClr val="292934"/>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292934"/>
                </a:solidFill>
                <a:latin typeface="Arial"/>
              </a:rPr>
              <a:t>Second Outline Level</a:t>
            </a:r>
            <a:endParaRPr b="0" lang="en-US" sz="1800" spc="-1" strike="noStrike">
              <a:solidFill>
                <a:srgbClr val="292934"/>
              </a:solidFill>
              <a:latin typeface="Arial"/>
            </a:endParaRPr>
          </a:p>
          <a:p>
            <a:pPr lvl="2" marL="1296000" indent="-288000">
              <a:spcBef>
                <a:spcPts val="850"/>
              </a:spcBef>
              <a:buClr>
                <a:srgbClr val="000000"/>
              </a:buClr>
              <a:buSzPct val="45000"/>
              <a:buFont typeface="Wingdings" charset="2"/>
              <a:buChar char=""/>
            </a:pPr>
            <a:r>
              <a:rPr b="0" lang="en-US" sz="1600" spc="-1" strike="noStrike">
                <a:solidFill>
                  <a:srgbClr val="292934"/>
                </a:solidFill>
                <a:latin typeface="Arial"/>
              </a:rPr>
              <a:t>Third Outline Level</a:t>
            </a:r>
            <a:endParaRPr b="0" lang="en-US" sz="1600" spc="-1" strike="noStrike">
              <a:solidFill>
                <a:srgbClr val="292934"/>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292934"/>
                </a:solidFill>
                <a:latin typeface="Arial"/>
              </a:rPr>
              <a:t>Fourth Outline Level</a:t>
            </a:r>
            <a:endParaRPr b="0" lang="en-US" sz="1400" spc="-1" strike="noStrike">
              <a:solidFill>
                <a:srgbClr val="292934"/>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292934"/>
                </a:solidFill>
                <a:latin typeface="Arial"/>
              </a:rPr>
              <a:t>Fifth Outline Level</a:t>
            </a:r>
            <a:endParaRPr b="0" lang="en-US" sz="2000" spc="-1" strike="noStrike">
              <a:solidFill>
                <a:srgbClr val="292934"/>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292934"/>
                </a:solidFill>
                <a:latin typeface="Arial"/>
              </a:rPr>
              <a:t>Sixth Outline Level</a:t>
            </a:r>
            <a:endParaRPr b="0" lang="en-US" sz="2000" spc="-1" strike="noStrike">
              <a:solidFill>
                <a:srgbClr val="292934"/>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292934"/>
                </a:solidFill>
                <a:latin typeface="Arial"/>
              </a:rPr>
              <a:t>Seventh Outline Level</a:t>
            </a:r>
            <a:endParaRPr b="0" lang="en-US" sz="2000" spc="-1" strike="noStrike">
              <a:solidFill>
                <a:srgbClr val="292934"/>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46"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47" name="Picture 8" descr=""/>
          <p:cNvPicPr/>
          <p:nvPr/>
        </p:nvPicPr>
        <p:blipFill>
          <a:blip r:embed="rId2"/>
          <a:stretch/>
        </p:blipFill>
        <p:spPr>
          <a:xfrm>
            <a:off x="38880" y="6233760"/>
            <a:ext cx="1266840" cy="597240"/>
          </a:xfrm>
          <a:prstGeom prst="rect">
            <a:avLst/>
          </a:prstGeom>
          <a:ln>
            <a:noFill/>
          </a:ln>
        </p:spPr>
      </p:pic>
      <p:sp>
        <p:nvSpPr>
          <p:cNvPr id="48"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49"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90899545-09E4-4517-B515-DD1B22120C58}" type="slidenum">
              <a:rPr b="0" lang="en-US" sz="1400" spc="-1" strike="noStrike">
                <a:solidFill>
                  <a:srgbClr val="292934"/>
                </a:solidFill>
                <a:latin typeface="Arial"/>
              </a:rPr>
              <a:t>1</a:t>
            </a:fld>
            <a:endParaRPr b="0" lang="en-US" sz="1400" spc="-1" strike="noStrike">
              <a:latin typeface="Arial"/>
            </a:endParaRPr>
          </a:p>
        </p:txBody>
      </p:sp>
      <p:sp>
        <p:nvSpPr>
          <p:cNvPr id="50" name="PlaceHolder 5"/>
          <p:cNvSpPr>
            <a:spLocks noGrp="1"/>
          </p:cNvSpPr>
          <p:nvPr>
            <p:ph type="title"/>
          </p:nvPr>
        </p:nvSpPr>
        <p:spPr>
          <a:xfrm>
            <a:off x="457200" y="533520"/>
            <a:ext cx="8229240" cy="990360"/>
          </a:xfrm>
          <a:prstGeom prst="rect">
            <a:avLst/>
          </a:prstGeom>
        </p:spPr>
        <p:txBody>
          <a:bodyPr anchor="ctr"/>
          <a:p>
            <a:pPr>
              <a:lnSpc>
                <a:spcPct val="100000"/>
              </a:lnSpc>
            </a:pPr>
            <a:r>
              <a:rPr b="0" lang="en-US" sz="4000" spc="-97" strike="noStrike">
                <a:solidFill>
                  <a:srgbClr val="d2533c"/>
                </a:solidFill>
                <a:latin typeface="Arial"/>
              </a:rPr>
              <a:t>Click to edit Master title style</a:t>
            </a:r>
            <a:endParaRPr b="0" lang="en-US" sz="4000" spc="-1" strike="noStrike">
              <a:solidFill>
                <a:srgbClr val="292934"/>
              </a:solidFill>
              <a:latin typeface="Arial"/>
            </a:endParaRPr>
          </a:p>
        </p:txBody>
      </p:sp>
      <p:sp>
        <p:nvSpPr>
          <p:cNvPr id="51" name="PlaceHolder 6"/>
          <p:cNvSpPr>
            <a:spLocks noGrp="1"/>
          </p:cNvSpPr>
          <p:nvPr>
            <p:ph type="body"/>
          </p:nvPr>
        </p:nvSpPr>
        <p:spPr>
          <a:xfrm>
            <a:off x="457200" y="1600200"/>
            <a:ext cx="8229240" cy="4876560"/>
          </a:xfrm>
          <a:prstGeom prst="rect">
            <a:avLst/>
          </a:prstGeom>
        </p:spPr>
        <p:txBody>
          <a:bodyPr/>
          <a:p>
            <a:pPr marL="182880" indent="-182520">
              <a:lnSpc>
                <a:spcPct val="100000"/>
              </a:lnSpc>
              <a:spcBef>
                <a:spcPts val="479"/>
              </a:spcBef>
              <a:buClr>
                <a:srgbClr val="93a299"/>
              </a:buClr>
              <a:buSzPct val="85000"/>
              <a:buFont typeface="Arial"/>
              <a:buChar char="•"/>
            </a:pPr>
            <a:r>
              <a:rPr b="0" lang="en-US" sz="2400" spc="-1" strike="noStrike">
                <a:solidFill>
                  <a:srgbClr val="292934"/>
                </a:solidFill>
                <a:latin typeface="Arial"/>
              </a:rPr>
              <a:t>Click to edit Master text styles</a:t>
            </a:r>
            <a:endParaRPr b="0" lang="en-US" sz="2400" spc="-1" strike="noStrike">
              <a:solidFill>
                <a:srgbClr val="292934"/>
              </a:solidFill>
              <a:latin typeface="Arial"/>
            </a:endParaRPr>
          </a:p>
          <a:p>
            <a:pPr lvl="1" marL="457200" indent="-182520">
              <a:lnSpc>
                <a:spcPct val="100000"/>
              </a:lnSpc>
              <a:spcBef>
                <a:spcPts val="400"/>
              </a:spcBef>
              <a:buClr>
                <a:srgbClr val="93a299"/>
              </a:buClr>
              <a:buSzPct val="85000"/>
              <a:buFont typeface="Arial"/>
              <a:buChar char="•"/>
            </a:pPr>
            <a:r>
              <a:rPr b="0" lang="en-US" sz="2000" spc="-1" strike="noStrike">
                <a:solidFill>
                  <a:srgbClr val="292934"/>
                </a:solidFill>
                <a:latin typeface="Arial"/>
              </a:rPr>
              <a:t>Second level</a:t>
            </a:r>
            <a:endParaRPr b="0" lang="en-US" sz="2000" spc="-1" strike="noStrike">
              <a:solidFill>
                <a:srgbClr val="292934"/>
              </a:solidFill>
              <a:latin typeface="Arial"/>
            </a:endParaRPr>
          </a:p>
          <a:p>
            <a:pPr lvl="2" marL="731520" indent="-182520">
              <a:lnSpc>
                <a:spcPct val="100000"/>
              </a:lnSpc>
              <a:spcBef>
                <a:spcPts val="360"/>
              </a:spcBef>
              <a:buClr>
                <a:srgbClr val="93a299"/>
              </a:buClr>
              <a:buSzPct val="90000"/>
              <a:buFont typeface="Arial"/>
              <a:buChar char="•"/>
            </a:pPr>
            <a:r>
              <a:rPr b="0" lang="en-US" sz="1800" spc="-1" strike="noStrike">
                <a:solidFill>
                  <a:srgbClr val="292934"/>
                </a:solidFill>
                <a:latin typeface="Arial"/>
              </a:rPr>
              <a:t>Third level</a:t>
            </a:r>
            <a:endParaRPr b="0" lang="en-US" sz="1800" spc="-1" strike="noStrike">
              <a:solidFill>
                <a:srgbClr val="292934"/>
              </a:solidFill>
              <a:latin typeface="Arial"/>
            </a:endParaRPr>
          </a:p>
          <a:p>
            <a:pPr lvl="3" marL="1005840" indent="-182520">
              <a:lnSpc>
                <a:spcPct val="100000"/>
              </a:lnSpc>
              <a:spcBef>
                <a:spcPts val="320"/>
              </a:spcBef>
              <a:buClr>
                <a:srgbClr val="93a299"/>
              </a:buClr>
              <a:buFont typeface="Arial"/>
              <a:buChar char="•"/>
            </a:pPr>
            <a:r>
              <a:rPr b="0" lang="en-US" sz="1600" spc="-1" strike="noStrike">
                <a:solidFill>
                  <a:srgbClr val="292934"/>
                </a:solidFill>
                <a:latin typeface="Arial"/>
              </a:rPr>
              <a:t>Fourth level</a:t>
            </a:r>
            <a:endParaRPr b="0" lang="en-US" sz="1600" spc="-1" strike="noStrike">
              <a:solidFill>
                <a:srgbClr val="292934"/>
              </a:solidFill>
              <a:latin typeface="Arial"/>
            </a:endParaRPr>
          </a:p>
          <a:p>
            <a:pPr lvl="4" marL="1188720" indent="-136800">
              <a:lnSpc>
                <a:spcPct val="100000"/>
              </a:lnSpc>
              <a:spcBef>
                <a:spcPts val="281"/>
              </a:spcBef>
              <a:buClr>
                <a:srgbClr val="93a299"/>
              </a:buClr>
              <a:buFont typeface="Arial"/>
              <a:buChar char="•"/>
            </a:pPr>
            <a:r>
              <a:rPr b="0" lang="en-US" sz="1400" spc="-1" strike="noStrike">
                <a:solidFill>
                  <a:srgbClr val="292934"/>
                </a:solidFill>
                <a:latin typeface="Arial"/>
              </a:rPr>
              <a:t>Fifth level</a:t>
            </a:r>
            <a:endParaRPr b="0" lang="en-US" sz="1400" spc="-1" strike="noStrike">
              <a:solidFill>
                <a:srgbClr val="292934"/>
              </a:solidFill>
              <a:latin typeface="Arial"/>
            </a:endParaRPr>
          </a:p>
        </p:txBody>
      </p:sp>
      <p:sp>
        <p:nvSpPr>
          <p:cNvPr id="52" name="PlaceHolder 7"/>
          <p:cNvSpPr>
            <a:spLocks noGrp="1"/>
          </p:cNvSpPr>
          <p:nvPr>
            <p:ph type="dt"/>
          </p:nvPr>
        </p:nvSpPr>
        <p:spPr>
          <a:xfrm>
            <a:off x="457200" y="18360"/>
            <a:ext cx="2895120" cy="328680"/>
          </a:xfrm>
          <a:prstGeom prst="rect">
            <a:avLst/>
          </a:prstGeom>
        </p:spPr>
        <p:txBody>
          <a:bodyPr lIns="90000" rIns="90000" tIns="45000" bIns="45000"/>
          <a:p>
            <a:endParaRPr b="0" lang="en-US" sz="2400" spc="-1" strike="noStrike">
              <a:latin typeface="Times New Roman"/>
            </a:endParaRPr>
          </a:p>
        </p:txBody>
      </p:sp>
      <p:sp>
        <p:nvSpPr>
          <p:cNvPr id="53" name="PlaceHolder 8"/>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0" name="CustomShape 1"/>
          <p:cNvSpPr/>
          <p:nvPr/>
        </p:nvSpPr>
        <p:spPr>
          <a:xfrm>
            <a:off x="0" y="220680"/>
            <a:ext cx="9143640" cy="2282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91" name="CustomShape 2"/>
          <p:cNvSpPr/>
          <p:nvPr/>
        </p:nvSpPr>
        <p:spPr>
          <a:xfrm>
            <a:off x="0" y="0"/>
            <a:ext cx="9143640" cy="36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92" name="Picture 8" descr=""/>
          <p:cNvPicPr/>
          <p:nvPr/>
        </p:nvPicPr>
        <p:blipFill>
          <a:blip r:embed="rId2"/>
          <a:stretch/>
        </p:blipFill>
        <p:spPr>
          <a:xfrm>
            <a:off x="38880" y="6233760"/>
            <a:ext cx="1266840" cy="597240"/>
          </a:xfrm>
          <a:prstGeom prst="rect">
            <a:avLst/>
          </a:prstGeom>
          <a:ln>
            <a:noFill/>
          </a:ln>
        </p:spPr>
      </p:pic>
      <p:sp>
        <p:nvSpPr>
          <p:cNvPr id="93" name="CustomShape 3"/>
          <p:cNvSpPr/>
          <p:nvPr/>
        </p:nvSpPr>
        <p:spPr>
          <a:xfrm>
            <a:off x="1355040" y="6572880"/>
            <a:ext cx="7655400" cy="45360"/>
          </a:xfrm>
          <a:prstGeom prst="rect">
            <a:avLst/>
          </a:prstGeom>
          <a:solidFill>
            <a:srgbClr val="0d50bd"/>
          </a:solidFill>
          <a:ln>
            <a:noFill/>
          </a:ln>
          <a:effectLst>
            <a:outerShdw algn="br" blurRad="38100" dir="2700000" dist="25400" rotWithShape="0">
              <a:srgbClr val="000000">
                <a:alpha val="60000"/>
              </a:srgbClr>
            </a:outerShdw>
          </a:effectLst>
        </p:spPr>
        <p:style>
          <a:lnRef idx="1">
            <a:schemeClr val="accent1"/>
          </a:lnRef>
          <a:fillRef idx="3">
            <a:schemeClr val="accent1"/>
          </a:fillRef>
          <a:effectRef idx="2">
            <a:schemeClr val="accent1"/>
          </a:effectRef>
          <a:fontRef idx="minor"/>
        </p:style>
      </p:sp>
      <p:sp>
        <p:nvSpPr>
          <p:cNvPr id="94" name="CustomShape 4"/>
          <p:cNvSpPr/>
          <p:nvPr/>
        </p:nvSpPr>
        <p:spPr>
          <a:xfrm>
            <a:off x="8525520" y="6555960"/>
            <a:ext cx="569160" cy="301680"/>
          </a:xfrm>
          <a:prstGeom prst="rect">
            <a:avLst/>
          </a:prstGeom>
          <a:noFill/>
          <a:ln>
            <a:noFill/>
          </a:ln>
        </p:spPr>
        <p:style>
          <a:lnRef idx="0"/>
          <a:fillRef idx="0"/>
          <a:effectRef idx="0"/>
          <a:fontRef idx="minor"/>
        </p:style>
        <p:txBody>
          <a:bodyPr lIns="90000" rIns="90000" tIns="45000" bIns="45000"/>
          <a:p>
            <a:pPr>
              <a:lnSpc>
                <a:spcPct val="100000"/>
              </a:lnSpc>
            </a:pPr>
            <a:fld id="{B3572BFB-F825-4E04-870F-2BE4D19B8003}" type="slidenum">
              <a:rPr b="0" lang="en-US" sz="1400" spc="-1" strike="noStrike">
                <a:solidFill>
                  <a:srgbClr val="292934"/>
                </a:solidFill>
                <a:latin typeface="Arial"/>
              </a:rPr>
              <a:t>1</a:t>
            </a:fld>
            <a:endParaRPr b="0" lang="en-US" sz="1400" spc="-1" strike="noStrike">
              <a:latin typeface="Arial"/>
            </a:endParaRPr>
          </a:p>
        </p:txBody>
      </p:sp>
      <p:sp>
        <p:nvSpPr>
          <p:cNvPr id="95" name="PlaceHolder 5"/>
          <p:cNvSpPr>
            <a:spLocks noGrp="1"/>
          </p:cNvSpPr>
          <p:nvPr>
            <p:ph type="dt"/>
          </p:nvPr>
        </p:nvSpPr>
        <p:spPr>
          <a:xfrm>
            <a:off x="457200" y="18360"/>
            <a:ext cx="2895120" cy="328680"/>
          </a:xfrm>
          <a:prstGeom prst="rect">
            <a:avLst/>
          </a:prstGeom>
        </p:spPr>
        <p:txBody>
          <a:bodyPr lIns="90000" rIns="90000" tIns="45000" bIns="45000"/>
          <a:p>
            <a:endParaRPr b="0" lang="en-US" sz="2400" spc="-1" strike="noStrike">
              <a:latin typeface="Times New Roman"/>
            </a:endParaRPr>
          </a:p>
        </p:txBody>
      </p:sp>
      <p:sp>
        <p:nvSpPr>
          <p:cNvPr id="96" name="PlaceHolder 6"/>
          <p:cNvSpPr>
            <a:spLocks noGrp="1"/>
          </p:cNvSpPr>
          <p:nvPr>
            <p:ph type="ftr"/>
          </p:nvPr>
        </p:nvSpPr>
        <p:spPr>
          <a:xfrm>
            <a:off x="3429000" y="18360"/>
            <a:ext cx="4114440" cy="328680"/>
          </a:xfrm>
          <a:prstGeom prst="rect">
            <a:avLst/>
          </a:prstGeom>
        </p:spPr>
        <p:txBody>
          <a:bodyPr anchor="ctr"/>
          <a:p>
            <a:endParaRPr b="0" lang="en-US" sz="2400" spc="-1" strike="noStrike">
              <a:latin typeface="Times New Roman"/>
            </a:endParaRPr>
          </a:p>
        </p:txBody>
      </p:sp>
      <p:sp>
        <p:nvSpPr>
          <p:cNvPr id="97" name="CustomShape 7"/>
          <p:cNvSpPr/>
          <p:nvPr/>
        </p:nvSpPr>
        <p:spPr>
          <a:xfrm>
            <a:off x="8692560" y="6555960"/>
            <a:ext cx="402120" cy="301680"/>
          </a:xfrm>
          <a:prstGeom prst="rect">
            <a:avLst/>
          </a:prstGeom>
          <a:noFill/>
          <a:ln>
            <a:noFill/>
          </a:ln>
        </p:spPr>
        <p:style>
          <a:lnRef idx="0"/>
          <a:fillRef idx="0"/>
          <a:effectRef idx="0"/>
          <a:fontRef idx="minor"/>
        </p:style>
      </p:sp>
      <p:sp>
        <p:nvSpPr>
          <p:cNvPr id="98" name="PlaceHolder 8"/>
          <p:cNvSpPr>
            <a:spLocks noGrp="1"/>
          </p:cNvSpPr>
          <p:nvPr>
            <p:ph type="title"/>
          </p:nvPr>
        </p:nvSpPr>
        <p:spPr>
          <a:xfrm>
            <a:off x="457200" y="273600"/>
            <a:ext cx="8229240" cy="1144800"/>
          </a:xfrm>
          <a:prstGeom prst="rect">
            <a:avLst/>
          </a:prstGeom>
        </p:spPr>
        <p:txBody>
          <a:bodyPr lIns="0" rIns="0" tIns="0" bIns="0" anchor="ctr"/>
          <a:p>
            <a:r>
              <a:rPr b="0" lang="en-US" sz="1800" spc="-1" strike="noStrike">
                <a:solidFill>
                  <a:srgbClr val="292934"/>
                </a:solidFill>
                <a:latin typeface="Arial"/>
              </a:rPr>
              <a:t>Click to edit the title text format</a:t>
            </a:r>
            <a:endParaRPr b="0" lang="en-US" sz="1800" spc="-1" strike="noStrike">
              <a:solidFill>
                <a:srgbClr val="292934"/>
              </a:solidFill>
              <a:latin typeface="Arial"/>
            </a:endParaRPr>
          </a:p>
        </p:txBody>
      </p:sp>
      <p:sp>
        <p:nvSpPr>
          <p:cNvPr id="99" name="PlaceHolder 9"/>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400" spc="-1" strike="noStrike">
                <a:solidFill>
                  <a:srgbClr val="292934"/>
                </a:solidFill>
                <a:latin typeface="Arial"/>
              </a:rPr>
              <a:t>Click to edit the outline text format</a:t>
            </a:r>
            <a:endParaRPr b="0" lang="en-US" sz="2400" spc="-1" strike="noStrike">
              <a:solidFill>
                <a:srgbClr val="292934"/>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292934"/>
                </a:solidFill>
                <a:latin typeface="Arial"/>
              </a:rPr>
              <a:t>Second Outline Level</a:t>
            </a:r>
            <a:endParaRPr b="0" lang="en-US" sz="1800" spc="-1" strike="noStrike">
              <a:solidFill>
                <a:srgbClr val="292934"/>
              </a:solidFill>
              <a:latin typeface="Arial"/>
            </a:endParaRPr>
          </a:p>
          <a:p>
            <a:pPr lvl="2" marL="1296000" indent="-288000">
              <a:spcBef>
                <a:spcPts val="850"/>
              </a:spcBef>
              <a:buClr>
                <a:srgbClr val="000000"/>
              </a:buClr>
              <a:buSzPct val="45000"/>
              <a:buFont typeface="Wingdings" charset="2"/>
              <a:buChar char=""/>
            </a:pPr>
            <a:r>
              <a:rPr b="0" lang="en-US" sz="1600" spc="-1" strike="noStrike">
                <a:solidFill>
                  <a:srgbClr val="292934"/>
                </a:solidFill>
                <a:latin typeface="Arial"/>
              </a:rPr>
              <a:t>Third Outline Level</a:t>
            </a:r>
            <a:endParaRPr b="0" lang="en-US" sz="1600" spc="-1" strike="noStrike">
              <a:solidFill>
                <a:srgbClr val="292934"/>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292934"/>
                </a:solidFill>
                <a:latin typeface="Arial"/>
              </a:rPr>
              <a:t>Fourth Outline Level</a:t>
            </a:r>
            <a:endParaRPr b="0" lang="en-US" sz="1400" spc="-1" strike="noStrike">
              <a:solidFill>
                <a:srgbClr val="292934"/>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292934"/>
                </a:solidFill>
                <a:latin typeface="Arial"/>
              </a:rPr>
              <a:t>Fifth Outline Level</a:t>
            </a:r>
            <a:endParaRPr b="0" lang="en-US" sz="2000" spc="-1" strike="noStrike">
              <a:solidFill>
                <a:srgbClr val="292934"/>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292934"/>
                </a:solidFill>
                <a:latin typeface="Arial"/>
              </a:rPr>
              <a:t>Sixth Outline Level</a:t>
            </a:r>
            <a:endParaRPr b="0" lang="en-US" sz="2000" spc="-1" strike="noStrike">
              <a:solidFill>
                <a:srgbClr val="292934"/>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292934"/>
                </a:solidFill>
                <a:latin typeface="Arial"/>
              </a:rPr>
              <a:t>Seventh Outline Level</a:t>
            </a:r>
            <a:endParaRPr b="0" lang="en-US" sz="2000" spc="-1" strike="noStrike">
              <a:solidFill>
                <a:srgbClr val="292934"/>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25.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685800" y="1463040"/>
            <a:ext cx="7772040" cy="1469520"/>
          </a:xfrm>
          <a:prstGeom prst="rect">
            <a:avLst/>
          </a:prstGeom>
          <a:noFill/>
          <a:ln>
            <a:noFill/>
          </a:ln>
        </p:spPr>
        <p:txBody>
          <a:bodyPr anchor="b"/>
          <a:p>
            <a:pPr>
              <a:lnSpc>
                <a:spcPct val="100000"/>
              </a:lnSpc>
            </a:pPr>
            <a:r>
              <a:rPr b="0" lang="en-US" sz="5400" spc="-97" strike="noStrike" cap="all">
                <a:solidFill>
                  <a:srgbClr val="d2533c"/>
                </a:solidFill>
                <a:latin typeface="Arial"/>
              </a:rPr>
              <a:t>Training Process</a:t>
            </a:r>
            <a:endParaRPr b="0" lang="en-US" sz="5400" spc="-1" strike="noStrike">
              <a:solidFill>
                <a:srgbClr val="292934"/>
              </a:solidFill>
              <a:latin typeface="Arial"/>
            </a:endParaRPr>
          </a:p>
        </p:txBody>
      </p:sp>
      <p:sp>
        <p:nvSpPr>
          <p:cNvPr id="143" name="TextShape 2"/>
          <p:cNvSpPr txBox="1"/>
          <p:nvPr/>
        </p:nvSpPr>
        <p:spPr>
          <a:xfrm>
            <a:off x="978480" y="3675960"/>
            <a:ext cx="7186680" cy="1752120"/>
          </a:xfrm>
          <a:prstGeom prst="rect">
            <a:avLst/>
          </a:prstGeom>
          <a:noFill/>
          <a:ln>
            <a:noFill/>
          </a:ln>
        </p:spPr>
        <p:txBody>
          <a:bodyPr>
            <a:normAutofit/>
          </a:bodyPr>
          <a:p>
            <a:pPr>
              <a:lnSpc>
                <a:spcPct val="100000"/>
              </a:lnSpc>
              <a:spcBef>
                <a:spcPts val="479"/>
              </a:spcBef>
            </a:pPr>
            <a:r>
              <a:rPr b="0" lang="en-US" sz="2400" spc="-1" strike="noStrike">
                <a:solidFill>
                  <a:srgbClr val="57576e"/>
                </a:solidFill>
                <a:latin typeface="Arial"/>
              </a:rPr>
              <a:t>Mary Johnson</a:t>
            </a:r>
            <a:endParaRPr b="0" lang="en-US" sz="2400" spc="-1" strike="noStrike">
              <a:latin typeface="Arial"/>
            </a:endParaRPr>
          </a:p>
          <a:p>
            <a:pPr>
              <a:lnSpc>
                <a:spcPct val="100000"/>
              </a:lnSpc>
              <a:spcBef>
                <a:spcPts val="479"/>
              </a:spcBef>
            </a:pPr>
            <a:r>
              <a:rPr b="0" lang="en-US" sz="2400" spc="-1" strike="noStrike">
                <a:solidFill>
                  <a:srgbClr val="57576e"/>
                </a:solidFill>
                <a:latin typeface="Arial"/>
              </a:rPr>
              <a:t>CEO</a:t>
            </a:r>
            <a:endParaRPr b="0" lang="en-US" sz="2400" spc="-1" strike="noStrike">
              <a:latin typeface="Arial"/>
            </a:endParaRPr>
          </a:p>
          <a:p>
            <a:pPr>
              <a:lnSpc>
                <a:spcPct val="100000"/>
              </a:lnSpc>
              <a:spcBef>
                <a:spcPts val="479"/>
              </a:spcBef>
            </a:pPr>
            <a:r>
              <a:rPr b="0" lang="en-US" sz="2400" spc="-1" strike="noStrike">
                <a:solidFill>
                  <a:srgbClr val="57576e"/>
                </a:solidFill>
                <a:latin typeface="Arial"/>
              </a:rPr>
              <a:t>Wavelength Electronics</a:t>
            </a:r>
            <a:endParaRPr b="0" lang="en-US" sz="2400" spc="-1" strike="noStrike">
              <a:latin typeface="Arial"/>
            </a:endParaRPr>
          </a:p>
        </p:txBody>
      </p:sp>
      <p:pic>
        <p:nvPicPr>
          <p:cNvPr id="144" name="Picture 4" descr=""/>
          <p:cNvPicPr/>
          <p:nvPr/>
        </p:nvPicPr>
        <p:blipFill>
          <a:blip r:embed="rId1"/>
          <a:stretch/>
        </p:blipFill>
        <p:spPr>
          <a:xfrm>
            <a:off x="5302440" y="3600720"/>
            <a:ext cx="3556800" cy="2627280"/>
          </a:xfrm>
          <a:prstGeom prst="rect">
            <a:avLst/>
          </a:prstGeom>
          <a:ln>
            <a:noFill/>
          </a:ln>
        </p:spPr>
      </p:pic>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CustomShape 1"/>
          <p:cNvSpPr/>
          <p:nvPr/>
        </p:nvSpPr>
        <p:spPr>
          <a:xfrm>
            <a:off x="2072520" y="525960"/>
            <a:ext cx="646416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46" name="CustomShape 2"/>
          <p:cNvSpPr/>
          <p:nvPr/>
        </p:nvSpPr>
        <p:spPr>
          <a:xfrm>
            <a:off x="2124720" y="539280"/>
            <a:ext cx="646380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47" name="CustomShape 3"/>
          <p:cNvSpPr/>
          <p:nvPr/>
        </p:nvSpPr>
        <p:spPr>
          <a:xfrm>
            <a:off x="118800" y="1104120"/>
            <a:ext cx="3787200" cy="4111920"/>
          </a:xfrm>
          <a:prstGeom prst="rect">
            <a:avLst/>
          </a:prstGeom>
          <a:noFill/>
          <a:ln>
            <a:noFill/>
          </a:ln>
        </p:spPr>
        <p:style>
          <a:lnRef idx="0"/>
          <a:fillRef idx="0"/>
          <a:effectRef idx="0"/>
          <a:fontRef idx="minor"/>
        </p:style>
        <p:txBody>
          <a:bodyPr lIns="81720" rIns="81720" tIns="42480" bIns="42480"/>
          <a:p>
            <a:pPr marL="158400" indent="-145080">
              <a:lnSpc>
                <a:spcPct val="90000"/>
              </a:lnSpc>
            </a:pP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Buyers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Receiving</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Schedulers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Manufacturing Engineers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SMT operators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Selective solder operators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Hand assemblers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Testers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Technicians to rework &amp; troubleshoot</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Final packagers</a:t>
            </a:r>
            <a:endParaRPr b="0" lang="en-US" sz="1800" spc="-1" strike="noStrike">
              <a:latin typeface="Arial"/>
            </a:endParaRPr>
          </a:p>
          <a:p>
            <a:pPr marL="207360" indent="-202680">
              <a:lnSpc>
                <a:spcPct val="90000"/>
              </a:lnSpc>
              <a:spcAft>
                <a:spcPts val="1199"/>
              </a:spcAft>
              <a:buClr>
                <a:srgbClr val="000000"/>
              </a:buClr>
              <a:buSzPct val="45000"/>
              <a:buFont typeface="Wingdings" charset="2"/>
              <a:buChar char=""/>
            </a:pPr>
            <a:r>
              <a:rPr b="0" lang="en-US" sz="1800" spc="-1" strike="noStrike">
                <a:solidFill>
                  <a:srgbClr val="1c1c1c"/>
                </a:solidFill>
                <a:latin typeface="Arial"/>
                <a:ea typeface="DejaVu Sans"/>
              </a:rPr>
              <a:t>Shipping clerks</a:t>
            </a:r>
            <a:endParaRPr b="0" lang="en-US" sz="1800" spc="-1" strike="noStrike">
              <a:latin typeface="Arial"/>
            </a:endParaRPr>
          </a:p>
          <a:p>
            <a:pPr>
              <a:lnSpc>
                <a:spcPct val="90000"/>
              </a:lnSpc>
            </a:pPr>
            <a:endParaRPr b="0" lang="en-US" sz="1800" spc="-1" strike="noStrike">
              <a:latin typeface="Arial"/>
            </a:endParaRPr>
          </a:p>
          <a:p>
            <a:pPr marL="158400" indent="-145080">
              <a:lnSpc>
                <a:spcPct val="90000"/>
              </a:lnSpc>
            </a:pPr>
            <a:endParaRPr b="0" lang="en-US" sz="1800" spc="-1" strike="noStrike">
              <a:latin typeface="Arial"/>
            </a:endParaRPr>
          </a:p>
        </p:txBody>
      </p:sp>
      <p:sp>
        <p:nvSpPr>
          <p:cNvPr id="148" name="CustomShape 4"/>
          <p:cNvSpPr/>
          <p:nvPr/>
        </p:nvSpPr>
        <p:spPr>
          <a:xfrm>
            <a:off x="-1518840" y="2840040"/>
            <a:ext cx="9138600" cy="3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49" name="CustomShape 5"/>
          <p:cNvSpPr/>
          <p:nvPr/>
        </p:nvSpPr>
        <p:spPr>
          <a:xfrm>
            <a:off x="1576080" y="51588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Electronic Assembly Staff</a:t>
            </a:r>
            <a:endParaRPr b="0" lang="en-US" sz="3630" spc="-1" strike="noStrike">
              <a:latin typeface="Arial"/>
            </a:endParaRPr>
          </a:p>
        </p:txBody>
      </p:sp>
      <p:pic>
        <p:nvPicPr>
          <p:cNvPr id="150" name="Picture 92" descr=""/>
          <p:cNvPicPr/>
          <p:nvPr/>
        </p:nvPicPr>
        <p:blipFill>
          <a:blip r:embed="rId1"/>
          <a:stretch/>
        </p:blipFill>
        <p:spPr>
          <a:xfrm>
            <a:off x="5142600" y="1466280"/>
            <a:ext cx="3007080" cy="3147480"/>
          </a:xfrm>
          <a:prstGeom prst="rect">
            <a:avLst/>
          </a:prstGeom>
          <a:ln>
            <a:noFill/>
          </a:ln>
        </p:spPr>
      </p:pic>
      <p:pic>
        <p:nvPicPr>
          <p:cNvPr id="151" name="Picture 93" descr=""/>
          <p:cNvPicPr/>
          <p:nvPr/>
        </p:nvPicPr>
        <p:blipFill>
          <a:blip r:embed="rId2"/>
          <a:stretch/>
        </p:blipFill>
        <p:spPr>
          <a:xfrm>
            <a:off x="3038040" y="3566160"/>
            <a:ext cx="2264760" cy="1823760"/>
          </a:xfrm>
          <a:prstGeom prst="rect">
            <a:avLst/>
          </a:prstGeom>
          <a:ln>
            <a:noFill/>
          </a:ln>
        </p:spPr>
      </p:pic>
      <p:pic>
        <p:nvPicPr>
          <p:cNvPr id="152" name="Picture 94" descr=""/>
          <p:cNvPicPr/>
          <p:nvPr/>
        </p:nvPicPr>
        <p:blipFill>
          <a:blip r:embed="rId3"/>
          <a:stretch/>
        </p:blipFill>
        <p:spPr>
          <a:xfrm>
            <a:off x="4854600" y="4419000"/>
            <a:ext cx="3648600" cy="2072520"/>
          </a:xfrm>
          <a:prstGeom prst="rect">
            <a:avLst/>
          </a:prstGeom>
          <a:ln>
            <a:noFill/>
          </a:ln>
        </p:spPr>
      </p:pic>
      <p:sp>
        <p:nvSpPr>
          <p:cNvPr id="153" name="CustomShape 6"/>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WEI Electronic Assembly Staff</a:t>
            </a:r>
            <a:endParaRPr b="0" lang="en-US" sz="4000" spc="-1" strike="noStrike">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2072160" y="525960"/>
            <a:ext cx="646416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55" name="CustomShape 2"/>
          <p:cNvSpPr/>
          <p:nvPr/>
        </p:nvSpPr>
        <p:spPr>
          <a:xfrm>
            <a:off x="1545840" y="51588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56" name="CustomShape 3"/>
          <p:cNvSpPr/>
          <p:nvPr/>
        </p:nvSpPr>
        <p:spPr>
          <a:xfrm>
            <a:off x="639000" y="1637640"/>
            <a:ext cx="7984800" cy="4454640"/>
          </a:xfrm>
          <a:prstGeom prst="rect">
            <a:avLst/>
          </a:prstGeom>
          <a:noFill/>
          <a:ln>
            <a:noFill/>
          </a:ln>
        </p:spPr>
        <p:style>
          <a:lnRef idx="0"/>
          <a:fillRef idx="0"/>
          <a:effectRef idx="0"/>
          <a:fontRef idx="minor"/>
        </p:style>
        <p:txBody>
          <a:bodyPr lIns="81720" rIns="81720" tIns="40680" bIns="406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Sales have increased!  I can’t do it alone...</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DejaVu Sans"/>
              </a:rPr>
              <a:t>Hire employee #2, train them</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Training looks like building together, one-on-one</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Gather the right tools to make the work more efficient</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Break down the assembly steps so each person can do a piece &amp; it gets faster &amp; more consistent (specializing)</a:t>
            </a:r>
            <a:endParaRPr b="0" lang="en-US" sz="1800" spc="-1" strike="noStrike">
              <a:latin typeface="Arial"/>
            </a:endParaRPr>
          </a:p>
          <a:p>
            <a:pPr>
              <a:lnSpc>
                <a:spcPct val="100000"/>
              </a:lnSpc>
            </a:pPr>
            <a:endParaRPr b="0" lang="en-US" sz="1800" spc="-1" strike="noStrike">
              <a:latin typeface="Arial"/>
            </a:endParaRPr>
          </a:p>
        </p:txBody>
      </p:sp>
      <p:sp>
        <p:nvSpPr>
          <p:cNvPr id="157"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Process Evolution</a:t>
            </a:r>
            <a:endParaRPr b="0" lang="en-US" sz="4000" spc="-1" strike="noStrike">
              <a:latin typeface="Arial"/>
            </a:endParaRPr>
          </a:p>
        </p:txBody>
      </p:sp>
      <p:pic>
        <p:nvPicPr>
          <p:cNvPr id="158" name="Picture 2" descr=""/>
          <p:cNvPicPr/>
          <p:nvPr/>
        </p:nvPicPr>
        <p:blipFill>
          <a:blip r:embed="rId1"/>
          <a:stretch/>
        </p:blipFill>
        <p:spPr>
          <a:xfrm>
            <a:off x="3533760" y="4266000"/>
            <a:ext cx="2075760" cy="2075760"/>
          </a:xfrm>
          <a:prstGeom prst="rect">
            <a:avLst/>
          </a:prstGeom>
          <a:ln>
            <a:noFill/>
          </a:ln>
        </p:spPr>
      </p:pic>
    </p:spTree>
  </p:cSld>
  <p:timing>
    <p:tnLst>
      <p:par>
        <p:cTn id="5" dur="indefinite" restart="never" nodeType="tmRoot">
          <p:childTnLst>
            <p:seq>
              <p:cTn id="6" dur="indefinite" nodeType="mainSeq">
                <p:childTnLst>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156">
                                            <p:txEl>
                                              <p:pRg st="2" end="2"/>
                                            </p:txEl>
                                          </p:spTgt>
                                        </p:tgtEl>
                                        <p:attrNameLst>
                                          <p:attrName>style.visibility</p:attrName>
                                        </p:attrNameLst>
                                      </p:cBhvr>
                                      <p:to>
                                        <p:strVal val="visible"/>
                                      </p:to>
                                    </p:set>
                                  </p:childTnLst>
                                </p:cTn>
                              </p:par>
                              <p:par>
                                <p:cTn id="11" nodeType="withEffect" fill="hold" presetClass="entr" presetID="1">
                                  <p:stCondLst>
                                    <p:cond delay="0"/>
                                  </p:stCondLst>
                                  <p:childTnLst>
                                    <p:set>
                                      <p:cBhvr>
                                        <p:cTn id="12" dur="1" fill="hold">
                                          <p:stCondLst>
                                            <p:cond delay="0"/>
                                          </p:stCondLst>
                                        </p:cTn>
                                        <p:tgtEl>
                                          <p:spTgt spid="156">
                                            <p:txEl>
                                              <p:pRg st="3" end="3"/>
                                            </p:txEl>
                                          </p:spTgt>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156">
                                            <p:txEl>
                                              <p:pRg st="4" end="4"/>
                                            </p:txEl>
                                          </p:spTgt>
                                        </p:tgtEl>
                                        <p:attrNameLst>
                                          <p:attrName>style.visibility</p:attrName>
                                        </p:attrNameLst>
                                      </p:cBhvr>
                                      <p:to>
                                        <p:strVal val="visible"/>
                                      </p:to>
                                    </p:set>
                                  </p:childTnLst>
                                </p:cTn>
                              </p:par>
                              <p:par>
                                <p:cTn id="15" nodeType="withEffect" fill="hold" presetClass="entr" presetID="1">
                                  <p:stCondLst>
                                    <p:cond delay="0"/>
                                  </p:stCondLst>
                                  <p:childTnLst>
                                    <p:set>
                                      <p:cBhvr>
                                        <p:cTn id="16" dur="1" fill="hold">
                                          <p:stCondLst>
                                            <p:cond delay="0"/>
                                          </p:stCondLst>
                                        </p:cTn>
                                        <p:tgtEl>
                                          <p:spTgt spid="156">
                                            <p:txEl>
                                              <p:pRg st="5" end="5"/>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CustomShape 1"/>
          <p:cNvSpPr/>
          <p:nvPr/>
        </p:nvSpPr>
        <p:spPr>
          <a:xfrm>
            <a:off x="2072160" y="525960"/>
            <a:ext cx="646416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60" name="CustomShape 2"/>
          <p:cNvSpPr/>
          <p:nvPr/>
        </p:nvSpPr>
        <p:spPr>
          <a:xfrm>
            <a:off x="1545840" y="51588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61" name="CustomShape 3"/>
          <p:cNvSpPr/>
          <p:nvPr/>
        </p:nvSpPr>
        <p:spPr>
          <a:xfrm>
            <a:off x="639000" y="1637640"/>
            <a:ext cx="7984800" cy="4454640"/>
          </a:xfrm>
          <a:prstGeom prst="rect">
            <a:avLst/>
          </a:prstGeom>
          <a:noFill/>
          <a:ln>
            <a:noFill/>
          </a:ln>
        </p:spPr>
        <p:style>
          <a:lnRef idx="0"/>
          <a:fillRef idx="0"/>
          <a:effectRef idx="0"/>
          <a:fontRef idx="minor"/>
        </p:style>
        <p:txBody>
          <a:bodyPr lIns="81720" rIns="81720" tIns="40680" bIns="406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Company is growing!  I don’t have time to train!</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DejaVu Sans"/>
              </a:rPr>
              <a:t>Employee #2 trains employees # 3, 4, 5</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To make sure the right stuff is communicated, write up a training document – For WEI, that’s an Assembly Ticket</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Train Employee #2 to train correctly</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Establish time standards &amp; workmanship standards &amp; measure</a:t>
            </a:r>
            <a:endParaRPr b="0" lang="en-US" sz="1800" spc="-1" strike="noStrike">
              <a:latin typeface="Arial"/>
            </a:endParaRPr>
          </a:p>
        </p:txBody>
      </p:sp>
      <p:sp>
        <p:nvSpPr>
          <p:cNvPr id="162"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Process Evolution</a:t>
            </a:r>
            <a:endParaRPr b="0" lang="en-US" sz="4000" spc="-1" strike="noStrike">
              <a:latin typeface="Arial"/>
            </a:endParaRPr>
          </a:p>
        </p:txBody>
      </p:sp>
      <p:pic>
        <p:nvPicPr>
          <p:cNvPr id="163" name="Picture 6" descr=""/>
          <p:cNvPicPr/>
          <p:nvPr/>
        </p:nvPicPr>
        <p:blipFill>
          <a:blip r:embed="rId1"/>
          <a:stretch/>
        </p:blipFill>
        <p:spPr>
          <a:xfrm>
            <a:off x="3823200" y="4891320"/>
            <a:ext cx="1249920" cy="996480"/>
          </a:xfrm>
          <a:prstGeom prst="rect">
            <a:avLst/>
          </a:prstGeom>
          <a:ln>
            <a:noFill/>
          </a:ln>
        </p:spPr>
      </p:pic>
    </p:spTree>
  </p:cSld>
  <p:timing>
    <p:tnLst>
      <p:par>
        <p:cTn id="17" dur="indefinite" restart="never" nodeType="tmRoot">
          <p:childTnLst>
            <p:seq>
              <p:cTn id="18" dur="indefinite" nodeType="mainSeq">
                <p:childTnLst>
                  <p:par>
                    <p:cTn id="19" fill="hold">
                      <p:stCondLst>
                        <p:cond delay="indefinite"/>
                      </p:stCondLst>
                      <p:childTnLst>
                        <p:par>
                          <p:cTn id="20" fill="hold">
                            <p:stCondLst>
                              <p:cond delay="0"/>
                            </p:stCondLst>
                            <p:childTnLst>
                              <p:par>
                                <p:cTn id="21" nodeType="clickEffect" fill="hold" presetClass="entr" presetID="1">
                                  <p:stCondLst>
                                    <p:cond delay="0"/>
                                  </p:stCondLst>
                                  <p:childTnLst>
                                    <p:set>
                                      <p:cBhvr>
                                        <p:cTn id="22" dur="1" fill="hold">
                                          <p:stCondLst>
                                            <p:cond delay="0"/>
                                          </p:stCondLst>
                                        </p:cTn>
                                        <p:tgtEl>
                                          <p:spTgt spid="161">
                                            <p:txEl>
                                              <p:pRg st="2" end="2"/>
                                            </p:txEl>
                                          </p:spTgt>
                                        </p:tgtEl>
                                        <p:attrNameLst>
                                          <p:attrName>style.visibility</p:attrName>
                                        </p:attrNameLst>
                                      </p:cBhvr>
                                      <p:to>
                                        <p:strVal val="visible"/>
                                      </p:to>
                                    </p:set>
                                  </p:childTnLst>
                                </p:cTn>
                              </p:par>
                              <p:par>
                                <p:cTn id="23" nodeType="withEffect" fill="hold" presetClass="entr" presetID="1">
                                  <p:stCondLst>
                                    <p:cond delay="0"/>
                                  </p:stCondLst>
                                  <p:childTnLst>
                                    <p:set>
                                      <p:cBhvr>
                                        <p:cTn id="24" dur="1" fill="hold">
                                          <p:stCondLst>
                                            <p:cond delay="0"/>
                                          </p:stCondLst>
                                        </p:cTn>
                                        <p:tgtEl>
                                          <p:spTgt spid="161">
                                            <p:txEl>
                                              <p:pRg st="3" end="3"/>
                                            </p:txEl>
                                          </p:spTgt>
                                        </p:tgtEl>
                                        <p:attrNameLst>
                                          <p:attrName>style.visibility</p:attrName>
                                        </p:attrNameLst>
                                      </p:cBhvr>
                                      <p:to>
                                        <p:strVal val="visible"/>
                                      </p:to>
                                    </p:set>
                                  </p:childTnLst>
                                </p:cTn>
                              </p:par>
                              <p:par>
                                <p:cTn id="25" nodeType="withEffect" fill="hold" presetClass="entr" presetID="1">
                                  <p:stCondLst>
                                    <p:cond delay="0"/>
                                  </p:stCondLst>
                                  <p:childTnLst>
                                    <p:set>
                                      <p:cBhvr>
                                        <p:cTn id="26" dur="1" fill="hold">
                                          <p:stCondLst>
                                            <p:cond delay="0"/>
                                          </p:stCondLst>
                                        </p:cTn>
                                        <p:tgtEl>
                                          <p:spTgt spid="161">
                                            <p:txEl>
                                              <p:pRg st="4" end="4"/>
                                            </p:txEl>
                                          </p:spTgt>
                                        </p:tgtEl>
                                        <p:attrNameLst>
                                          <p:attrName>style.visibility</p:attrName>
                                        </p:attrNameLst>
                                      </p:cBhvr>
                                      <p:to>
                                        <p:strVal val="visible"/>
                                      </p:to>
                                    </p:set>
                                  </p:childTnLst>
                                </p:cTn>
                              </p:par>
                            </p:childTnLst>
                          </p:cTn>
                        </p:par>
                        <p:par>
                          <p:cTn id="27" fill="hold">
                            <p:stCondLst>
                              <p:cond delay="0"/>
                            </p:stCondLst>
                            <p:childTnLst>
                              <p:par>
                                <p:cTn id="28" nodeType="afterEffect" fill="hold" presetClass="entr" presetID="1">
                                  <p:stCondLst>
                                    <p:cond delay="0"/>
                                  </p:stCondLst>
                                  <p:childTnLst>
                                    <p:set>
                                      <p:cBhvr>
                                        <p:cTn id="29" dur="1" fill="hold">
                                          <p:stCondLst>
                                            <p:cond delay="0"/>
                                          </p:stCondLst>
                                        </p:cTn>
                                        <p:tgtEl>
                                          <p:spTgt spid="161">
                                            <p:txEl>
                                              <p:pRg st="5" end="5"/>
                                            </p:txEl>
                                          </p:spTgt>
                                        </p:tgtEl>
                                        <p:attrNameLst>
                                          <p:attrName>style.visibility</p:attrName>
                                        </p:attrNameLst>
                                      </p:cBhvr>
                                      <p:to>
                                        <p:strVal val="visible"/>
                                      </p:to>
                                    </p:set>
                                  </p:childTnLst>
                                </p:cTn>
                              </p:par>
                            </p:childTnLst>
                          </p:cTn>
                        </p:par>
                        <p:par>
                          <p:cTn id="30" fill="hold">
                            <p:stCondLst>
                              <p:cond delay="0"/>
                            </p:stCondLst>
                            <p:childTnLst>
                              <p:par>
                                <p:cTn id="31" nodeType="afterEffect" fill="hold" presetClass="entr" presetID="10">
                                  <p:stCondLst>
                                    <p:cond delay="0"/>
                                  </p:stCondLst>
                                  <p:childTnLst>
                                    <p:set>
                                      <p:cBhvr>
                                        <p:cTn id="32" dur="1" fill="hold">
                                          <p:stCondLst>
                                            <p:cond delay="0"/>
                                          </p:stCondLst>
                                        </p:cTn>
                                        <p:tgtEl>
                                          <p:spTgt spid="163"/>
                                        </p:tgtEl>
                                        <p:attrNameLst>
                                          <p:attrName>style.visibility</p:attrName>
                                        </p:attrNameLst>
                                      </p:cBhvr>
                                      <p:to>
                                        <p:strVal val="visible"/>
                                      </p:to>
                                    </p:set>
                                    <p:animEffect filter="fade" transition="in">
                                      <p:cBhvr additive="repl">
                                        <p:cTn id="33" dur="500"/>
                                        <p:tgtEl>
                                          <p:spTgt spid="163"/>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CustomShape 1"/>
          <p:cNvSpPr/>
          <p:nvPr/>
        </p:nvSpPr>
        <p:spPr>
          <a:xfrm>
            <a:off x="2072160" y="525960"/>
            <a:ext cx="646416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65" name="CustomShape 2"/>
          <p:cNvSpPr/>
          <p:nvPr/>
        </p:nvSpPr>
        <p:spPr>
          <a:xfrm>
            <a:off x="2124360" y="539640"/>
            <a:ext cx="646380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Example Assembly Ticket</a:t>
            </a:r>
            <a:endParaRPr b="0" lang="en-US" sz="3630" spc="-1" strike="noStrike">
              <a:latin typeface="Arial"/>
            </a:endParaRPr>
          </a:p>
        </p:txBody>
      </p:sp>
      <p:pic>
        <p:nvPicPr>
          <p:cNvPr id="166" name="Picture 105" descr=""/>
          <p:cNvPicPr/>
          <p:nvPr/>
        </p:nvPicPr>
        <p:blipFill>
          <a:blip r:embed="rId1"/>
          <a:stretch/>
        </p:blipFill>
        <p:spPr>
          <a:xfrm>
            <a:off x="-360" y="1987200"/>
            <a:ext cx="9142200" cy="3800880"/>
          </a:xfrm>
          <a:prstGeom prst="rect">
            <a:avLst/>
          </a:prstGeom>
          <a:ln>
            <a:noFill/>
          </a:ln>
        </p:spPr>
      </p:pic>
      <p:sp>
        <p:nvSpPr>
          <p:cNvPr id="167" name="CustomShape 3"/>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Example Assembly Ticket</a:t>
            </a:r>
            <a:endParaRPr b="0" lang="en-US" sz="4000" spc="-1" strike="noStrike">
              <a:latin typeface="Arial"/>
            </a:endParaRPr>
          </a:p>
          <a:p>
            <a:pPr>
              <a:lnSpc>
                <a:spcPct val="100000"/>
              </a:lnSpc>
            </a:pPr>
            <a:r>
              <a:rPr b="0" lang="en-US" sz="3200" spc="-92" strike="noStrike">
                <a:solidFill>
                  <a:srgbClr val="d2533c"/>
                </a:solidFill>
                <a:latin typeface="Arial"/>
                <a:ea typeface="DejaVu Sans"/>
              </a:rPr>
              <a:t>a.k.a. Work Instruction</a:t>
            </a:r>
            <a:endParaRPr b="0" lang="en-US" sz="3200" spc="-1" strike="noStrike">
              <a:latin typeface="Arial"/>
            </a:endParaRPr>
          </a:p>
        </p:txBody>
      </p:sp>
    </p:spTree>
  </p:cSld>
  <p:timing>
    <p:tnLst>
      <p:par>
        <p:cTn id="34" dur="indefinite" restart="never" nodeType="tmRoot">
          <p:childTnLst>
            <p:seq>
              <p:cTn id="35"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CustomShape 1"/>
          <p:cNvSpPr/>
          <p:nvPr/>
        </p:nvSpPr>
        <p:spPr>
          <a:xfrm>
            <a:off x="663480" y="1659240"/>
            <a:ext cx="7710840" cy="3364920"/>
          </a:xfrm>
          <a:prstGeom prst="rect">
            <a:avLst/>
          </a:prstGeom>
          <a:noFill/>
          <a:ln>
            <a:noFill/>
          </a:ln>
        </p:spPr>
        <p:style>
          <a:lnRef idx="0"/>
          <a:fillRef idx="0"/>
          <a:effectRef idx="0"/>
          <a:fontRef idx="minor"/>
        </p:style>
        <p:txBody>
          <a:bodyPr lIns="81720" rIns="81720" tIns="40680" bIns="406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Sales have increased!  RMAs, too...</a:t>
            </a:r>
            <a:endParaRPr b="0" lang="en-US" sz="1800" spc="-1" strike="noStrike">
              <a:latin typeface="Arial"/>
            </a:endParaRPr>
          </a:p>
          <a:p>
            <a:pPr marL="195840" indent="-192960">
              <a:lnSpc>
                <a:spcPct val="100000"/>
              </a:lnSpc>
              <a:buClr>
                <a:srgbClr val="000000"/>
              </a:buClr>
              <a:buSzPct val="45000"/>
              <a:buFont typeface="Wingdings" charset="2"/>
              <a:buChar char=""/>
            </a:pPr>
            <a:r>
              <a:rPr b="0" lang="en-US" sz="1800" spc="-1" strike="noStrike">
                <a:solidFill>
                  <a:srgbClr val="1c1c1c"/>
                </a:solidFill>
                <a:latin typeface="Arial"/>
                <a:ea typeface="DejaVu Sans"/>
              </a:rPr>
              <a:t>One widget takes 0.5 hours to build &amp; 3 hours per RMA—so RMA’s are very expensive to deal with</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DejaVu Sans"/>
              </a:rPr>
              <a:t>Root cause analysis &amp; retraining</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Edit Assembly Ticket to avoid failures</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Develop training content plan so Trainer knows what to cover </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Develop training record forms to know who is trained to do what</a:t>
            </a:r>
            <a:endParaRPr b="0" lang="en-US" sz="1800" spc="-1" strike="noStrike">
              <a:latin typeface="Arial"/>
            </a:endParaRPr>
          </a:p>
          <a:p>
            <a:pPr marL="195840" indent="-192960">
              <a:lnSpc>
                <a:spcPct val="100000"/>
              </a:lnSpc>
              <a:spcAft>
                <a:spcPts val="601"/>
              </a:spcAft>
              <a:buClr>
                <a:srgbClr val="000000"/>
              </a:buClr>
              <a:buSzPct val="45000"/>
              <a:buFont typeface="Wingdings" charset="2"/>
              <a:buChar char=""/>
            </a:pPr>
            <a:r>
              <a:rPr b="0" lang="en-US" sz="1800" spc="-1" strike="noStrike">
                <a:solidFill>
                  <a:srgbClr val="1c1c1c"/>
                </a:solidFill>
                <a:latin typeface="Arial"/>
                <a:ea typeface="DejaVu Sans"/>
              </a:rPr>
              <a:t>Look for industry standard training – IPC for electronics</a:t>
            </a: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p:txBody>
      </p:sp>
      <p:sp>
        <p:nvSpPr>
          <p:cNvPr id="169" name="CustomShape 2"/>
          <p:cNvSpPr/>
          <p:nvPr/>
        </p:nvSpPr>
        <p:spPr>
          <a:xfrm>
            <a:off x="2207160" y="539640"/>
            <a:ext cx="646380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70" name="CustomShape 3"/>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Process Evolves</a:t>
            </a:r>
            <a:endParaRPr b="0" lang="en-US" sz="4000" spc="-1" strike="noStrike">
              <a:latin typeface="Arial"/>
            </a:endParaRPr>
          </a:p>
        </p:txBody>
      </p:sp>
      <p:pic>
        <p:nvPicPr>
          <p:cNvPr id="171" name="Picture 6" descr=""/>
          <p:cNvPicPr/>
          <p:nvPr/>
        </p:nvPicPr>
        <p:blipFill>
          <a:blip r:embed="rId1"/>
          <a:stretch/>
        </p:blipFill>
        <p:spPr>
          <a:xfrm>
            <a:off x="3814200" y="5198760"/>
            <a:ext cx="1249920" cy="996480"/>
          </a:xfrm>
          <a:prstGeom prst="rect">
            <a:avLst/>
          </a:prstGeom>
          <a:ln>
            <a:noFill/>
          </a:ln>
        </p:spPr>
      </p:pic>
    </p:spTree>
  </p:cSld>
  <p:timing>
    <p:tnLst>
      <p:par>
        <p:cTn id="36" dur="indefinite" restart="never" nodeType="tmRoot">
          <p:childTnLst>
            <p:seq>
              <p:cTn id="37" dur="indefinite" nodeType="mainSeq">
                <p:childTnLst>
                  <p:par>
                    <p:cTn id="38" fill="hold">
                      <p:stCondLst>
                        <p:cond delay="indefinite"/>
                      </p:stCondLst>
                      <p:childTnLst>
                        <p:par>
                          <p:cTn id="39" fill="hold">
                            <p:stCondLst>
                              <p:cond delay="0"/>
                            </p:stCondLst>
                            <p:childTnLst>
                              <p:par>
                                <p:cTn id="40" nodeType="clickEffect" fill="hold" presetClass="entr" presetID="1">
                                  <p:stCondLst>
                                    <p:cond delay="0"/>
                                  </p:stCondLst>
                                  <p:childTnLst>
                                    <p:set>
                                      <p:cBhvr>
                                        <p:cTn id="41" dur="1" fill="hold">
                                          <p:stCondLst>
                                            <p:cond delay="0"/>
                                          </p:stCondLst>
                                        </p:cTn>
                                        <p:tgtEl>
                                          <p:spTgt spid="168">
                                            <p:txEl>
                                              <p:pRg st="3" end="3"/>
                                            </p:txEl>
                                          </p:spTgt>
                                        </p:tgtEl>
                                        <p:attrNameLst>
                                          <p:attrName>style.visibility</p:attrName>
                                        </p:attrNameLst>
                                      </p:cBhvr>
                                      <p:to>
                                        <p:strVal val="visible"/>
                                      </p:to>
                                    </p:set>
                                  </p:childTnLst>
                                </p:cTn>
                              </p:par>
                              <p:par>
                                <p:cTn id="42" nodeType="withEffect" fill="hold" presetClass="entr" presetID="1">
                                  <p:stCondLst>
                                    <p:cond delay="0"/>
                                  </p:stCondLst>
                                  <p:childTnLst>
                                    <p:set>
                                      <p:cBhvr>
                                        <p:cTn id="43" dur="1" fill="hold">
                                          <p:stCondLst>
                                            <p:cond delay="0"/>
                                          </p:stCondLst>
                                        </p:cTn>
                                        <p:tgtEl>
                                          <p:spTgt spid="168">
                                            <p:txEl>
                                              <p:pRg st="4" end="4"/>
                                            </p:txEl>
                                          </p:spTgt>
                                        </p:tgtEl>
                                        <p:attrNameLst>
                                          <p:attrName>style.visibility</p:attrName>
                                        </p:attrNameLst>
                                      </p:cBhvr>
                                      <p:to>
                                        <p:strVal val="visible"/>
                                      </p:to>
                                    </p:set>
                                  </p:childTnLst>
                                </p:cTn>
                              </p:par>
                              <p:par>
                                <p:cTn id="44" nodeType="withEffect" fill="hold" presetClass="entr" presetID="1">
                                  <p:stCondLst>
                                    <p:cond delay="0"/>
                                  </p:stCondLst>
                                  <p:childTnLst>
                                    <p:set>
                                      <p:cBhvr>
                                        <p:cTn id="45" dur="1" fill="hold">
                                          <p:stCondLst>
                                            <p:cond delay="0"/>
                                          </p:stCondLst>
                                        </p:cTn>
                                        <p:tgtEl>
                                          <p:spTgt spid="168">
                                            <p:txEl>
                                              <p:pRg st="5" end="5"/>
                                            </p:txEl>
                                          </p:spTgt>
                                        </p:tgtEl>
                                        <p:attrNameLst>
                                          <p:attrName>style.visibility</p:attrName>
                                        </p:attrNameLst>
                                      </p:cBhvr>
                                      <p:to>
                                        <p:strVal val="visible"/>
                                      </p:to>
                                    </p:set>
                                  </p:childTnLst>
                                </p:cTn>
                              </p:par>
                              <p:par>
                                <p:cTn id="46" nodeType="withEffect" fill="hold" presetClass="entr" presetID="1">
                                  <p:stCondLst>
                                    <p:cond delay="0"/>
                                  </p:stCondLst>
                                  <p:childTnLst>
                                    <p:set>
                                      <p:cBhvr>
                                        <p:cTn id="47" dur="1" fill="hold">
                                          <p:stCondLst>
                                            <p:cond delay="0"/>
                                          </p:stCondLst>
                                        </p:cTn>
                                        <p:tgtEl>
                                          <p:spTgt spid="168">
                                            <p:txEl>
                                              <p:pRg st="6" end="6"/>
                                            </p:txEl>
                                          </p:spTgt>
                                        </p:tgtEl>
                                        <p:attrNameLst>
                                          <p:attrName>style.visibility</p:attrName>
                                        </p:attrNameLst>
                                      </p:cBhvr>
                                      <p:to>
                                        <p:strVal val="visible"/>
                                      </p:to>
                                    </p:set>
                                  </p:childTnLst>
                                </p:cTn>
                              </p:par>
                              <p:par>
                                <p:cTn id="48" nodeType="withEffect" fill="hold" presetClass="entr" presetID="1">
                                  <p:stCondLst>
                                    <p:cond delay="0"/>
                                  </p:stCondLst>
                                  <p:childTnLst>
                                    <p:set>
                                      <p:cBhvr>
                                        <p:cTn id="49" dur="1" fill="hold">
                                          <p:stCondLst>
                                            <p:cond delay="0"/>
                                          </p:stCondLst>
                                        </p:cTn>
                                        <p:tgtEl>
                                          <p:spTgt spid="168">
                                            <p:txEl>
                                              <p:pRg st="7" end="7"/>
                                            </p:txEl>
                                          </p:spTgt>
                                        </p:tgtEl>
                                        <p:attrNameLst>
                                          <p:attrName>style.visibility</p:attrName>
                                        </p:attrNameLst>
                                      </p:cBhvr>
                                      <p:to>
                                        <p:strVal val="visible"/>
                                      </p:to>
                                    </p:set>
                                  </p:childTnLst>
                                </p:cTn>
                              </p:par>
                            </p:childTnLst>
                          </p:cTn>
                        </p:par>
                        <p:par>
                          <p:cTn id="50" fill="hold">
                            <p:stCondLst>
                              <p:cond delay="0"/>
                            </p:stCondLst>
                            <p:childTnLst>
                              <p:par>
                                <p:cTn id="51" nodeType="afterEffect" fill="hold" presetClass="entr" presetID="10">
                                  <p:stCondLst>
                                    <p:cond delay="0"/>
                                  </p:stCondLst>
                                  <p:childTnLst>
                                    <p:set>
                                      <p:cBhvr>
                                        <p:cTn id="52" dur="1" fill="hold">
                                          <p:stCondLst>
                                            <p:cond delay="0"/>
                                          </p:stCondLst>
                                        </p:cTn>
                                        <p:tgtEl>
                                          <p:spTgt spid="171"/>
                                        </p:tgtEl>
                                        <p:attrNameLst>
                                          <p:attrName>style.visibility</p:attrName>
                                        </p:attrNameLst>
                                      </p:cBhvr>
                                      <p:to>
                                        <p:strVal val="visible"/>
                                      </p:to>
                                    </p:set>
                                    <p:animEffect filter="fade" transition="in">
                                      <p:cBhvr additive="repl">
                                        <p:cTn id="53" dur="500"/>
                                        <p:tgtEl>
                                          <p:spTgt spid="171"/>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CustomShape 1"/>
          <p:cNvSpPr/>
          <p:nvPr/>
        </p:nvSpPr>
        <p:spPr>
          <a:xfrm>
            <a:off x="1658880" y="506520"/>
            <a:ext cx="7099200" cy="6332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Training Records - Examples</a:t>
            </a:r>
            <a:endParaRPr b="0" lang="en-US" sz="3630" spc="-1" strike="noStrike">
              <a:latin typeface="Arial"/>
            </a:endParaRPr>
          </a:p>
        </p:txBody>
      </p:sp>
      <p:sp>
        <p:nvSpPr>
          <p:cNvPr id="173" name="CustomShape 2"/>
          <p:cNvSpPr/>
          <p:nvPr/>
        </p:nvSpPr>
        <p:spPr>
          <a:xfrm>
            <a:off x="580680" y="1410480"/>
            <a:ext cx="8177400" cy="2113560"/>
          </a:xfrm>
          <a:prstGeom prst="rect">
            <a:avLst/>
          </a:prstGeom>
          <a:noFill/>
          <a:ln>
            <a:noFill/>
          </a:ln>
        </p:spPr>
        <p:style>
          <a:lnRef idx="0"/>
          <a:fillRef idx="0"/>
          <a:effectRef idx="0"/>
          <a:fontRef idx="minor"/>
        </p:style>
        <p:txBody>
          <a:bodyPr lIns="81720" rIns="81720" tIns="40680" bIns="40680"/>
          <a:p>
            <a:pPr>
              <a:lnSpc>
                <a:spcPct val="100000"/>
              </a:lnSpc>
            </a:pPr>
            <a:r>
              <a:rPr b="1" lang="en-US" sz="1800" spc="-1" strike="noStrike">
                <a:solidFill>
                  <a:srgbClr val="1c1c1c"/>
                </a:solidFill>
                <a:latin typeface="Arial"/>
                <a:ea typeface="DejaVu Sans"/>
              </a:rPr>
              <a:t>Training Requirements on New Employee Orientation form</a:t>
            </a:r>
            <a:endParaRPr b="0" lang="en-US" sz="1800" spc="-1" strike="noStrike">
              <a:latin typeface="Arial"/>
            </a:endParaRPr>
          </a:p>
          <a:p>
            <a:pPr marL="195840" indent="-193680">
              <a:lnSpc>
                <a:spcPct val="100000"/>
              </a:lnSpc>
              <a:buClr>
                <a:srgbClr val="000000"/>
              </a:buClr>
              <a:buSzPct val="45000"/>
              <a:buFont typeface="Wingdings" charset="2"/>
              <a:buChar char=""/>
            </a:pPr>
            <a:r>
              <a:rPr b="0" lang="en-US" sz="1800" spc="-1" strike="noStrike">
                <a:solidFill>
                  <a:srgbClr val="1c1c1c"/>
                </a:solidFill>
                <a:latin typeface="Arial"/>
                <a:ea typeface="DejaVu Sans"/>
              </a:rPr>
              <a:t>IT</a:t>
            </a:r>
            <a:endParaRPr b="0" lang="en-US" sz="1800" spc="-1" strike="noStrike">
              <a:latin typeface="Arial"/>
            </a:endParaRPr>
          </a:p>
          <a:p>
            <a:pPr marL="195840" indent="-193680">
              <a:lnSpc>
                <a:spcPct val="100000"/>
              </a:lnSpc>
              <a:buClr>
                <a:srgbClr val="000000"/>
              </a:buClr>
              <a:buSzPct val="45000"/>
              <a:buFont typeface="Wingdings" charset="2"/>
              <a:buChar char=""/>
            </a:pPr>
            <a:r>
              <a:rPr b="0" lang="en-US" sz="1800" spc="-1" strike="noStrike">
                <a:solidFill>
                  <a:srgbClr val="1c1c1c"/>
                </a:solidFill>
                <a:latin typeface="Arial"/>
                <a:ea typeface="DejaVu Sans"/>
              </a:rPr>
              <a:t>HR forms</a:t>
            </a:r>
            <a:endParaRPr b="0" lang="en-US" sz="1800" spc="-1" strike="noStrike">
              <a:latin typeface="Arial"/>
            </a:endParaRPr>
          </a:p>
          <a:p>
            <a:pPr marL="195840" indent="-193680">
              <a:lnSpc>
                <a:spcPct val="100000"/>
              </a:lnSpc>
              <a:buClr>
                <a:srgbClr val="000000"/>
              </a:buClr>
              <a:buSzPct val="45000"/>
              <a:buFont typeface="Wingdings" charset="2"/>
              <a:buChar char=""/>
            </a:pPr>
            <a:r>
              <a:rPr b="0" lang="en-US" sz="1800" spc="-1" strike="noStrike">
                <a:solidFill>
                  <a:srgbClr val="1c1c1c"/>
                </a:solidFill>
                <a:latin typeface="Arial"/>
                <a:ea typeface="DejaVu Sans"/>
              </a:rPr>
              <a:t>Safety</a:t>
            </a:r>
            <a:endParaRPr b="0" lang="en-US" sz="1800" spc="-1" strike="noStrike">
              <a:latin typeface="Arial"/>
            </a:endParaRPr>
          </a:p>
        </p:txBody>
      </p:sp>
      <p:pic>
        <p:nvPicPr>
          <p:cNvPr id="174" name="Picture 113" descr=""/>
          <p:cNvPicPr/>
          <p:nvPr/>
        </p:nvPicPr>
        <p:blipFill>
          <a:blip r:embed="rId1"/>
          <a:stretch/>
        </p:blipFill>
        <p:spPr>
          <a:xfrm>
            <a:off x="3234960" y="1825200"/>
            <a:ext cx="3979080" cy="4642560"/>
          </a:xfrm>
          <a:prstGeom prst="rect">
            <a:avLst/>
          </a:prstGeom>
          <a:ln>
            <a:noFill/>
          </a:ln>
        </p:spPr>
      </p:pic>
      <p:sp>
        <p:nvSpPr>
          <p:cNvPr id="175" name="CustomShape 3"/>
          <p:cNvSpPr/>
          <p:nvPr/>
        </p:nvSpPr>
        <p:spPr>
          <a:xfrm>
            <a:off x="1607760" y="49248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Training Record – Example</a:t>
            </a:r>
            <a:endParaRPr b="0" lang="en-US" sz="3630" spc="-1" strike="noStrike">
              <a:latin typeface="Arial"/>
            </a:endParaRPr>
          </a:p>
        </p:txBody>
      </p:sp>
      <p:sp>
        <p:nvSpPr>
          <p:cNvPr id="176"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Record Example</a:t>
            </a:r>
            <a:endParaRPr b="0" lang="en-US" sz="4000" spc="-1" strike="noStrike">
              <a:latin typeface="Arial"/>
            </a:endParaRPr>
          </a:p>
        </p:txBody>
      </p:sp>
    </p:spTree>
  </p:cSld>
  <p:timing>
    <p:tnLst>
      <p:par>
        <p:cTn id="54" dur="indefinite" restart="never" nodeType="tmRoot">
          <p:childTnLst>
            <p:seq>
              <p:cTn id="55"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CustomShape 1"/>
          <p:cNvSpPr/>
          <p:nvPr/>
        </p:nvSpPr>
        <p:spPr>
          <a:xfrm>
            <a:off x="1492920" y="692640"/>
            <a:ext cx="7099200" cy="6332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Training Records - Examples</a:t>
            </a:r>
            <a:endParaRPr b="0" lang="en-US" sz="3630" spc="-1" strike="noStrike">
              <a:latin typeface="Arial"/>
            </a:endParaRPr>
          </a:p>
        </p:txBody>
      </p:sp>
      <p:sp>
        <p:nvSpPr>
          <p:cNvPr id="178" name="CustomShape 2"/>
          <p:cNvSpPr/>
          <p:nvPr/>
        </p:nvSpPr>
        <p:spPr>
          <a:xfrm>
            <a:off x="507240" y="1479240"/>
            <a:ext cx="8276760" cy="5203800"/>
          </a:xfrm>
          <a:prstGeom prst="rect">
            <a:avLst/>
          </a:prstGeom>
          <a:noFill/>
          <a:ln>
            <a:noFill/>
          </a:ln>
        </p:spPr>
        <p:style>
          <a:lnRef idx="0"/>
          <a:fillRef idx="0"/>
          <a:effectRef idx="0"/>
          <a:fontRef idx="minor"/>
        </p:style>
        <p:txBody>
          <a:bodyPr lIns="81720" rIns="81720" tIns="42480" bIns="42480"/>
          <a:p>
            <a:pPr>
              <a:lnSpc>
                <a:spcPct val="100000"/>
              </a:lnSpc>
            </a:pPr>
            <a:r>
              <a:rPr b="1" lang="en-US" sz="1800" spc="-1" strike="noStrike">
                <a:solidFill>
                  <a:srgbClr val="1c1c1c"/>
                </a:solidFill>
                <a:latin typeface="Arial"/>
                <a:ea typeface="DejaVu Sans"/>
              </a:rPr>
              <a:t>Training Requirements Matrix on Job Description</a:t>
            </a:r>
            <a:endParaRPr b="0" lang="en-US" sz="1800" spc="-1" strike="noStrike">
              <a:latin typeface="Arial"/>
            </a:endParaRPr>
          </a:p>
          <a:p>
            <a:pPr marL="195840" indent="-193320">
              <a:lnSpc>
                <a:spcPct val="100000"/>
              </a:lnSpc>
              <a:spcAft>
                <a:spcPts val="601"/>
              </a:spcAft>
              <a:buClr>
                <a:srgbClr val="1c1c1c"/>
              </a:buClr>
              <a:buFont typeface="Symbol"/>
              <a:buChar char=""/>
            </a:pPr>
            <a:r>
              <a:rPr b="0" lang="en-US" sz="1800" spc="-1" strike="noStrike">
                <a:solidFill>
                  <a:srgbClr val="1c1c1c"/>
                </a:solidFill>
                <a:latin typeface="Arial"/>
                <a:ea typeface="DejaVu Sans"/>
              </a:rPr>
              <a:t>IPC training – ESD prevention, soldering, inspection, component ID</a:t>
            </a:r>
            <a:endParaRPr b="0" lang="en-US" sz="1800" spc="-1" strike="noStrike">
              <a:latin typeface="Arial"/>
            </a:endParaRPr>
          </a:p>
          <a:p>
            <a:pPr marL="195840" indent="-193320">
              <a:lnSpc>
                <a:spcPct val="100000"/>
              </a:lnSpc>
              <a:spcAft>
                <a:spcPts val="601"/>
              </a:spcAft>
              <a:buClr>
                <a:srgbClr val="1c1c1c"/>
              </a:buClr>
              <a:buFont typeface="Symbol"/>
              <a:buChar char=""/>
            </a:pPr>
            <a:r>
              <a:rPr b="0" lang="en-US" sz="1800" spc="-1" strike="noStrike">
                <a:solidFill>
                  <a:srgbClr val="1c1c1c"/>
                </a:solidFill>
                <a:latin typeface="Arial"/>
                <a:ea typeface="DejaVu Sans"/>
              </a:rPr>
              <a:t>BASE Quality System</a:t>
            </a:r>
            <a:endParaRPr b="0" lang="en-US" sz="1800" spc="-1" strike="noStrike">
              <a:latin typeface="Arial"/>
            </a:endParaRPr>
          </a:p>
          <a:p>
            <a:pPr marL="195840" indent="-193320">
              <a:lnSpc>
                <a:spcPct val="100000"/>
              </a:lnSpc>
              <a:spcAft>
                <a:spcPts val="601"/>
              </a:spcAft>
              <a:buClr>
                <a:srgbClr val="1c1c1c"/>
              </a:buClr>
              <a:buFont typeface="Symbol"/>
              <a:buChar char=""/>
            </a:pPr>
            <a:r>
              <a:rPr b="0" lang="en-US" sz="1800" spc="-1" strike="noStrike">
                <a:solidFill>
                  <a:srgbClr val="1c1c1c"/>
                </a:solidFill>
                <a:latin typeface="Arial"/>
                <a:ea typeface="DejaVu Sans"/>
              </a:rPr>
              <a:t>Equipment knowledge relevant to the job</a:t>
            </a:r>
            <a:endParaRPr b="0" lang="en-US" sz="1800" spc="-1" strike="noStrike">
              <a:latin typeface="Arial"/>
            </a:endParaRPr>
          </a:p>
          <a:p>
            <a:pPr>
              <a:lnSpc>
                <a:spcPct val="100000"/>
              </a:lnSpc>
            </a:pPr>
            <a:r>
              <a:rPr b="1" lang="en-US" sz="1800" spc="-1" strike="noStrike">
                <a:solidFill>
                  <a:srgbClr val="1c1c1c"/>
                </a:solidFill>
                <a:latin typeface="Arial"/>
                <a:ea typeface="DejaVu Sans"/>
              </a:rPr>
              <a:t>Training done &amp; Trainer status recorded on Job Description</a:t>
            </a: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p:txBody>
      </p:sp>
      <p:pic>
        <p:nvPicPr>
          <p:cNvPr id="179" name="Picture 119" descr=""/>
          <p:cNvPicPr/>
          <p:nvPr/>
        </p:nvPicPr>
        <p:blipFill>
          <a:blip r:embed="rId1"/>
          <a:stretch/>
        </p:blipFill>
        <p:spPr>
          <a:xfrm>
            <a:off x="2654280" y="3179160"/>
            <a:ext cx="4393800" cy="3315240"/>
          </a:xfrm>
          <a:prstGeom prst="rect">
            <a:avLst/>
          </a:prstGeom>
          <a:ln>
            <a:noFill/>
          </a:ln>
        </p:spPr>
      </p:pic>
      <p:sp>
        <p:nvSpPr>
          <p:cNvPr id="180" name="CustomShape 3"/>
          <p:cNvSpPr/>
          <p:nvPr/>
        </p:nvSpPr>
        <p:spPr>
          <a:xfrm>
            <a:off x="1524960" y="41400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Training Record Example</a:t>
            </a:r>
            <a:endParaRPr b="0" lang="en-US" sz="3630" spc="-1" strike="noStrike">
              <a:latin typeface="Arial"/>
            </a:endParaRPr>
          </a:p>
        </p:txBody>
      </p:sp>
      <p:sp>
        <p:nvSpPr>
          <p:cNvPr id="181"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Record Example</a:t>
            </a:r>
            <a:endParaRPr b="0" lang="en-US" sz="4000" spc="-1" strike="noStrike">
              <a:latin typeface="Arial"/>
            </a:endParaRPr>
          </a:p>
        </p:txBody>
      </p:sp>
    </p:spTree>
  </p:cSld>
  <p:timing>
    <p:tnLst>
      <p:par>
        <p:cTn id="56" dur="indefinite" restart="never" nodeType="tmRoot">
          <p:childTnLst>
            <p:seq>
              <p:cTn id="57"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CustomShape 1"/>
          <p:cNvSpPr/>
          <p:nvPr/>
        </p:nvSpPr>
        <p:spPr>
          <a:xfrm>
            <a:off x="663480" y="1659240"/>
            <a:ext cx="7863480" cy="2236320"/>
          </a:xfrm>
          <a:prstGeom prst="rect">
            <a:avLst/>
          </a:prstGeom>
          <a:noFill/>
          <a:ln>
            <a:noFill/>
          </a:ln>
        </p:spPr>
        <p:style>
          <a:lnRef idx="0"/>
          <a:fillRef idx="0"/>
          <a:effectRef idx="0"/>
          <a:fontRef idx="minor"/>
        </p:style>
        <p:txBody>
          <a:bodyPr lIns="81720" rIns="81720" tIns="40680" bIns="40680"/>
          <a:p>
            <a:pPr>
              <a:lnSpc>
                <a:spcPct val="100000"/>
              </a:lnSpc>
            </a:pPr>
            <a:r>
              <a:rPr b="1" lang="en-US" sz="1800" spc="-1" strike="noStrike">
                <a:solidFill>
                  <a:srgbClr val="1c1c1c"/>
                </a:solidFill>
                <a:latin typeface="Arial"/>
                <a:ea typeface="DejaVu Sans"/>
              </a:rPr>
              <a:t>Problem:  </a:t>
            </a:r>
            <a:r>
              <a:rPr b="0" lang="en-US" sz="1800" spc="-1" strike="noStrike">
                <a:solidFill>
                  <a:srgbClr val="1c1c1c"/>
                </a:solidFill>
                <a:latin typeface="Arial"/>
                <a:ea typeface="DejaVu Sans"/>
              </a:rPr>
              <a:t>Key employees leave: lose 25 years experience</a:t>
            </a:r>
            <a:endParaRPr b="0" lang="en-US" sz="1800" spc="-1" strike="noStrike">
              <a:latin typeface="Arial"/>
            </a:endParaRPr>
          </a:p>
          <a:p>
            <a:pPr marL="195840" indent="-192960">
              <a:lnSpc>
                <a:spcPct val="100000"/>
              </a:lnSpc>
              <a:buClr>
                <a:srgbClr val="000000"/>
              </a:buClr>
              <a:buSzPct val="45000"/>
              <a:buFont typeface="Wingdings" charset="2"/>
              <a:buChar char=""/>
            </a:pPr>
            <a:r>
              <a:rPr b="0" lang="en-US" sz="1800" spc="-1" strike="noStrike">
                <a:solidFill>
                  <a:srgbClr val="1c1c1c"/>
                </a:solidFill>
                <a:latin typeface="Arial"/>
                <a:ea typeface="DejaVu Sans"/>
              </a:rPr>
              <a:t>How much knowledge is written down?</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1c1c1c"/>
                </a:solidFill>
                <a:latin typeface="Arial"/>
                <a:ea typeface="DejaVu Sans"/>
              </a:rPr>
              <a:t>Solution:  </a:t>
            </a:r>
            <a:r>
              <a:rPr b="0" lang="en-US" sz="1800" spc="-1" strike="noStrike">
                <a:solidFill>
                  <a:srgbClr val="1c1c1c"/>
                </a:solidFill>
                <a:latin typeface="Arial"/>
                <a:ea typeface="DejaVu Sans"/>
              </a:rPr>
              <a:t>Hire right, train thoroughly, measure basics</a:t>
            </a:r>
            <a:endParaRPr b="0" lang="en-US" sz="1800" spc="-1" strike="noStrike">
              <a:latin typeface="Arial"/>
            </a:endParaRPr>
          </a:p>
          <a:p>
            <a:pPr marL="195840" indent="-192960">
              <a:lnSpc>
                <a:spcPct val="100000"/>
              </a:lnSpc>
              <a:buClr>
                <a:srgbClr val="000000"/>
              </a:buClr>
              <a:buSzPct val="45000"/>
              <a:buFont typeface="Wingdings" charset="2"/>
              <a:buChar char=""/>
            </a:pPr>
            <a:r>
              <a:rPr b="0" lang="en-US" sz="1800" spc="-1" strike="noStrike">
                <a:solidFill>
                  <a:srgbClr val="1c1c1c"/>
                </a:solidFill>
                <a:latin typeface="Arial"/>
                <a:ea typeface="DejaVu Sans"/>
              </a:rPr>
              <a:t>Edit Assembly Tickets to document everything possible before key employees leave</a:t>
            </a:r>
            <a:endParaRPr b="0" lang="en-US" sz="1800" spc="-1" strike="noStrike">
              <a:latin typeface="Arial"/>
            </a:endParaRPr>
          </a:p>
          <a:p>
            <a:pPr marL="195840" indent="-192960">
              <a:lnSpc>
                <a:spcPct val="100000"/>
              </a:lnSpc>
              <a:buClr>
                <a:srgbClr val="000000"/>
              </a:buClr>
              <a:buSzPct val="45000"/>
              <a:buFont typeface="Wingdings" charset="2"/>
              <a:buChar char=""/>
            </a:pPr>
            <a:r>
              <a:rPr b="0" lang="en-US" sz="1800" spc="-1" strike="noStrike">
                <a:solidFill>
                  <a:srgbClr val="1c1c1c"/>
                </a:solidFill>
                <a:latin typeface="Arial"/>
                <a:ea typeface="DejaVu Sans"/>
              </a:rPr>
              <a:t>Hire conscientious people, train, measure First Pass Yield, do root cause analysis on failures, let them learn &amp; improve</a:t>
            </a:r>
            <a:endParaRPr b="0" lang="en-US" sz="1800" spc="-1" strike="noStrike">
              <a:latin typeface="Arial"/>
            </a:endParaRPr>
          </a:p>
          <a:p>
            <a:pPr marL="195840" indent="-192960">
              <a:lnSpc>
                <a:spcPct val="100000"/>
              </a:lnSpc>
              <a:buClr>
                <a:srgbClr val="000000"/>
              </a:buClr>
              <a:buSzPct val="45000"/>
              <a:buFont typeface="Wingdings" charset="2"/>
              <a:buChar char=""/>
            </a:pPr>
            <a:r>
              <a:rPr b="0" lang="en-US" sz="1800" spc="-1" strike="noStrike">
                <a:solidFill>
                  <a:srgbClr val="1c1c1c"/>
                </a:solidFill>
                <a:latin typeface="Arial"/>
                <a:ea typeface="DejaVu Sans"/>
              </a:rPr>
              <a:t>Cross train</a:t>
            </a:r>
            <a:endParaRPr b="0" lang="en-US" sz="1800" spc="-1" strike="noStrike">
              <a:latin typeface="Arial"/>
            </a:endParaRPr>
          </a:p>
        </p:txBody>
      </p:sp>
      <p:sp>
        <p:nvSpPr>
          <p:cNvPr id="183" name="CustomShape 2"/>
          <p:cNvSpPr/>
          <p:nvPr/>
        </p:nvSpPr>
        <p:spPr>
          <a:xfrm>
            <a:off x="1524600" y="49788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Training Process Evolves</a:t>
            </a:r>
            <a:endParaRPr b="0" lang="en-US" sz="3630" spc="-1" strike="noStrike">
              <a:latin typeface="Arial"/>
            </a:endParaRPr>
          </a:p>
        </p:txBody>
      </p:sp>
      <p:sp>
        <p:nvSpPr>
          <p:cNvPr id="184" name="CustomShape 3"/>
          <p:cNvSpPr/>
          <p:nvPr/>
        </p:nvSpPr>
        <p:spPr>
          <a:xfrm>
            <a:off x="2207160" y="539640"/>
            <a:ext cx="6463800" cy="63252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85"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Process Evolves</a:t>
            </a:r>
            <a:endParaRPr b="0" lang="en-US" sz="4000" spc="-1" strike="noStrike">
              <a:latin typeface="Arial"/>
            </a:endParaRPr>
          </a:p>
        </p:txBody>
      </p:sp>
      <p:pic>
        <p:nvPicPr>
          <p:cNvPr id="186" name="Picture 6" descr=""/>
          <p:cNvPicPr/>
          <p:nvPr/>
        </p:nvPicPr>
        <p:blipFill>
          <a:blip r:embed="rId1"/>
          <a:stretch/>
        </p:blipFill>
        <p:spPr>
          <a:xfrm>
            <a:off x="3814200" y="5207760"/>
            <a:ext cx="1249920" cy="996480"/>
          </a:xfrm>
          <a:prstGeom prst="rect">
            <a:avLst/>
          </a:prstGeom>
          <a:ln>
            <a:noFill/>
          </a:ln>
        </p:spPr>
      </p:pic>
    </p:spTree>
  </p:cSld>
  <p:timing>
    <p:tnLst>
      <p:par>
        <p:cTn id="58" dur="indefinite" restart="never" nodeType="tmRoot">
          <p:childTnLst>
            <p:seq>
              <p:cTn id="59" dur="indefinite" nodeType="mainSeq">
                <p:childTnLst>
                  <p:par>
                    <p:cTn id="60" fill="hold">
                      <p:stCondLst>
                        <p:cond delay="indefinite"/>
                      </p:stCondLst>
                      <p:childTnLst>
                        <p:par>
                          <p:cTn id="61" fill="hold">
                            <p:stCondLst>
                              <p:cond delay="0"/>
                            </p:stCondLst>
                            <p:childTnLst>
                              <p:par>
                                <p:cTn id="62" nodeType="clickEffect" fill="hold" presetClass="entr" presetID="1">
                                  <p:stCondLst>
                                    <p:cond delay="0"/>
                                  </p:stCondLst>
                                  <p:childTnLst>
                                    <p:set>
                                      <p:cBhvr>
                                        <p:cTn id="63" dur="1" fill="hold">
                                          <p:stCondLst>
                                            <p:cond delay="0"/>
                                          </p:stCondLst>
                                        </p:cTn>
                                        <p:tgtEl>
                                          <p:spTgt spid="182">
                                            <p:txEl>
                                              <p:pRg st="3" end="3"/>
                                            </p:txEl>
                                          </p:spTgt>
                                        </p:tgtEl>
                                        <p:attrNameLst>
                                          <p:attrName>style.visibility</p:attrName>
                                        </p:attrNameLst>
                                      </p:cBhvr>
                                      <p:to>
                                        <p:strVal val="visible"/>
                                      </p:to>
                                    </p:set>
                                  </p:childTnLst>
                                </p:cTn>
                              </p:par>
                              <p:par>
                                <p:cTn id="64" nodeType="withEffect" fill="hold" presetClass="entr" presetID="1">
                                  <p:stCondLst>
                                    <p:cond delay="0"/>
                                  </p:stCondLst>
                                  <p:childTnLst>
                                    <p:set>
                                      <p:cBhvr>
                                        <p:cTn id="65" dur="1" fill="hold">
                                          <p:stCondLst>
                                            <p:cond delay="0"/>
                                          </p:stCondLst>
                                        </p:cTn>
                                        <p:tgtEl>
                                          <p:spTgt spid="182">
                                            <p:txEl>
                                              <p:pRg st="4" end="4"/>
                                            </p:txEl>
                                          </p:spTgt>
                                        </p:tgtEl>
                                        <p:attrNameLst>
                                          <p:attrName>style.visibility</p:attrName>
                                        </p:attrNameLst>
                                      </p:cBhvr>
                                      <p:to>
                                        <p:strVal val="visible"/>
                                      </p:to>
                                    </p:set>
                                  </p:childTnLst>
                                </p:cTn>
                              </p:par>
                              <p:par>
                                <p:cTn id="66" nodeType="withEffect" fill="hold" presetClass="entr" presetID="1">
                                  <p:stCondLst>
                                    <p:cond delay="0"/>
                                  </p:stCondLst>
                                  <p:childTnLst>
                                    <p:set>
                                      <p:cBhvr>
                                        <p:cTn id="67" dur="1" fill="hold">
                                          <p:stCondLst>
                                            <p:cond delay="0"/>
                                          </p:stCondLst>
                                        </p:cTn>
                                        <p:tgtEl>
                                          <p:spTgt spid="182">
                                            <p:txEl>
                                              <p:pRg st="5" end="5"/>
                                            </p:txEl>
                                          </p:spTgt>
                                        </p:tgtEl>
                                        <p:attrNameLst>
                                          <p:attrName>style.visibility</p:attrName>
                                        </p:attrNameLst>
                                      </p:cBhvr>
                                      <p:to>
                                        <p:strVal val="visible"/>
                                      </p:to>
                                    </p:set>
                                  </p:childTnLst>
                                </p:cTn>
                              </p:par>
                              <p:par>
                                <p:cTn id="68" nodeType="withEffect" fill="hold" presetClass="entr" presetID="1">
                                  <p:stCondLst>
                                    <p:cond delay="0"/>
                                  </p:stCondLst>
                                  <p:childTnLst>
                                    <p:set>
                                      <p:cBhvr>
                                        <p:cTn id="69" dur="1" fill="hold">
                                          <p:stCondLst>
                                            <p:cond delay="0"/>
                                          </p:stCondLst>
                                        </p:cTn>
                                        <p:tgtEl>
                                          <p:spTgt spid="182">
                                            <p:txEl>
                                              <p:pRg st="6" end="6"/>
                                            </p:txEl>
                                          </p:spTgt>
                                        </p:tgtEl>
                                        <p:attrNameLst>
                                          <p:attrName>style.visibility</p:attrName>
                                        </p:attrNameLst>
                                      </p:cBhvr>
                                      <p:to>
                                        <p:strVal val="visible"/>
                                      </p:to>
                                    </p:set>
                                  </p:childTnLst>
                                </p:cTn>
                              </p:par>
                            </p:childTnLst>
                          </p:cTn>
                        </p:par>
                        <p:par>
                          <p:cTn id="70" fill="hold">
                            <p:stCondLst>
                              <p:cond delay="0"/>
                            </p:stCondLst>
                            <p:childTnLst>
                              <p:par>
                                <p:cTn id="71" nodeType="afterEffect" fill="hold" presetClass="entr" presetID="10">
                                  <p:stCondLst>
                                    <p:cond delay="0"/>
                                  </p:stCondLst>
                                  <p:childTnLst>
                                    <p:set>
                                      <p:cBhvr>
                                        <p:cTn id="72" dur="1" fill="hold">
                                          <p:stCondLst>
                                            <p:cond delay="0"/>
                                          </p:stCondLst>
                                        </p:cTn>
                                        <p:tgtEl>
                                          <p:spTgt spid="186"/>
                                        </p:tgtEl>
                                        <p:attrNameLst>
                                          <p:attrName>style.visibility</p:attrName>
                                        </p:attrNameLst>
                                      </p:cBhvr>
                                      <p:to>
                                        <p:strVal val="visible"/>
                                      </p:to>
                                    </p:set>
                                    <p:animEffect filter="fade" transition="in">
                                      <p:cBhvr additive="repl">
                                        <p:cTn id="73" dur="500"/>
                                        <p:tgtEl>
                                          <p:spTgt spid="186"/>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CustomShape 1"/>
          <p:cNvSpPr/>
          <p:nvPr/>
        </p:nvSpPr>
        <p:spPr>
          <a:xfrm>
            <a:off x="2291040" y="506520"/>
            <a:ext cx="6467040" cy="6332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Cross Training Log </a:t>
            </a:r>
            <a:endParaRPr b="0" lang="en-US" sz="3630" spc="-1" strike="noStrike">
              <a:latin typeface="Arial"/>
            </a:endParaRPr>
          </a:p>
        </p:txBody>
      </p:sp>
      <p:sp>
        <p:nvSpPr>
          <p:cNvPr id="188" name="CustomShape 2"/>
          <p:cNvSpPr/>
          <p:nvPr/>
        </p:nvSpPr>
        <p:spPr>
          <a:xfrm>
            <a:off x="663480" y="1576440"/>
            <a:ext cx="6355080" cy="1004400"/>
          </a:xfrm>
          <a:prstGeom prst="rect">
            <a:avLst/>
          </a:prstGeom>
          <a:noFill/>
          <a:ln>
            <a:noFill/>
          </a:ln>
        </p:spPr>
        <p:style>
          <a:lnRef idx="0"/>
          <a:fillRef idx="0"/>
          <a:effectRef idx="0"/>
          <a:fontRef idx="minor"/>
        </p:style>
      </p:sp>
      <p:sp>
        <p:nvSpPr>
          <p:cNvPr id="189" name="CustomShape 3"/>
          <p:cNvSpPr/>
          <p:nvPr/>
        </p:nvSpPr>
        <p:spPr>
          <a:xfrm>
            <a:off x="1524600" y="326520"/>
            <a:ext cx="7182000" cy="6890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270" spc="-1" strike="noStrike">
                <a:solidFill>
                  <a:srgbClr val="ffffff"/>
                </a:solidFill>
                <a:latin typeface="Arial"/>
                <a:ea typeface="DejaVu Sans"/>
              </a:rPr>
              <a:t>Training Record – Cross</a:t>
            </a:r>
            <a:r>
              <a:rPr b="1" lang="en-US" sz="3630" spc="-1" strike="noStrike">
                <a:solidFill>
                  <a:srgbClr val="ffffff"/>
                </a:solidFill>
                <a:latin typeface="Arial"/>
                <a:ea typeface="DejaVu Sans"/>
              </a:rPr>
              <a:t> </a:t>
            </a:r>
            <a:r>
              <a:rPr b="1" lang="en-US" sz="3270" spc="-1" strike="noStrike">
                <a:solidFill>
                  <a:srgbClr val="ffffff"/>
                </a:solidFill>
                <a:latin typeface="Arial"/>
                <a:ea typeface="DejaVu Sans"/>
              </a:rPr>
              <a:t>Training</a:t>
            </a:r>
            <a:endParaRPr b="0" lang="en-US" sz="3270" spc="-1" strike="noStrike">
              <a:latin typeface="Arial"/>
            </a:endParaRPr>
          </a:p>
        </p:txBody>
      </p:sp>
      <p:pic>
        <p:nvPicPr>
          <p:cNvPr id="190" name="Picture 133" descr=""/>
          <p:cNvPicPr/>
          <p:nvPr/>
        </p:nvPicPr>
        <p:blipFill>
          <a:blip r:embed="rId1"/>
          <a:stretch/>
        </p:blipFill>
        <p:spPr>
          <a:xfrm>
            <a:off x="1410120" y="1493280"/>
            <a:ext cx="5721480" cy="4808880"/>
          </a:xfrm>
          <a:prstGeom prst="rect">
            <a:avLst/>
          </a:prstGeom>
          <a:ln>
            <a:noFill/>
          </a:ln>
        </p:spPr>
      </p:pic>
      <p:sp>
        <p:nvSpPr>
          <p:cNvPr id="191" name="CustomShape 4"/>
          <p:cNvSpPr/>
          <p:nvPr/>
        </p:nvSpPr>
        <p:spPr>
          <a:xfrm>
            <a:off x="442080" y="463320"/>
            <a:ext cx="8228160" cy="76428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2" strike="noStrike">
                <a:solidFill>
                  <a:srgbClr val="d2533c"/>
                </a:solidFill>
                <a:latin typeface="Arial"/>
                <a:ea typeface="DejaVu Sans"/>
              </a:rPr>
              <a:t>Training Record – Cross Training</a:t>
            </a:r>
            <a:endParaRPr b="0" lang="en-US" sz="4000" spc="-1" strike="noStrike">
              <a:latin typeface="Arial"/>
            </a:endParaRPr>
          </a:p>
        </p:txBody>
      </p:sp>
    </p:spTree>
  </p:cSld>
  <p:timing>
    <p:tnLst>
      <p:par>
        <p:cTn id="74" dur="indefinite" restart="never" nodeType="tmRoot">
          <p:childTnLst>
            <p:seq>
              <p:cTn id="75"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CustomShape 1"/>
          <p:cNvSpPr/>
          <p:nvPr/>
        </p:nvSpPr>
        <p:spPr>
          <a:xfrm>
            <a:off x="2238840" y="525600"/>
            <a:ext cx="6467040" cy="63324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93" name="CustomShape 2"/>
          <p:cNvSpPr/>
          <p:nvPr/>
        </p:nvSpPr>
        <p:spPr>
          <a:xfrm>
            <a:off x="498600" y="1349640"/>
            <a:ext cx="8042760" cy="3507120"/>
          </a:xfrm>
          <a:prstGeom prst="rect">
            <a:avLst/>
          </a:prstGeom>
          <a:noFill/>
          <a:ln>
            <a:noFill/>
          </a:ln>
        </p:spPr>
        <p:style>
          <a:lnRef idx="0"/>
          <a:fillRef idx="0"/>
          <a:effectRef idx="0"/>
          <a:fontRef idx="minor"/>
        </p:style>
        <p:txBody>
          <a:bodyPr lIns="81720" rIns="81720" tIns="40680" bIns="40680"/>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Do you know how to build your widget?</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Do you know how to teach someone else to build it?</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Do you know how to teach someone to train someone else to build it?</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Do you know if the person building it has been trained?</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Do you know if their training was adequate &amp; recent?</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Is the team able to handle absences?</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If someone leaves, can someone else do their job?</a:t>
            </a:r>
            <a:endParaRPr b="0" lang="en-US" sz="1800" spc="-1" strike="noStrike">
              <a:latin typeface="Arial"/>
            </a:endParaRPr>
          </a:p>
          <a:p>
            <a:pPr marL="195840" indent="-193680">
              <a:lnSpc>
                <a:spcPct val="100000"/>
              </a:lnSpc>
              <a:spcAft>
                <a:spcPts val="1199"/>
              </a:spcAft>
              <a:buClr>
                <a:srgbClr val="000000"/>
              </a:buClr>
              <a:buSzPct val="45000"/>
              <a:buFont typeface="Wingdings" charset="2"/>
              <a:buChar char=""/>
            </a:pPr>
            <a:r>
              <a:rPr b="0" lang="en-US" sz="1800" spc="-7" strike="noStrike">
                <a:solidFill>
                  <a:srgbClr val="1c1c1c"/>
                </a:solidFill>
                <a:latin typeface="Arial"/>
                <a:ea typeface="DejaVu Sans"/>
              </a:rPr>
              <a:t>Have you ever had a problem because of lack of training?</a:t>
            </a:r>
            <a:endParaRPr b="0" lang="en-US" sz="1800" spc="-1" strike="noStrike">
              <a:latin typeface="Arial"/>
            </a:endParaRPr>
          </a:p>
          <a:p>
            <a:pPr>
              <a:lnSpc>
                <a:spcPct val="100000"/>
              </a:lnSpc>
            </a:pPr>
            <a:endParaRPr b="0" lang="en-US" sz="1800" spc="-1" strike="noStrike">
              <a:latin typeface="Arial"/>
            </a:endParaRPr>
          </a:p>
        </p:txBody>
      </p:sp>
      <p:sp>
        <p:nvSpPr>
          <p:cNvPr id="194" name="CustomShape 3"/>
          <p:cNvSpPr/>
          <p:nvPr/>
        </p:nvSpPr>
        <p:spPr>
          <a:xfrm>
            <a:off x="-1518480" y="8395200"/>
            <a:ext cx="9138600" cy="3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sp>
      <p:sp>
        <p:nvSpPr>
          <p:cNvPr id="195" name="CustomShape 4"/>
          <p:cNvSpPr/>
          <p:nvPr/>
        </p:nvSpPr>
        <p:spPr>
          <a:xfrm>
            <a:off x="2291040" y="506520"/>
            <a:ext cx="6467760" cy="6339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Cross Training Log </a:t>
            </a:r>
            <a:endParaRPr b="0" lang="en-US" sz="3630" spc="-1" strike="noStrike">
              <a:latin typeface="Arial"/>
            </a:endParaRPr>
          </a:p>
        </p:txBody>
      </p:sp>
      <p:sp>
        <p:nvSpPr>
          <p:cNvPr id="196" name="CustomShape 5"/>
          <p:cNvSpPr/>
          <p:nvPr/>
        </p:nvSpPr>
        <p:spPr>
          <a:xfrm>
            <a:off x="1524600" y="326520"/>
            <a:ext cx="7182720" cy="689760"/>
          </a:xfrm>
          <a:custGeom>
            <a:avLst/>
            <a:gdLst/>
            <a:ahLst/>
            <a:rect l="l" t="t" r="r" b="b"/>
            <a:pathLst>
              <a:path w="21600" h="21600">
                <a:moveTo>
                  <a:pt x="0" y="0"/>
                </a:moveTo>
                <a:lnTo>
                  <a:pt x="1" y="0"/>
                </a:lnTo>
                <a:lnTo>
                  <a:pt x="1" y="1"/>
                </a:lnTo>
                <a:lnTo>
                  <a:pt x="0" y="1"/>
                </a:lnTo>
                <a:lnTo>
                  <a:pt x="0" y="0"/>
                </a:lnTo>
                <a:close/>
              </a:path>
            </a:pathLst>
          </a:custGeom>
          <a:noFill/>
          <a:ln>
            <a:noFill/>
          </a:ln>
        </p:spPr>
        <p:style>
          <a:lnRef idx="0"/>
          <a:fillRef idx="0"/>
          <a:effectRef idx="0"/>
          <a:fontRef idx="minor"/>
        </p:style>
        <p:txBody>
          <a:bodyPr lIns="81720" rIns="81720" tIns="42480" bIns="42480" anchor="b"/>
          <a:p>
            <a:pPr algn="r">
              <a:lnSpc>
                <a:spcPct val="100000"/>
              </a:lnSpc>
            </a:pPr>
            <a:r>
              <a:rPr b="1" lang="en-US" sz="3630" spc="-1" strike="noStrike">
                <a:solidFill>
                  <a:srgbClr val="ffffff"/>
                </a:solidFill>
                <a:latin typeface="Arial"/>
                <a:ea typeface="DejaVu Sans"/>
              </a:rPr>
              <a:t>What Questions to Ask?</a:t>
            </a:r>
            <a:endParaRPr b="0" lang="en-US" sz="3630" spc="-1" strike="noStrike">
              <a:latin typeface="Arial"/>
            </a:endParaRPr>
          </a:p>
        </p:txBody>
      </p:sp>
      <p:sp>
        <p:nvSpPr>
          <p:cNvPr id="197" name="CustomShape 6"/>
          <p:cNvSpPr/>
          <p:nvPr/>
        </p:nvSpPr>
        <p:spPr>
          <a:xfrm>
            <a:off x="442080" y="463320"/>
            <a:ext cx="8228880" cy="765000"/>
          </a:xfrm>
          <a:prstGeom prst="rect">
            <a:avLst/>
          </a:prstGeom>
          <a:noFill/>
          <a:ln>
            <a:noFill/>
          </a:ln>
        </p:spPr>
        <p:style>
          <a:lnRef idx="0"/>
          <a:fillRef idx="0"/>
          <a:effectRef idx="0"/>
          <a:fontRef idx="minor"/>
        </p:style>
        <p:txBody>
          <a:bodyPr lIns="90000" rIns="90000" tIns="45000" bIns="45000"/>
          <a:p>
            <a:pPr>
              <a:lnSpc>
                <a:spcPct val="100000"/>
              </a:lnSpc>
            </a:pPr>
            <a:r>
              <a:rPr b="0" lang="en-US" sz="4000" spc="-97" strike="noStrike">
                <a:solidFill>
                  <a:srgbClr val="d2533c"/>
                </a:solidFill>
                <a:latin typeface="Arial"/>
              </a:rPr>
              <a:t>Questions to Ask Yourself</a:t>
            </a:r>
            <a:endParaRPr b="0" lang="en-US" sz="4000" spc="-1" strike="noStrike">
              <a:latin typeface="Arial"/>
            </a:endParaRPr>
          </a:p>
        </p:txBody>
      </p:sp>
      <p:sp>
        <p:nvSpPr>
          <p:cNvPr id="198" name="CustomShape 7"/>
          <p:cNvSpPr/>
          <p:nvPr/>
        </p:nvSpPr>
        <p:spPr>
          <a:xfrm>
            <a:off x="7575120" y="264240"/>
            <a:ext cx="1568520" cy="1615680"/>
          </a:xfrm>
          <a:prstGeom prst="rect">
            <a:avLst/>
          </a:prstGeom>
          <a:noFill/>
          <a:ln>
            <a:noFill/>
          </a:ln>
        </p:spPr>
        <p:style>
          <a:lnRef idx="0"/>
          <a:fillRef idx="0"/>
          <a:effectRef idx="0"/>
          <a:fontRef idx="minor"/>
        </p:style>
        <p:txBody>
          <a:bodyPr/>
          <a:p>
            <a:pPr algn="ctr">
              <a:lnSpc>
                <a:spcPct val="100000"/>
              </a:lnSpc>
            </a:pPr>
            <a:r>
              <a:rPr b="1" lang="en-US" sz="10000" spc="-1" strike="noStrike">
                <a:solidFill>
                  <a:srgbClr val="ff0000"/>
                </a:solidFill>
                <a:latin typeface="Arial"/>
              </a:rPr>
              <a:t>?</a:t>
            </a:r>
            <a:endParaRPr b="0" lang="en-US" sz="10000" spc="-1" strike="noStrike">
              <a:latin typeface="Arial"/>
            </a:endParaRPr>
          </a:p>
        </p:txBody>
      </p:sp>
      <p:sp>
        <p:nvSpPr>
          <p:cNvPr id="199" name="CustomShape 8"/>
          <p:cNvSpPr/>
          <p:nvPr/>
        </p:nvSpPr>
        <p:spPr>
          <a:xfrm>
            <a:off x="2572560" y="5244120"/>
            <a:ext cx="3998160" cy="1064880"/>
          </a:xfrm>
          <a:prstGeom prst="horizontalScroll">
            <a:avLst>
              <a:gd name="adj" fmla="val 12500"/>
            </a:avLst>
          </a:prstGeom>
          <a:gradFill rotWithShape="0">
            <a:gsLst>
              <a:gs pos="0">
                <a:schemeClr val="accent4">
                  <a:lumMod val="67000"/>
                </a:schemeClr>
              </a:gs>
              <a:gs pos="48000">
                <a:schemeClr val="accent4">
                  <a:lumMod val="97000"/>
                  <a:lumOff val="3000"/>
                </a:schemeClr>
              </a:gs>
              <a:gs pos="100000">
                <a:schemeClr val="accent4">
                  <a:lumMod val="60000"/>
                  <a:lumOff val="40000"/>
                </a:schemeClr>
              </a:gs>
            </a:gsLst>
            <a:lin ang="16200000"/>
          </a:gradFill>
          <a:ln>
            <a:noFill/>
          </a:ln>
        </p:spPr>
        <p:style>
          <a:lnRef idx="0"/>
          <a:fillRef idx="0"/>
          <a:effectRef idx="0"/>
          <a:fontRef idx="minor"/>
        </p:style>
        <p:txBody>
          <a:bodyPr lIns="90000" rIns="90000" tIns="45000" bIns="45000" anchor="ctr"/>
          <a:p>
            <a:pPr marL="68760" algn="ctr">
              <a:lnSpc>
                <a:spcPct val="100000"/>
              </a:lnSpc>
            </a:pPr>
            <a:r>
              <a:rPr b="0" lang="en-US" sz="1800" spc="-1" strike="noStrike">
                <a:solidFill>
                  <a:srgbClr val="ffffff"/>
                </a:solidFill>
                <a:latin typeface="Arial"/>
              </a:rPr>
              <a:t>Create a Learning Organization</a:t>
            </a:r>
            <a:endParaRPr b="0" lang="en-US" sz="1800" spc="-1" strike="noStrike">
              <a:latin typeface="Arial"/>
            </a:endParaRPr>
          </a:p>
        </p:txBody>
      </p:sp>
    </p:spTree>
  </p:cSld>
  <p:timing>
    <p:tnLst>
      <p:par>
        <p:cTn id="76" dur="indefinite" restart="never" nodeType="tmRoot">
          <p:childTnLst>
            <p:seq>
              <p:cTn id="77" dur="indefinite" nodeType="mainSeq">
                <p:childTnLst>
                  <p:par>
                    <p:cTn id="78" fill="hold">
                      <p:stCondLst>
                        <p:cond delay="indefinite"/>
                      </p:stCondLst>
                      <p:childTnLst>
                        <p:par>
                          <p:cTn id="79" fill="hold">
                            <p:stCondLst>
                              <p:cond delay="0"/>
                            </p:stCondLst>
                            <p:childTnLst>
                              <p:par>
                                <p:cTn id="80" nodeType="clickEffect" fill="hold" presetClass="entr" presetID="22" presetSubtype="8">
                                  <p:stCondLst>
                                    <p:cond delay="0"/>
                                  </p:stCondLst>
                                  <p:childTnLst>
                                    <p:set>
                                      <p:cBhvr>
                                        <p:cTn id="81" dur="1" fill="hold">
                                          <p:stCondLst>
                                            <p:cond delay="0"/>
                                          </p:stCondLst>
                                        </p:cTn>
                                        <p:tgtEl>
                                          <p:spTgt spid="199"/>
                                        </p:tgtEl>
                                        <p:attrNameLst>
                                          <p:attrName>style.visibility</p:attrName>
                                        </p:attrNameLst>
                                      </p:cBhvr>
                                      <p:to>
                                        <p:strVal val="visible"/>
                                      </p:to>
                                    </p:set>
                                    <p:animEffect filter="wipe(left)" transition="in">
                                      <p:cBhvr additive="repl">
                                        <p:cTn id="82" dur="500"/>
                                        <p:tgtEl>
                                          <p:spTgt spid="199"/>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Clarity.thmx</Template>
  <TotalTime>10701</TotalTime>
  <Application>LibreOffice/6.0.4.2$Windows_X86_64 LibreOffice_project/9b0d9b32d5dcda91d2f1a96dc04c645c450872bf</Application>
  <Words>7576</Words>
  <Paragraphs>1213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2014-09-09T20:56:39Z</dcterms:created>
  <dc:creator>Larry Johnson</dc:creator>
  <dc:description/>
  <dc:language>en-US</dc:language>
  <cp:lastModifiedBy/>
  <cp:lastPrinted>2019-02-10T21:26:04Z</cp:lastPrinted>
  <dcterms:modified xsi:type="dcterms:W3CDTF">2020-05-22T15:13:00Z</dcterms:modified>
  <cp:revision>361</cp:revision>
  <dc:subject/>
  <dc:title>Montana’s Emerging Photonics Industry and the MPIA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23</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118</vt:i4>
  </property>
</Properties>
</file>