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360" r:id="rId2"/>
    <p:sldId id="258" r:id="rId3"/>
    <p:sldId id="366" r:id="rId4"/>
    <p:sldId id="383" r:id="rId5"/>
    <p:sldId id="409" r:id="rId6"/>
    <p:sldId id="411" r:id="rId7"/>
    <p:sldId id="412" r:id="rId8"/>
    <p:sldId id="378" r:id="rId9"/>
    <p:sldId id="377" r:id="rId10"/>
    <p:sldId id="382" r:id="rId11"/>
    <p:sldId id="389" r:id="rId12"/>
    <p:sldId id="408" r:id="rId13"/>
    <p:sldId id="392" r:id="rId14"/>
    <p:sldId id="407" r:id="rId15"/>
    <p:sldId id="413" r:id="rId16"/>
    <p:sldId id="373" r:id="rId17"/>
    <p:sldId id="385" r:id="rId18"/>
    <p:sldId id="406" r:id="rId19"/>
    <p:sldId id="388" r:id="rId20"/>
    <p:sldId id="414" r:id="rId21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152" autoAdjust="0"/>
    <p:restoredTop sz="94660"/>
  </p:normalViewPr>
  <p:slideViewPr>
    <p:cSldViewPr snapToGrid="0">
      <p:cViewPr varScale="1">
        <p:scale>
          <a:sx n="69" d="100"/>
          <a:sy n="69" d="100"/>
        </p:scale>
        <p:origin x="-556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7105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r">
              <a:defRPr sz="1200"/>
            </a:lvl1pPr>
          </a:lstStyle>
          <a:p>
            <a:fld id="{0041EE1F-8E02-4691-A955-B31A0B064153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1" tIns="47111" rIns="94221" bIns="4711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3"/>
            <a:ext cx="5681980" cy="3696713"/>
          </a:xfrm>
          <a:prstGeom prst="rect">
            <a:avLst/>
          </a:prstGeom>
        </p:spPr>
        <p:txBody>
          <a:bodyPr vert="horz" lIns="94221" tIns="47111" rIns="94221" bIns="4711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3"/>
            <a:ext cx="3077739" cy="471053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3"/>
            <a:ext cx="3077739" cy="471053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r">
              <a:defRPr sz="1200"/>
            </a:lvl1pPr>
          </a:lstStyle>
          <a:p>
            <a:fld id="{A3A072AB-721D-4832-91F8-63C81045AA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0066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2210">
              <a:defRPr/>
            </a:pPr>
            <a:fld id="{2159BAE5-46DE-E047-AFDD-B00166002A63}" type="slidenum">
              <a:rPr lang="en-US">
                <a:solidFill>
                  <a:prstClr val="black"/>
                </a:solidFill>
                <a:latin typeface="Calibri"/>
              </a:rPr>
              <a:pPr defTabSz="942210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2004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VLC example of using a broker to manufacture printers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2210">
              <a:defRPr/>
            </a:pPr>
            <a:fld id="{2159BAE5-46DE-E047-AFDD-B00166002A63}" type="slidenum">
              <a:rPr lang="en-US">
                <a:solidFill>
                  <a:prstClr val="black"/>
                </a:solidFill>
                <a:latin typeface="Calibri"/>
              </a:rPr>
              <a:pPr defTabSz="942210">
                <a:defRPr/>
              </a:pPr>
              <a:t>10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415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 Printer example – didn’t qualify the suppliers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2210">
              <a:defRPr/>
            </a:pPr>
            <a:fld id="{2159BAE5-46DE-E047-AFDD-B00166002A63}" type="slidenum">
              <a:rPr lang="en-US">
                <a:solidFill>
                  <a:prstClr val="black"/>
                </a:solidFill>
                <a:latin typeface="Calibri"/>
              </a:rPr>
              <a:pPr defTabSz="942210">
                <a:defRPr/>
              </a:pPr>
              <a:t>11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693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2210">
              <a:defRPr/>
            </a:pPr>
            <a:fld id="{2159BAE5-46DE-E047-AFDD-B00166002A63}" type="slidenum">
              <a:rPr lang="en-US">
                <a:solidFill>
                  <a:prstClr val="black"/>
                </a:solidFill>
                <a:latin typeface="Calibri"/>
              </a:rPr>
              <a:pPr defTabSz="942210">
                <a:defRPr/>
              </a:pPr>
              <a:t>12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49515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Again, it all depends on the level of control you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2210">
              <a:defRPr/>
            </a:pPr>
            <a:fld id="{2159BAE5-46DE-E047-AFDD-B00166002A63}" type="slidenum">
              <a:rPr lang="en-US">
                <a:solidFill>
                  <a:prstClr val="black"/>
                </a:solidFill>
                <a:latin typeface="Calibri"/>
              </a:rPr>
              <a:pPr defTabSz="942210">
                <a:defRPr/>
              </a:pPr>
              <a:t>14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2698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rely on supplier testing and inspections, do spot or sample inspection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2210">
              <a:defRPr/>
            </a:pPr>
            <a:fld id="{2159BAE5-46DE-E047-AFDD-B00166002A63}" type="slidenum">
              <a:rPr lang="en-US">
                <a:solidFill>
                  <a:prstClr val="black"/>
                </a:solidFill>
                <a:latin typeface="Calibri"/>
              </a:rPr>
              <a:pPr defTabSz="942210">
                <a:defRPr/>
              </a:pPr>
              <a:t>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34028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2210">
              <a:defRPr/>
            </a:pPr>
            <a:fld id="{2159BAE5-46DE-E047-AFDD-B00166002A63}" type="slidenum">
              <a:rPr lang="en-US">
                <a:solidFill>
                  <a:prstClr val="black"/>
                </a:solidFill>
                <a:latin typeface="Calibri"/>
              </a:rPr>
              <a:pPr defTabSz="942210">
                <a:defRPr/>
              </a:pPr>
              <a:t>18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8688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2210">
              <a:defRPr/>
            </a:pPr>
            <a:fld id="{2159BAE5-46DE-E047-AFDD-B00166002A63}" type="slidenum">
              <a:rPr lang="en-US">
                <a:solidFill>
                  <a:prstClr val="black"/>
                </a:solidFill>
                <a:latin typeface="Calibri"/>
              </a:rPr>
              <a:pPr defTabSz="942210">
                <a:defRPr/>
              </a:pPr>
              <a:t>19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41769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59BAE5-46DE-E047-AFDD-B00166002A6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8828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70560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7663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93203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0244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28150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0983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1201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60923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4697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1945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8749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Montana Photonics High.jpg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1744" y="6233904"/>
            <a:ext cx="1689613" cy="597523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806910" y="6573023"/>
            <a:ext cx="10207751" cy="45719"/>
          </a:xfrm>
          <a:prstGeom prst="rect">
            <a:avLst/>
          </a:prstGeom>
          <a:solidFill>
            <a:srgbClr val="0D50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xmlns="" val="6995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1.m4a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m4a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NULL" TargetMode="Externa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microsoft.com/office/2007/relationships/media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4.m4a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mailto:mary@teamwavelength.com" TargetMode="External"/><Relationship Id="rId3" Type="http://schemas.openxmlformats.org/officeDocument/2006/relationships/hyperlink" Target="https://www.montanaphotonics.org/" TargetMode="External"/><Relationship Id="rId7" Type="http://schemas.openxmlformats.org/officeDocument/2006/relationships/hyperlink" Target="mailto:john.malachowski@flir.co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aniel.juliano@montana.edu" TargetMode="External"/><Relationship Id="rId11" Type="http://schemas.openxmlformats.org/officeDocument/2006/relationships/hyperlink" Target="mailto:QualityTimeMontana@q.com" TargetMode="External"/><Relationship Id="rId5" Type="http://schemas.openxmlformats.org/officeDocument/2006/relationships/hyperlink" Target="mailto:benjamin.klein@flir.com" TargetMode="External"/><Relationship Id="rId10" Type="http://schemas.openxmlformats.org/officeDocument/2006/relationships/hyperlink" Target="mailto:conlin.ritter@gmail.com" TargetMode="External"/><Relationship Id="rId4" Type="http://schemas.openxmlformats.org/officeDocument/2006/relationships/hyperlink" Target="https://www.montanaphotonics.org/quality-alliance/" TargetMode="External"/><Relationship Id="rId9" Type="http://schemas.openxmlformats.org/officeDocument/2006/relationships/hyperlink" Target="mailto:sbirrell@quantumcomposer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371601"/>
            <a:ext cx="7848600" cy="1927225"/>
          </a:xfrm>
        </p:spPr>
        <p:txBody>
          <a:bodyPr/>
          <a:lstStyle/>
          <a:p>
            <a:r>
              <a:rPr lang="en-US" dirty="0"/>
              <a:t>Supplier management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3480" y="5302134"/>
            <a:ext cx="7713921" cy="985253"/>
          </a:xfrm>
        </p:spPr>
        <p:txBody>
          <a:bodyPr>
            <a:noAutofit/>
          </a:bodyPr>
          <a:lstStyle/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xmlns="" id="{2AAE6B6E-C4E1-469A-B396-D3C586197A43}"/>
              </a:ext>
            </a:extLst>
          </p:cNvPr>
          <p:cNvSpPr>
            <a:spLocks noGrp="1"/>
          </p:cNvSpPr>
          <p:nvPr/>
        </p:nvSpPr>
        <p:spPr>
          <a:xfrm>
            <a:off x="1963480" y="3547694"/>
            <a:ext cx="8367637" cy="1505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292934"/>
                </a:solidFill>
                <a:latin typeface="Arial"/>
              </a:rPr>
              <a:t>MPIA Quality Alliance Webinar Series</a:t>
            </a:r>
          </a:p>
          <a:p>
            <a:pPr algn="l"/>
            <a:r>
              <a:rPr lang="en-US" dirty="0">
                <a:solidFill>
                  <a:srgbClr val="292934"/>
                </a:solidFill>
                <a:latin typeface="Arial"/>
              </a:rPr>
              <a:t>Presented by Kurt Borge </a:t>
            </a:r>
          </a:p>
          <a:p>
            <a:pPr algn="l"/>
            <a:r>
              <a:rPr lang="en-US" dirty="0">
                <a:solidFill>
                  <a:srgbClr val="292934"/>
                </a:solidFill>
                <a:latin typeface="Arial"/>
              </a:rPr>
              <a:t>May 18, 2022</a:t>
            </a:r>
          </a:p>
          <a:p>
            <a:pPr algn="l"/>
            <a:endParaRPr lang="en-US" strike="sngStrike" dirty="0">
              <a:solidFill>
                <a:srgbClr val="FF0000"/>
              </a:solidFill>
              <a:latin typeface="Arial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xmlns="" id="{3D768C26-5810-4632-8BD1-12D4E795E0F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9998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1320"/>
    </mc:Choice>
    <mc:Fallback>
      <p:transition spd="slow" advTm="113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This is 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953000"/>
          </a:xfrm>
        </p:spPr>
        <p:txBody>
          <a:bodyPr>
            <a:normAutofit/>
          </a:bodyPr>
          <a:lstStyle/>
          <a:p>
            <a:r>
              <a:rPr lang="en-US" sz="2800" dirty="0"/>
              <a:t>Why supplier management is important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Why supplier quality is your responsibility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The supplier management process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How to select and qualify suppliers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How to verify and monitor supplier quality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8B81D86-1018-4C9A-8102-3D92814E4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>
                <a:latin typeface="Arial"/>
              </a:rPr>
              <a:pPr/>
              <a:t>2</a:t>
            </a:fld>
            <a:endParaRPr lang="en-US">
              <a:latin typeface="Arial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xmlns="" id="{E560D288-AD15-4CF0-BF71-E9C39E4CB89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4927"/>
    </mc:Choice>
    <mc:Fallback>
      <p:transition spd="slow" advTm="149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A04D44-BBD2-4DE8-96D3-1EDEA794F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Why Supplier Management is Important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FEED81A-22CC-4EC1-B7F3-07DD9DCB1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715" y="1524789"/>
            <a:ext cx="10255045" cy="4583784"/>
          </a:xfrm>
        </p:spPr>
        <p:txBody>
          <a:bodyPr>
            <a:normAutofit/>
          </a:bodyPr>
          <a:lstStyle/>
          <a:p>
            <a:r>
              <a:rPr lang="en-US" sz="2800" dirty="0"/>
              <a:t>Proactive supplier management provides you with high quality materials, components, and services.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Poor incoming quality costs time and money, as you compensate with rework, deviations, delays and returns.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xmlns="" id="{95E4E862-8EDC-41B2-BC33-AA1B72F62BE0}"/>
              </a:ext>
            </a:extLst>
          </p:cNvPr>
          <p:cNvSpPr txBox="1">
            <a:spLocks/>
          </p:cNvSpPr>
          <p:nvPr/>
        </p:nvSpPr>
        <p:spPr>
          <a:xfrm>
            <a:off x="1996420" y="4138865"/>
            <a:ext cx="8272130" cy="2069431"/>
          </a:xfrm>
          <a:prstGeom prst="horizontalScroll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93A299"/>
              </a:buClr>
              <a:buNone/>
            </a:pPr>
            <a:r>
              <a:rPr lang="en-US" sz="2800" dirty="0">
                <a:solidFill>
                  <a:srgbClr val="FFFFFF"/>
                </a:solidFill>
                <a:latin typeface="Arial"/>
              </a:rPr>
              <a:t>A robust supplier management program will reduce the risk of supplier issues.</a:t>
            </a:r>
          </a:p>
          <a:p>
            <a:pPr marL="0" indent="0" algn="ctr">
              <a:buClr>
                <a:srgbClr val="93A299"/>
              </a:buClr>
              <a:buNone/>
            </a:pPr>
            <a:r>
              <a:rPr lang="en-US" sz="2800" dirty="0">
                <a:solidFill>
                  <a:srgbClr val="FFFFFF"/>
                </a:solidFill>
                <a:latin typeface="Arial"/>
              </a:rPr>
              <a:t>This begins with your planning &amp; communications.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948A12-E0D8-4D9E-91FE-01F5CF9CC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>
                <a:latin typeface="Arial"/>
              </a:rPr>
              <a:pPr/>
              <a:t>3</a:t>
            </a:fld>
            <a:endParaRPr lang="en-US">
              <a:latin typeface="Arial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xmlns="" id="{665AEF61-233C-475F-B94E-10C6479898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57232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113"/>
    </mc:Choice>
    <mc:Fallback>
      <p:transition spd="slow" advTm="61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xmlns="" id="{D2291BC8-7819-482E-B1FA-890D8668101C}"/>
              </a:ext>
            </a:extLst>
          </p:cNvPr>
          <p:cNvSpPr txBox="1">
            <a:spLocks/>
          </p:cNvSpPr>
          <p:nvPr/>
        </p:nvSpPr>
        <p:spPr>
          <a:xfrm>
            <a:off x="2667000" y="2068665"/>
            <a:ext cx="6858000" cy="2450173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dirty="0">
              <a:solidFill>
                <a:srgbClr val="292934"/>
              </a:solidFill>
              <a:latin typeface="Arial"/>
            </a:endParaRPr>
          </a:p>
          <a:p>
            <a:pPr algn="ctr"/>
            <a:r>
              <a:rPr lang="en-US" dirty="0">
                <a:solidFill>
                  <a:srgbClr val="292934"/>
                </a:solidFill>
                <a:latin typeface="Arial"/>
              </a:rPr>
              <a:t>SUPPLIER MANAGEMENT PROCESS</a:t>
            </a:r>
            <a:r>
              <a:rPr lang="en-US" dirty="0">
                <a:solidFill>
                  <a:srgbClr val="D2533C"/>
                </a:solidFill>
                <a:latin typeface="Arial"/>
              </a:rPr>
              <a:t/>
            </a:r>
            <a:br>
              <a:rPr lang="en-US" dirty="0">
                <a:solidFill>
                  <a:srgbClr val="D2533C"/>
                </a:solidFill>
                <a:latin typeface="Arial"/>
              </a:rPr>
            </a:br>
            <a:endParaRPr lang="en-US" dirty="0">
              <a:solidFill>
                <a:srgbClr val="D2533C"/>
              </a:solidFill>
              <a:latin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0611233F-3D02-4FDF-B983-B2831443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>
                <a:latin typeface="Arial"/>
              </a:rPr>
              <a:pPr/>
              <a:t>4</a:t>
            </a:fld>
            <a:endParaRPr lang="en-US">
              <a:latin typeface="Arial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xmlns="" id="{04B06F1D-04C6-4EAF-AC21-8303D22EAE7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9154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9432"/>
    </mc:Choice>
    <mc:Fallback>
      <p:transition spd="slow" advTm="94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F5747A-3232-4D96-970E-A94B77657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3736"/>
            <a:ext cx="10972800" cy="9906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Typical supplier management process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C83EBFCC-B37C-4FE2-BB03-F4B4D299F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>
                <a:latin typeface="Arial"/>
              </a:rPr>
              <a:pPr/>
              <a:t>5</a:t>
            </a:fld>
            <a:endParaRPr lang="en-US"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7E127E5-6FD4-4261-B7CB-657A8F9F3A7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04304" y="1820231"/>
            <a:ext cx="2074386" cy="2775098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93464" y="1492924"/>
            <a:ext cx="4929850" cy="486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008010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A40E99-9411-4619-89D9-88FADAC02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>
                <a:latin typeface="Arial"/>
              </a:rPr>
              <a:pPr/>
              <a:t>6</a:t>
            </a:fld>
            <a:endParaRPr lang="en-US">
              <a:latin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DD57B66-B918-439B-9FC6-6C1F83E8997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40089" y="3405041"/>
            <a:ext cx="2417135" cy="1812851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828" y="1880816"/>
            <a:ext cx="6805882" cy="3467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233893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A46FA6-97AF-435D-850B-0D6B30459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1"/>
            <a:ext cx="10972800" cy="27924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C33E9AF7-C5A6-4EA5-90CC-AC395ED06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>
                <a:latin typeface="Arial"/>
              </a:rPr>
              <a:pPr/>
              <a:t>7</a:t>
            </a:fld>
            <a:endParaRPr lang="en-US">
              <a:latin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A352ABA-A2F5-488E-955E-29FD0E62B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6641" y="978363"/>
            <a:ext cx="2139881" cy="2133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C7DCCCB-3CF7-46E8-8CC4-B03B801644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12228" y="4881619"/>
            <a:ext cx="1685756" cy="1158957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95450" y="1009802"/>
            <a:ext cx="7356186" cy="5469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91607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xmlns="" id="{3B7EA408-1D4A-4AFE-9B82-69FD0F04E699}"/>
              </a:ext>
            </a:extLst>
          </p:cNvPr>
          <p:cNvSpPr txBox="1">
            <a:spLocks/>
          </p:cNvSpPr>
          <p:nvPr/>
        </p:nvSpPr>
        <p:spPr>
          <a:xfrm>
            <a:off x="2667000" y="2068665"/>
            <a:ext cx="6858000" cy="2450173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dirty="0">
              <a:solidFill>
                <a:srgbClr val="292934"/>
              </a:solidFill>
              <a:latin typeface="Arial"/>
            </a:endParaRPr>
          </a:p>
          <a:p>
            <a:pPr algn="ctr"/>
            <a:r>
              <a:rPr lang="en-US" dirty="0">
                <a:solidFill>
                  <a:srgbClr val="292934"/>
                </a:solidFill>
                <a:latin typeface="Arial"/>
              </a:rPr>
              <a:t>SUPPLIER MANAGEMENT ELEMENTS</a:t>
            </a:r>
            <a:r>
              <a:rPr lang="en-US" dirty="0">
                <a:solidFill>
                  <a:srgbClr val="D2533C"/>
                </a:solidFill>
                <a:latin typeface="Arial"/>
              </a:rPr>
              <a:t/>
            </a:r>
            <a:br>
              <a:rPr lang="en-US" dirty="0">
                <a:solidFill>
                  <a:srgbClr val="D2533C"/>
                </a:solidFill>
                <a:latin typeface="Arial"/>
              </a:rPr>
            </a:br>
            <a:endParaRPr lang="en-US" dirty="0">
              <a:solidFill>
                <a:srgbClr val="D2533C"/>
              </a:solidFill>
              <a:latin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32E94D82-0467-4BC1-B04C-22862A004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>
                <a:latin typeface="Arial"/>
              </a:rPr>
              <a:pPr/>
              <a:t>8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6810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C82EAA6-56EB-4DCA-908A-67BC220FD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0039" y="1499185"/>
            <a:ext cx="9920748" cy="4839586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Design – strength, materials, purities, etc.</a:t>
            </a:r>
          </a:p>
          <a:p>
            <a:r>
              <a:rPr lang="en-US" sz="2800" dirty="0"/>
              <a:t>Processes – heat treating, coating, etc.</a:t>
            </a:r>
          </a:p>
          <a:p>
            <a:r>
              <a:rPr lang="en-US" sz="2800" dirty="0"/>
              <a:t>Industry standards – electrical, material, etc.</a:t>
            </a:r>
          </a:p>
          <a:p>
            <a:r>
              <a:rPr lang="en-US" sz="2800" dirty="0"/>
              <a:t>Regulatory – FDA, FAA, etc.</a:t>
            </a:r>
          </a:p>
          <a:p>
            <a:r>
              <a:rPr lang="en-US" sz="2800" dirty="0"/>
              <a:t>Testing and inspection.</a:t>
            </a:r>
          </a:p>
          <a:p>
            <a:r>
              <a:rPr lang="en-US" sz="2800" dirty="0"/>
              <a:t>Installation, servicing and maintenance.</a:t>
            </a:r>
          </a:p>
          <a:p>
            <a:r>
              <a:rPr lang="en-US" sz="2800" dirty="0"/>
              <a:t>Storage, packaging and shipping.</a:t>
            </a:r>
          </a:p>
          <a:p>
            <a:r>
              <a:rPr lang="en-US" sz="2800" dirty="0"/>
              <a:t>Worker skills and certifications (e.g. soldering &amp; welding).</a:t>
            </a:r>
          </a:p>
          <a:p>
            <a:r>
              <a:rPr lang="en-US" sz="2800" dirty="0"/>
              <a:t>Other requirements known to you, but may not be apparent to your supplier.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22B473EB-2B00-4912-8662-2BF1FE75C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614" y="458972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Define your product requirements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6E5DD89-F261-417D-9082-511FBE2B6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>
                <a:latin typeface="Arial"/>
              </a:rPr>
              <a:pPr/>
              <a:t>9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5980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116726-9AAB-4F06-988D-8AAFD3C67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Supplier selection, evaluation and qualification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45FD5C-A862-49BD-914F-CE420CEE7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044" y="2195624"/>
            <a:ext cx="6587613" cy="3896833"/>
          </a:xfrm>
        </p:spPr>
        <p:txBody>
          <a:bodyPr>
            <a:normAutofit/>
          </a:bodyPr>
          <a:lstStyle/>
          <a:p>
            <a:r>
              <a:rPr lang="en-US" sz="2800" dirty="0"/>
              <a:t>Can the supplier provide you the products and services that meet your requirements?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Is the supplier reliable: Will the supplier reduce, or increase, your overall risk?</a:t>
            </a:r>
          </a:p>
          <a:p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4AAB6DA-5C91-4562-8B0B-181553489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>
                <a:latin typeface="Arial"/>
              </a:rPr>
              <a:pPr/>
              <a:t>10</a:t>
            </a:fld>
            <a:endParaRPr lang="en-US"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786DB41-8615-44D8-9842-79AD6BEB38F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78853" y="2728376"/>
            <a:ext cx="2441011" cy="244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2869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33B7AE-3DF6-4CD1-8F30-B3DC9788D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Supplier selection &amp; evaluation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0955B8-55B9-415A-871A-A40C7EEB6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3015" y="1524000"/>
            <a:ext cx="8094846" cy="4674781"/>
          </a:xfrm>
        </p:spPr>
        <p:txBody>
          <a:bodyPr>
            <a:normAutofit/>
          </a:bodyPr>
          <a:lstStyle/>
          <a:p>
            <a:r>
              <a:rPr lang="en-US" sz="3000" dirty="0"/>
              <a:t>Identify potential suppliers.  </a:t>
            </a:r>
          </a:p>
          <a:p>
            <a:pPr marL="0" indent="0">
              <a:buNone/>
            </a:pPr>
            <a:endParaRPr lang="en-US" sz="3000" dirty="0"/>
          </a:p>
          <a:p>
            <a:r>
              <a:rPr lang="en-US" sz="3000" dirty="0"/>
              <a:t>Evaluation methods may include:</a:t>
            </a:r>
          </a:p>
          <a:p>
            <a:pPr lvl="1">
              <a:buFontTx/>
              <a:buChar char="-"/>
            </a:pPr>
            <a:r>
              <a:rPr lang="en-US" sz="3000" dirty="0"/>
              <a:t>supplier questionnaires</a:t>
            </a:r>
          </a:p>
          <a:p>
            <a:pPr lvl="1">
              <a:buFontTx/>
              <a:buChar char="-"/>
            </a:pPr>
            <a:r>
              <a:rPr lang="en-US" sz="3000" dirty="0"/>
              <a:t>review of supplier procedures</a:t>
            </a:r>
          </a:p>
          <a:p>
            <a:pPr lvl="1">
              <a:buFontTx/>
              <a:buChar char="-"/>
            </a:pPr>
            <a:r>
              <a:rPr lang="en-US" sz="3000" dirty="0"/>
              <a:t>on-site visit or audit</a:t>
            </a:r>
          </a:p>
          <a:p>
            <a:pPr lvl="1">
              <a:buFontTx/>
              <a:buChar char="-"/>
            </a:pPr>
            <a:r>
              <a:rPr lang="en-US" sz="3000" dirty="0"/>
              <a:t>product sample evaluation</a:t>
            </a:r>
          </a:p>
          <a:p>
            <a:pPr lvl="1">
              <a:buFontTx/>
              <a:buChar char="-"/>
            </a:pPr>
            <a:r>
              <a:rPr lang="en-US" sz="3000" dirty="0"/>
              <a:t>Quality Management System certification.</a:t>
            </a:r>
          </a:p>
          <a:p>
            <a:pPr lvl="1">
              <a:buFontTx/>
              <a:buChar char="-"/>
            </a:pPr>
            <a:endParaRPr lang="en-US" sz="3000" dirty="0"/>
          </a:p>
          <a:p>
            <a:endParaRPr lang="en-US" sz="3000" strike="sngStrike" dirty="0"/>
          </a:p>
          <a:p>
            <a:endParaRPr lang="en-US" sz="3000" dirty="0"/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BEE73D2-BB96-409E-8C49-1440F1B1F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>
                <a:latin typeface="Arial"/>
              </a:rPr>
              <a:pPr/>
              <a:t>11</a:t>
            </a:fld>
            <a:endParaRPr lang="en-US"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074D6FA-AA6B-4316-9499-B03C7EDC78E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98150" y="1794433"/>
            <a:ext cx="1376413" cy="314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3434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9D13A6-41D8-43C5-92EB-1EB5899CD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Typical questions to ask your supplier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F1F4C5-51B8-430A-9EA7-38688518D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7355" y="1847832"/>
            <a:ext cx="9684774" cy="4238336"/>
          </a:xfrm>
        </p:spPr>
        <p:txBody>
          <a:bodyPr>
            <a:normAutofit/>
          </a:bodyPr>
          <a:lstStyle/>
          <a:p>
            <a:r>
              <a:rPr lang="en-US" sz="2800" dirty="0"/>
              <a:t>How do you handle your nonconforming material?</a:t>
            </a:r>
          </a:p>
          <a:p>
            <a:r>
              <a:rPr lang="en-US" sz="2800" dirty="0"/>
              <a:t>Do you have a training program?</a:t>
            </a:r>
          </a:p>
          <a:p>
            <a:r>
              <a:rPr lang="en-US" sz="2800" dirty="0"/>
              <a:t>How do you qualify your suppliers?</a:t>
            </a:r>
          </a:p>
          <a:p>
            <a:r>
              <a:rPr lang="en-US" sz="2800" dirty="0"/>
              <a:t>How do you control your ‘special processes’?</a:t>
            </a:r>
          </a:p>
          <a:p>
            <a:r>
              <a:rPr lang="en-US" sz="2800" dirty="0"/>
              <a:t>Do you have appropriate testing and inspection abilities?</a:t>
            </a:r>
          </a:p>
          <a:p>
            <a:r>
              <a:rPr lang="en-US" sz="2800" dirty="0"/>
              <a:t>Are your measuring &amp; testing instruments calibrated?</a:t>
            </a:r>
          </a:p>
          <a:p>
            <a:r>
              <a:rPr lang="en-US" sz="2800" dirty="0"/>
              <a:t>What is your internal change control process?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32B5F50-E660-45D1-972B-046823B79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>
                <a:latin typeface="Arial"/>
              </a:rPr>
              <a:pPr/>
              <a:t>12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586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6DD83D-54EE-4A78-8CBF-64DFDB69D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Approve qualified suppliers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DFE17E4-3820-4BEA-8712-6C73BE28E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871" y="1600200"/>
            <a:ext cx="9999406" cy="48768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Approve your suppliers based on their ability to meet your requirements and reduce your risk.</a:t>
            </a:r>
          </a:p>
          <a:p>
            <a:r>
              <a:rPr lang="en-US" sz="2800" dirty="0"/>
              <a:t>Use multiple suppliers when possible to avoid sole-sourcing.</a:t>
            </a:r>
          </a:p>
          <a:p>
            <a:r>
              <a:rPr lang="en-US" sz="2800" dirty="0"/>
              <a:t>Maintain an approved suppliers list.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Also:</a:t>
            </a:r>
          </a:p>
          <a:p>
            <a:r>
              <a:rPr lang="en-US" sz="2800" dirty="0"/>
              <a:t>Consider “grandfathering in” proven suppliers. </a:t>
            </a:r>
          </a:p>
          <a:p>
            <a:r>
              <a:rPr lang="en-US" sz="2800" dirty="0"/>
              <a:t>Consider re-qualifying suppliers if they haven’t been used for a period of time.</a:t>
            </a:r>
          </a:p>
          <a:p>
            <a:r>
              <a:rPr lang="en-US" sz="2800" dirty="0"/>
              <a:t>Have criteria for disqualifying suppliers.</a:t>
            </a:r>
          </a:p>
          <a:p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33DCBDA-7F71-47F2-9DEB-D79FDAF10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>
                <a:latin typeface="Arial"/>
              </a:rPr>
              <a:pPr/>
              <a:t>13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1089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5500A2-2CBA-4B7D-A6E6-4E3353760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916" y="533400"/>
            <a:ext cx="10373032" cy="99768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Supplier agreements may be useful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4DBD4CD-5C98-4A80-848D-094C160BD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723" y="1780327"/>
            <a:ext cx="9950245" cy="4266513"/>
          </a:xfrm>
        </p:spPr>
        <p:txBody>
          <a:bodyPr>
            <a:normAutofit/>
          </a:bodyPr>
          <a:lstStyle/>
          <a:p>
            <a:r>
              <a:rPr lang="en-US" sz="2800" dirty="0"/>
              <a:t>Nonconforming material (NCM) resolution process.</a:t>
            </a:r>
          </a:p>
          <a:p>
            <a:r>
              <a:rPr lang="en-US" sz="2800" dirty="0"/>
              <a:t>Acceptable Quality Levels (AQLs) and sampling plans.</a:t>
            </a:r>
          </a:p>
          <a:p>
            <a:r>
              <a:rPr lang="en-US" sz="2800" dirty="0"/>
              <a:t>Notifications – if the supplier changes their process or ingredients.</a:t>
            </a:r>
          </a:p>
          <a:p>
            <a:r>
              <a:rPr lang="en-US" sz="2800" dirty="0"/>
              <a:t>Safety stock and purchase minimums.</a:t>
            </a:r>
          </a:p>
          <a:p>
            <a:r>
              <a:rPr lang="en-US" sz="2800" dirty="0"/>
              <a:t>Responsibilities.</a:t>
            </a:r>
          </a:p>
          <a:p>
            <a:r>
              <a:rPr lang="en-US" sz="2800" dirty="0"/>
              <a:t>Contacts.</a:t>
            </a:r>
          </a:p>
          <a:p>
            <a:r>
              <a:rPr lang="en-US" sz="2800" dirty="0"/>
              <a:t>Confidentiality agreements.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FC27C41-1DB0-465C-82B6-1B4C9EA6C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>
                <a:latin typeface="Arial"/>
              </a:rPr>
              <a:pPr/>
              <a:t>14</a:t>
            </a:fld>
            <a:endParaRPr lang="en-US"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E8CC1D1-4E40-4295-9B3C-31A21911801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10362" y="4115157"/>
            <a:ext cx="3761536" cy="210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6215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FBEF3F-1E40-46CD-808F-FCE73FA87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Purchase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51EE3E-D91D-4DC4-BECF-9EC6D8B77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161083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161B3DD-E979-4596-B020-0DFE87481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>
                <a:latin typeface="Arial"/>
              </a:rPr>
              <a:pPr/>
              <a:t>15</a:t>
            </a:fld>
            <a:endParaRPr lang="en-US">
              <a:latin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CD2DA42-B7B0-4DEC-9EF2-7FDC3C8061A5}"/>
              </a:ext>
            </a:extLst>
          </p:cNvPr>
          <p:cNvSpPr txBox="1"/>
          <p:nvPr/>
        </p:nvSpPr>
        <p:spPr>
          <a:xfrm>
            <a:off x="1052053" y="1584247"/>
            <a:ext cx="912685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292934"/>
                </a:solidFill>
                <a:latin typeface="Arial"/>
              </a:rPr>
              <a:t>Incorporate your requirements into: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  <a:latin typeface="Arial"/>
              </a:rPr>
              <a:t>specifications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  <a:latin typeface="Arial"/>
              </a:rPr>
              <a:t>drawings and blueprints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  <a:latin typeface="Arial"/>
              </a:rPr>
              <a:t>bills of materials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  <a:latin typeface="Arial"/>
              </a:rPr>
              <a:t>instructions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  <a:latin typeface="Arial"/>
              </a:rPr>
              <a:t>supplier agreements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  <a:latin typeface="Arial"/>
              </a:rPr>
              <a:t>delivery</a:t>
            </a:r>
          </a:p>
          <a:p>
            <a:endParaRPr lang="en-US" sz="2800" dirty="0">
              <a:solidFill>
                <a:srgbClr val="292934"/>
              </a:solidFill>
              <a:latin typeface="Arial"/>
            </a:endParaRPr>
          </a:p>
          <a:p>
            <a:r>
              <a:rPr lang="en-US" sz="2800" dirty="0">
                <a:solidFill>
                  <a:srgbClr val="292934"/>
                </a:solidFill>
                <a:latin typeface="Arial"/>
              </a:rPr>
              <a:t>Reference these requirements in purchase orders.</a:t>
            </a:r>
          </a:p>
          <a:p>
            <a:endParaRPr lang="en-US" sz="2800" dirty="0">
              <a:solidFill>
                <a:srgbClr val="292934"/>
              </a:solidFill>
              <a:latin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ED8CF80-C148-43E8-A440-6B07D799819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66542" y="1579497"/>
            <a:ext cx="4048713" cy="315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1860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CCF616D-781E-4FAA-964A-F59E747C2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458972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Verify supplier 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EF5D9B4-33B3-4659-8EF5-383B5904A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6347" y="1461971"/>
            <a:ext cx="9694607" cy="4876800"/>
          </a:xfrm>
        </p:spPr>
        <p:txBody>
          <a:bodyPr>
            <a:normAutofit/>
          </a:bodyPr>
          <a:lstStyle/>
          <a:p>
            <a:r>
              <a:rPr lang="en-US" sz="2800" dirty="0"/>
              <a:t>Incoming tests and inspections.</a:t>
            </a:r>
          </a:p>
          <a:p>
            <a:r>
              <a:rPr lang="en-US" sz="2800" dirty="0"/>
              <a:t>Follow agreed to acceptance criteria.</a:t>
            </a:r>
          </a:p>
          <a:p>
            <a:r>
              <a:rPr lang="en-US" sz="2800" dirty="0"/>
              <a:t>Quality may be verified at the supplier’s site.</a:t>
            </a:r>
          </a:p>
          <a:p>
            <a:r>
              <a:rPr lang="en-US" sz="2800" dirty="0"/>
              <a:t>Certificates of compliance, e.g. material certs.</a:t>
            </a:r>
          </a:p>
          <a:p>
            <a:r>
              <a:rPr lang="en-US" sz="2800" dirty="0"/>
              <a:t>Consider using industry standard sampling plans to speed things up.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825A9EF-7BDB-4C62-BCAB-9A3D7F179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>
                <a:latin typeface="Arial"/>
              </a:rPr>
              <a:pPr/>
              <a:t>16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0094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D32CB8-A277-4C95-9E76-63A19DF56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Monitoring Supplier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01BA82C-5579-41F3-A25F-0B75D5A8A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4478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Periodically review supplier performance and look for trends in: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Testing &amp; inspection data</a:t>
            </a:r>
          </a:p>
          <a:p>
            <a:r>
              <a:rPr lang="en-US" sz="2800" dirty="0"/>
              <a:t>On-time delivery information</a:t>
            </a:r>
          </a:p>
          <a:p>
            <a:r>
              <a:rPr lang="en-US" sz="2800" dirty="0"/>
              <a:t>Responsiveness</a:t>
            </a:r>
          </a:p>
          <a:p>
            <a:r>
              <a:rPr lang="en-US" sz="2800" dirty="0"/>
              <a:t>Anything else important to your success.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Request corrective action when needed.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892F24C-5C6D-4D4D-B7CF-3BE5F7DC2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>
                <a:latin typeface="Arial"/>
              </a:rPr>
              <a:pPr/>
              <a:t>17</a:t>
            </a:fld>
            <a:endParaRPr lang="en-US"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582A71E-F864-460A-B0B1-05E9E4C52E7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82655" y="2313266"/>
            <a:ext cx="1469287" cy="213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433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0711F7-7D57-4E52-A0C6-5CEAC7E47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Importance of good supplier relationships and communications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E5A75F5-C659-4850-B423-9094BA661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8529" y="1897629"/>
            <a:ext cx="9812594" cy="4094910"/>
          </a:xfrm>
        </p:spPr>
        <p:txBody>
          <a:bodyPr>
            <a:normAutofit/>
          </a:bodyPr>
          <a:lstStyle/>
          <a:p>
            <a:pPr marL="0" indent="0">
              <a:buClr>
                <a:srgbClr val="93A299"/>
              </a:buClr>
              <a:buNone/>
              <a:defRPr/>
            </a:pPr>
            <a:r>
              <a:rPr lang="en-US" sz="2800" dirty="0">
                <a:solidFill>
                  <a:srgbClr val="292934"/>
                </a:solidFill>
                <a:latin typeface="Arial"/>
              </a:rPr>
              <a:t>If the supplier doesn’t know about a problem, they will assume the quality they sent you was adequate.</a:t>
            </a:r>
          </a:p>
          <a:p>
            <a:pPr marL="0" indent="0">
              <a:buClr>
                <a:srgbClr val="93A299"/>
              </a:buClr>
              <a:buNone/>
              <a:defRPr/>
            </a:pPr>
            <a:endParaRPr lang="en-US" sz="2800" dirty="0">
              <a:solidFill>
                <a:srgbClr val="292934"/>
              </a:solidFill>
              <a:latin typeface="Arial"/>
            </a:endParaRPr>
          </a:p>
          <a:p>
            <a:pPr>
              <a:buClr>
                <a:srgbClr val="93A299"/>
              </a:buClr>
              <a:defRPr/>
            </a:pPr>
            <a:r>
              <a:rPr lang="en-US" sz="2800" dirty="0">
                <a:solidFill>
                  <a:srgbClr val="292934"/>
                </a:solidFill>
                <a:latin typeface="Arial"/>
              </a:rPr>
              <a:t>Establish contacts for reporting and resolving issues.</a:t>
            </a:r>
          </a:p>
          <a:p>
            <a:pPr>
              <a:buClr>
                <a:srgbClr val="93A299"/>
              </a:buClr>
              <a:defRPr/>
            </a:pPr>
            <a:r>
              <a:rPr lang="en-US" sz="2800" dirty="0"/>
              <a:t>Communicate good and bad quality to your supplier, and in a timely manner.</a:t>
            </a:r>
            <a:endParaRPr lang="en-US" sz="2800" dirty="0">
              <a:latin typeface="Arial"/>
            </a:endParaRPr>
          </a:p>
          <a:p>
            <a:pPr>
              <a:buClr>
                <a:srgbClr val="93A299"/>
              </a:buClr>
              <a:defRPr/>
            </a:pPr>
            <a:r>
              <a:rPr lang="en-US" sz="2800" dirty="0">
                <a:latin typeface="Arial"/>
              </a:rPr>
              <a:t>Keep in mind:  many supplier quality problems begin on your side, by not providing adequate or correct information.</a:t>
            </a:r>
            <a:endParaRPr lang="en-US" sz="2600" dirty="0">
              <a:solidFill>
                <a:srgbClr val="292934"/>
              </a:solidFill>
              <a:latin typeface="Arial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8D85A28-C878-4A7E-A432-A197A8B74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>
                <a:latin typeface="Arial"/>
              </a:rPr>
              <a:pPr/>
              <a:t>18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628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C6B21B-5F03-4842-A8EB-2A28176E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458972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B00DD7-0AB7-44DE-949F-D833F0D12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6995" y="1594888"/>
            <a:ext cx="7369277" cy="4189227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A proactive supplier management system will help provide you with high quality materials, components, and services.</a:t>
            </a:r>
          </a:p>
          <a:p>
            <a:endParaRPr lang="en-US" sz="2800" dirty="0"/>
          </a:p>
          <a:p>
            <a:r>
              <a:rPr lang="en-US" sz="2800" dirty="0"/>
              <a:t>Supplier quality is your responsibility, built on good planning and communications.</a:t>
            </a:r>
          </a:p>
          <a:p>
            <a:endParaRPr lang="en-US" sz="2800" dirty="0"/>
          </a:p>
          <a:p>
            <a:r>
              <a:rPr lang="en-US" sz="2800" dirty="0"/>
              <a:t>Build relationships with your suppliers, making them partners in your success.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B036683-C694-41C4-BC7B-46AAFBE8B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>
                <a:latin typeface="Arial"/>
              </a:rPr>
              <a:pPr/>
              <a:t>19</a:t>
            </a:fld>
            <a:endParaRPr lang="en-US"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A6DAA28-A847-4007-8B8B-A4A19CB48CC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1169" y="2188852"/>
            <a:ext cx="1551543" cy="236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13320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39F0DE-FD18-454D-9568-0B26F766A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</p:spPr>
        <p:txBody>
          <a:bodyPr/>
          <a:lstStyle/>
          <a:p>
            <a:pPr algn="ctr"/>
            <a:r>
              <a:rPr lang="en-US" dirty="0" err="1" smtClean="0"/>
              <a:t>MPQA</a:t>
            </a:r>
            <a:r>
              <a:rPr lang="en-US" dirty="0" smtClean="0"/>
              <a:t> </a:t>
            </a:r>
            <a:r>
              <a:rPr lang="en-US" dirty="0"/>
              <a:t>Quality Alliance Contact Information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E2DB54FF-974D-49B1-B4A4-295E762E7E75}"/>
              </a:ext>
            </a:extLst>
          </p:cNvPr>
          <p:cNvSpPr txBox="1">
            <a:spLocks/>
          </p:cNvSpPr>
          <p:nvPr/>
        </p:nvSpPr>
        <p:spPr>
          <a:xfrm>
            <a:off x="2941008" y="1939202"/>
            <a:ext cx="5931292" cy="1433513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600" dirty="0"/>
              <a:t>MPIA Website</a:t>
            </a:r>
          </a:p>
          <a:p>
            <a:pPr marL="0" indent="0">
              <a:buNone/>
            </a:pPr>
            <a:r>
              <a:rPr lang="en-US" sz="1600" dirty="0">
                <a:hlinkClick r:id="rId3"/>
              </a:rPr>
              <a:t>https://www.montanaphotonics.org/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MPIA Quality Alliance</a:t>
            </a:r>
          </a:p>
          <a:p>
            <a:pPr marL="0" indent="0">
              <a:buNone/>
            </a:pPr>
            <a:r>
              <a:rPr lang="en-US" sz="1600" dirty="0">
                <a:hlinkClick r:id="rId4"/>
              </a:rPr>
              <a:t>https://www.montanaphotonics.org/quality-alliance/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CB5C2655-4ED8-4434-95D4-4A1B50D6D492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3851563"/>
          <a:ext cx="10594109" cy="20218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0327">
                  <a:extLst>
                    <a:ext uri="{9D8B030D-6E8A-4147-A177-3AD203B41FA5}">
                      <a16:colId xmlns:a16="http://schemas.microsoft.com/office/drawing/2014/main" xmlns="" val="1437576949"/>
                    </a:ext>
                  </a:extLst>
                </a:gridCol>
                <a:gridCol w="3074774">
                  <a:extLst>
                    <a:ext uri="{9D8B030D-6E8A-4147-A177-3AD203B41FA5}">
                      <a16:colId xmlns:a16="http://schemas.microsoft.com/office/drawing/2014/main" xmlns="" val="1915951958"/>
                    </a:ext>
                  </a:extLst>
                </a:gridCol>
                <a:gridCol w="2649653">
                  <a:extLst>
                    <a:ext uri="{9D8B030D-6E8A-4147-A177-3AD203B41FA5}">
                      <a16:colId xmlns:a16="http://schemas.microsoft.com/office/drawing/2014/main" xmlns="" val="2408978140"/>
                    </a:ext>
                  </a:extLst>
                </a:gridCol>
                <a:gridCol w="3059355">
                  <a:extLst>
                    <a:ext uri="{9D8B030D-6E8A-4147-A177-3AD203B41FA5}">
                      <a16:colId xmlns:a16="http://schemas.microsoft.com/office/drawing/2014/main" xmlns="" val="1333796139"/>
                    </a:ext>
                  </a:extLst>
                </a:gridCol>
              </a:tblGrid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Trainers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Company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Role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Email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6770965"/>
                  </a:ext>
                </a:extLst>
              </a:tr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Ben Klein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FLIR Systems Inc.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Quality Manager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sng" strike="noStrike">
                          <a:effectLst/>
                          <a:hlinkClick r:id="rId5"/>
                        </a:rPr>
                        <a:t>benjamin.klein@flir.com</a:t>
                      </a:r>
                      <a:endParaRPr lang="en-US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39611712"/>
                  </a:ext>
                </a:extLst>
              </a:tr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Daniel Juliano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MSU Technology Transfer Office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Director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sng" strike="noStrike">
                          <a:effectLst/>
                          <a:hlinkClick r:id="rId6"/>
                        </a:rPr>
                        <a:t>daniel.juliano@montana.edu</a:t>
                      </a:r>
                      <a:endParaRPr lang="en-US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88157385"/>
                  </a:ext>
                </a:extLst>
              </a:tr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John Malachowski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FLIR Systems Inc.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Manufacturing Manager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sng" strike="noStrike">
                          <a:effectLst/>
                          <a:hlinkClick r:id="rId7"/>
                        </a:rPr>
                        <a:t>john.malachowski@flir.com</a:t>
                      </a:r>
                      <a:endParaRPr lang="en-US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81631092"/>
                  </a:ext>
                </a:extLst>
              </a:tr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Mary Johnson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Wavelength Electronics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CEO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sng" strike="noStrike">
                          <a:effectLst/>
                          <a:hlinkClick r:id="rId8"/>
                        </a:rPr>
                        <a:t>mary@teamwavelength.com</a:t>
                      </a:r>
                      <a:endParaRPr lang="en-US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43021132"/>
                  </a:ext>
                </a:extLst>
              </a:tr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Steve Birrell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Quantum Composers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CEO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sng" strike="noStrike">
                          <a:effectLst/>
                          <a:hlinkClick r:id="rId9"/>
                        </a:rPr>
                        <a:t>sbirrell@quantumcomposers.com</a:t>
                      </a:r>
                      <a:endParaRPr lang="en-US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77752914"/>
                  </a:ext>
                </a:extLst>
              </a:tr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Conlin Ritter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Quantel/Lumibird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Quality Manager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sng" strike="noStrike" dirty="0">
                          <a:effectLst/>
                          <a:hlinkClick r:id="rId10"/>
                        </a:rPr>
                        <a:t>conlin.ritter@gmail.com</a:t>
                      </a:r>
                      <a:endParaRPr lang="en-US" sz="16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5002981"/>
                  </a:ext>
                </a:extLst>
              </a:tr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Kurt Borge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Quality Time Montana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Quality Consultant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sng" strike="noStrike" dirty="0" smtClean="0">
                          <a:effectLst/>
                          <a:hlinkClick r:id="rId11"/>
                        </a:rPr>
                        <a:t>QualityTimeMontana@gmail.com</a:t>
                      </a:r>
                      <a:endParaRPr lang="en-US" sz="16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92285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854918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7032</TotalTime>
  <Words>807</Words>
  <Application>Microsoft Office PowerPoint</Application>
  <PresentationFormat>Custom</PresentationFormat>
  <Paragraphs>187</Paragraphs>
  <Slides>20</Slides>
  <Notes>9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Clarity</vt:lpstr>
      <vt:lpstr>Supplier management</vt:lpstr>
      <vt:lpstr>This is what you will learn</vt:lpstr>
      <vt:lpstr>Why Supplier Management is Important</vt:lpstr>
      <vt:lpstr>Slide 4</vt:lpstr>
      <vt:lpstr>Typical supplier management process</vt:lpstr>
      <vt:lpstr>Slide 6</vt:lpstr>
      <vt:lpstr>Slide 7</vt:lpstr>
      <vt:lpstr>Slide 8</vt:lpstr>
      <vt:lpstr>Define your product requirements</vt:lpstr>
      <vt:lpstr>Supplier selection, evaluation and qualification</vt:lpstr>
      <vt:lpstr>Supplier selection &amp; evaluation </vt:lpstr>
      <vt:lpstr>Typical questions to ask your supplier</vt:lpstr>
      <vt:lpstr>Approve qualified suppliers</vt:lpstr>
      <vt:lpstr>Supplier agreements may be useful</vt:lpstr>
      <vt:lpstr>Purchase documents</vt:lpstr>
      <vt:lpstr>Verify supplier quality</vt:lpstr>
      <vt:lpstr>Monitoring Supplier Performance</vt:lpstr>
      <vt:lpstr>Importance of good supplier relationships and communications </vt:lpstr>
      <vt:lpstr>Conclusions</vt:lpstr>
      <vt:lpstr>MPQA Quality Alliance Contact Information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Kurt Borge</dc:creator>
  <cp:lastModifiedBy>Owner</cp:lastModifiedBy>
  <cp:revision>29</cp:revision>
  <cp:lastPrinted>2022-05-13T17:14:06Z</cp:lastPrinted>
  <dcterms:created xsi:type="dcterms:W3CDTF">2022-05-05T14:59:28Z</dcterms:created>
  <dcterms:modified xsi:type="dcterms:W3CDTF">2024-06-11T00:32:15Z</dcterms:modified>
</cp:coreProperties>
</file>