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8" r:id="rId3"/>
    <p:sldId id="265" r:id="rId4"/>
    <p:sldId id="257" r:id="rId5"/>
    <p:sldId id="269" r:id="rId6"/>
    <p:sldId id="266" r:id="rId7"/>
    <p:sldId id="268" r:id="rId8"/>
    <p:sldId id="270" r:id="rId9"/>
    <p:sldId id="273" r:id="rId10"/>
    <p:sldId id="272" r:id="rId11"/>
    <p:sldId id="259" r:id="rId12"/>
    <p:sldId id="275" r:id="rId13"/>
    <p:sldId id="276" r:id="rId14"/>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klein" initials="b" lastIdx="19" clrIdx="0"/>
  <p:cmAuthor id="1" name="Klein, Benjamin (US)" initials="KB(" lastIdx="1" clrIdx="1">
    <p:extLst>
      <p:ext uri="{19B8F6BF-5375-455C-9EA6-DF929625EA0E}">
        <p15:presenceInfo xmlns:p15="http://schemas.microsoft.com/office/powerpoint/2012/main" userId="S::Benjamin.Klein@flir.com::2dcac6b4-64f6-4ea8-ad0a-717f0e3d00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91" autoAdjust="0"/>
    <p:restoredTop sz="94671" autoAdjust="0"/>
  </p:normalViewPr>
  <p:slideViewPr>
    <p:cSldViewPr>
      <p:cViewPr varScale="1">
        <p:scale>
          <a:sx n="84" d="100"/>
          <a:sy n="84" d="100"/>
        </p:scale>
        <p:origin x="102" y="48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936768"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65225" y="692150"/>
            <a:ext cx="4619625" cy="3463925"/>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95008" y="4387136"/>
            <a:ext cx="5560060" cy="415623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772668"/>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936768" y="8772668"/>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a:defRPr sz="1200"/>
            </a:lvl1pPr>
          </a:lstStyle>
          <a:p>
            <a:fld id="{80241894-4F89-4615-8F87-8B7371C35248}" type="slidenum">
              <a:rPr lang="en-US"/>
              <a:pPr/>
              <a:t>‹#›</a:t>
            </a:fld>
            <a:endParaRPr lang="en-US"/>
          </a:p>
        </p:txBody>
      </p:sp>
    </p:spTree>
    <p:extLst>
      <p:ext uri="{BB962C8B-B14F-4D97-AF65-F5344CB8AC3E}">
        <p14:creationId xmlns:p14="http://schemas.microsoft.com/office/powerpoint/2010/main" val="291216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1</a:t>
            </a:fld>
            <a:endParaRPr lang="en-US"/>
          </a:p>
        </p:txBody>
      </p:sp>
    </p:spTree>
    <p:extLst>
      <p:ext uri="{BB962C8B-B14F-4D97-AF65-F5344CB8AC3E}">
        <p14:creationId xmlns:p14="http://schemas.microsoft.com/office/powerpoint/2010/main" val="875065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AF471-DDC1-4616-B730-47D4E69E2C12}" type="slidenum">
              <a:rPr lang="en-US"/>
              <a:pPr/>
              <a:t>3</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AF471-DDC1-4616-B730-47D4E69E2C12}" type="slidenum">
              <a:rPr lang="en-US"/>
              <a:pPr/>
              <a:t>4</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AF471-DDC1-4616-B730-47D4E69E2C12}" type="slidenum">
              <a:rPr lang="en-US"/>
              <a:pPr/>
              <a:t>5</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AF471-DDC1-4616-B730-47D4E69E2C12}" type="slidenum">
              <a:rPr lang="en-US"/>
              <a:pPr/>
              <a:t>6</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7</a:t>
            </a:fld>
            <a:endParaRPr lang="en-US"/>
          </a:p>
        </p:txBody>
      </p:sp>
    </p:spTree>
    <p:extLst>
      <p:ext uri="{BB962C8B-B14F-4D97-AF65-F5344CB8AC3E}">
        <p14:creationId xmlns:p14="http://schemas.microsoft.com/office/powerpoint/2010/main" val="150609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8</a:t>
            </a:fld>
            <a:endParaRPr lang="en-US"/>
          </a:p>
        </p:txBody>
      </p:sp>
    </p:spTree>
    <p:extLst>
      <p:ext uri="{BB962C8B-B14F-4D97-AF65-F5344CB8AC3E}">
        <p14:creationId xmlns:p14="http://schemas.microsoft.com/office/powerpoint/2010/main" val="3460449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9</a:t>
            </a:fld>
            <a:endParaRPr lang="en-US"/>
          </a:p>
        </p:txBody>
      </p:sp>
    </p:spTree>
    <p:extLst>
      <p:ext uri="{BB962C8B-B14F-4D97-AF65-F5344CB8AC3E}">
        <p14:creationId xmlns:p14="http://schemas.microsoft.com/office/powerpoint/2010/main" val="220670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10</a:t>
            </a:fld>
            <a:endParaRPr lang="en-US"/>
          </a:p>
        </p:txBody>
      </p:sp>
    </p:spTree>
    <p:extLst>
      <p:ext uri="{BB962C8B-B14F-4D97-AF65-F5344CB8AC3E}">
        <p14:creationId xmlns:p14="http://schemas.microsoft.com/office/powerpoint/2010/main" val="3893999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11</a:t>
            </a:fld>
            <a:endParaRPr lang="en-US"/>
          </a:p>
        </p:txBody>
      </p:sp>
    </p:spTree>
    <p:extLst>
      <p:ext uri="{BB962C8B-B14F-4D97-AF65-F5344CB8AC3E}">
        <p14:creationId xmlns:p14="http://schemas.microsoft.com/office/powerpoint/2010/main" val="3067736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41894-4F89-4615-8F87-8B7371C35248}" type="slidenum">
              <a:rPr lang="en-US" smtClean="0"/>
              <a:pPr/>
              <a:t>12</a:t>
            </a:fld>
            <a:endParaRPr lang="en-US"/>
          </a:p>
        </p:txBody>
      </p:sp>
    </p:spTree>
    <p:extLst>
      <p:ext uri="{BB962C8B-B14F-4D97-AF65-F5344CB8AC3E}">
        <p14:creationId xmlns:p14="http://schemas.microsoft.com/office/powerpoint/2010/main" val="78789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Page </a:t>
            </a:r>
            <a:fld id="{DE1AEF9F-E03B-4840-B6D1-C9047DAE3C4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r>
              <a:rPr lang="en-US"/>
              <a:t>Page </a:t>
            </a:r>
            <a:fld id="{2A4F893E-9704-4C19-86DE-06F7EFFBCE8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Page </a:t>
            </a:r>
            <a:fld id="{02DADC4D-3D15-488E-B927-AC70C9BBFD17}" type="slidenum">
              <a:rPr lang="en-US"/>
              <a:pPr/>
              <a:t>‹#›</a:t>
            </a:fld>
            <a:endParaRPr lang="en-US"/>
          </a:p>
        </p:txBody>
      </p:sp>
      <p:sp>
        <p:nvSpPr>
          <p:cNvPr id="6" name="flSlideMaster.Section HeaderFooter" descr="Teledyne Confidential; Commercially Sensitive Business Data">
            <a:extLst>
              <a:ext uri="{FF2B5EF4-FFF2-40B4-BE49-F238E27FC236}">
                <a16:creationId xmlns:a16="http://schemas.microsoft.com/office/drawing/2014/main" id="{AD734660-6AEB-CC0E-7F6D-D732B678307F}"/>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r>
              <a:rPr lang="en-US"/>
              <a:t>Page </a:t>
            </a:r>
            <a:fld id="{7C9C4E08-A291-47C9-B97D-97E899C1D527}" type="slidenum">
              <a:rPr lang="en-US"/>
              <a:pPr/>
              <a:t>‹#›</a:t>
            </a:fld>
            <a:endParaRPr lang="en-US"/>
          </a:p>
        </p:txBody>
      </p:sp>
      <p:sp>
        <p:nvSpPr>
          <p:cNvPr id="7" name="flSlideMaster.Two ContentFooter" descr="Teledyne Confidential; Commercially Sensitive Business Data">
            <a:extLst>
              <a:ext uri="{FF2B5EF4-FFF2-40B4-BE49-F238E27FC236}">
                <a16:creationId xmlns:a16="http://schemas.microsoft.com/office/drawing/2014/main" id="{95D02CC6-BADF-7E71-06ED-43DDAE7DBC5B}"/>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r>
              <a:rPr lang="en-US"/>
              <a:t>Page </a:t>
            </a:r>
            <a:fld id="{61B1521D-A0C1-4D7C-8A33-833855851340}" type="slidenum">
              <a:rPr lang="en-US"/>
              <a:pPr/>
              <a:t>‹#›</a:t>
            </a:fld>
            <a:endParaRPr lang="en-US"/>
          </a:p>
        </p:txBody>
      </p:sp>
      <p:sp>
        <p:nvSpPr>
          <p:cNvPr id="9" name="flSlideMaster.ComparisonFooter" descr="Teledyne Confidential; Commercially Sensitive Business Data">
            <a:extLst>
              <a:ext uri="{FF2B5EF4-FFF2-40B4-BE49-F238E27FC236}">
                <a16:creationId xmlns:a16="http://schemas.microsoft.com/office/drawing/2014/main" id="{EDAB6F30-452E-F691-1ADD-E5C9604ECDFC}"/>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10" name="hlSlideMaster.ComparisonHeader">
            <a:extLst>
              <a:ext uri="{FF2B5EF4-FFF2-40B4-BE49-F238E27FC236}">
                <a16:creationId xmlns:a16="http://schemas.microsoft.com/office/drawing/2014/main" id="{1E1AA90B-E465-821A-C736-FD99C25D9E44}"/>
              </a:ext>
            </a:extLst>
          </p:cNvPr>
          <p:cNvSpPr txBox="1"/>
          <p:nvPr userDrawn="1"/>
        </p:nvSpPr>
        <p:spPr>
          <a:xfrm>
            <a:off x="0" y="0"/>
            <a:ext cx="9144000" cy="369332"/>
          </a:xfrm>
          <a:prstGeom prst="rect">
            <a:avLst/>
          </a:prstGeom>
          <a:noFill/>
        </p:spPr>
        <p:txBody>
          <a:bodyPr vert="horz" rtlCol="0">
            <a:spAutoFit/>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r>
              <a:rPr lang="en-US"/>
              <a:t>Page </a:t>
            </a:r>
            <a:fld id="{D3439221-4927-4455-9525-99CCDC667E3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r>
              <a:rPr lang="en-US"/>
              <a:t>Page </a:t>
            </a:r>
            <a:fld id="{1B63B30A-3C1F-42C8-AE51-70C7CE83B83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r>
              <a:rPr lang="en-US"/>
              <a:t>Page </a:t>
            </a:r>
            <a:fld id="{C3D97C08-0CA4-4096-A2A7-8FD63333B567}" type="slidenum">
              <a:rPr lang="en-US"/>
              <a:pPr/>
              <a:t>‹#›</a:t>
            </a:fld>
            <a:endParaRPr lang="en-US"/>
          </a:p>
        </p:txBody>
      </p:sp>
      <p:sp>
        <p:nvSpPr>
          <p:cNvPr id="7" name="flSlideMaster.Content with CaptionFooter" descr="Teledyne Confidential; Commercially Sensitive Business Data">
            <a:extLst>
              <a:ext uri="{FF2B5EF4-FFF2-40B4-BE49-F238E27FC236}">
                <a16:creationId xmlns:a16="http://schemas.microsoft.com/office/drawing/2014/main" id="{60D0C8C3-DDAC-4075-6C63-E37B8D05093D}"/>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8" name="hlSlideMaster.Content with CaptionHeader">
            <a:extLst>
              <a:ext uri="{FF2B5EF4-FFF2-40B4-BE49-F238E27FC236}">
                <a16:creationId xmlns:a16="http://schemas.microsoft.com/office/drawing/2014/main" id="{6288FCA8-2B11-A85F-5875-E577E4B80D08}"/>
              </a:ext>
            </a:extLst>
          </p:cNvPr>
          <p:cNvSpPr txBox="1"/>
          <p:nvPr userDrawn="1"/>
        </p:nvSpPr>
        <p:spPr>
          <a:xfrm>
            <a:off x="0" y="0"/>
            <a:ext cx="9144000" cy="369332"/>
          </a:xfrm>
          <a:prstGeom prst="rect">
            <a:avLst/>
          </a:prstGeom>
          <a:noFill/>
        </p:spPr>
        <p:txBody>
          <a:bodyPr vert="horz" rtlCol="0">
            <a:spAutoFit/>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r>
              <a:rPr lang="en-US"/>
              <a:t>Page </a:t>
            </a:r>
            <a:fld id="{B3DEB48D-74A8-4977-AF05-8FE9F5EED9DB}" type="slidenum">
              <a:rPr lang="en-US"/>
              <a:pPr/>
              <a:t>‹#›</a:t>
            </a:fld>
            <a:endParaRPr lang="en-US"/>
          </a:p>
        </p:txBody>
      </p:sp>
      <p:sp>
        <p:nvSpPr>
          <p:cNvPr id="7" name="flSlideMaster.Picture with CaptionFooter" descr="Teledyne Confidential; Commercially Sensitive Business Data">
            <a:extLst>
              <a:ext uri="{FF2B5EF4-FFF2-40B4-BE49-F238E27FC236}">
                <a16:creationId xmlns:a16="http://schemas.microsoft.com/office/drawing/2014/main" id="{9C9BB0C8-2DFE-B4E6-4E7B-7A9948BAA62C}"/>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8" name="hlSlideMaster.Picture with CaptionHeader">
            <a:extLst>
              <a:ext uri="{FF2B5EF4-FFF2-40B4-BE49-F238E27FC236}">
                <a16:creationId xmlns:a16="http://schemas.microsoft.com/office/drawing/2014/main" id="{AA9AC1C1-2785-A0CA-CD0F-B751BA7A6B6F}"/>
              </a:ext>
            </a:extLst>
          </p:cNvPr>
          <p:cNvSpPr txBox="1"/>
          <p:nvPr userDrawn="1"/>
        </p:nvSpPr>
        <p:spPr>
          <a:xfrm>
            <a:off x="0" y="0"/>
            <a:ext cx="9144000" cy="369332"/>
          </a:xfrm>
          <a:prstGeom prst="rect">
            <a:avLst/>
          </a:prstGeom>
          <a:noFill/>
        </p:spPr>
        <p:txBody>
          <a:bodyPr vert="horz" rtlCol="0">
            <a:spAutoFit/>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Page </a:t>
            </a:r>
            <a:fld id="{9E7E2159-0209-4481-8A67-A3783CCAD973}" type="slidenum">
              <a:rPr lang="en-US"/>
              <a:pPr/>
              <a:t>‹#›</a:t>
            </a:fld>
            <a:endParaRPr lang="en-US"/>
          </a:p>
        </p:txBody>
      </p:sp>
      <p:sp>
        <p:nvSpPr>
          <p:cNvPr id="6" name="flSlideMaster.Title and Vertical TextFooter" descr="Teledyne Confidential; Commercially Sensitive Business Data">
            <a:extLst>
              <a:ext uri="{FF2B5EF4-FFF2-40B4-BE49-F238E27FC236}">
                <a16:creationId xmlns:a16="http://schemas.microsoft.com/office/drawing/2014/main" id="{74271318-C827-5FBC-AEDF-BE0AA9B900A0}"/>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7" name="hlSlideMaster.Title and Vertical TextHeader">
            <a:extLst>
              <a:ext uri="{FF2B5EF4-FFF2-40B4-BE49-F238E27FC236}">
                <a16:creationId xmlns:a16="http://schemas.microsoft.com/office/drawing/2014/main" id="{56F9C10B-DF4C-B67C-2FF9-92C881327DD3}"/>
              </a:ext>
            </a:extLst>
          </p:cNvPr>
          <p:cNvSpPr txBox="1"/>
          <p:nvPr userDrawn="1"/>
        </p:nvSpPr>
        <p:spPr>
          <a:xfrm>
            <a:off x="0" y="0"/>
            <a:ext cx="9144000" cy="369332"/>
          </a:xfrm>
          <a:prstGeom prst="rect">
            <a:avLst/>
          </a:prstGeom>
          <a:noFill/>
        </p:spPr>
        <p:txBody>
          <a:bodyPr vert="horz" rtlCol="0">
            <a:spAutoFit/>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914400"/>
            <a:ext cx="207645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0"/>
            <a:ext cx="607695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Page </a:t>
            </a:r>
            <a:fld id="{914275B8-CACF-4531-9B13-665F1FE6D87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05E6-3CB5-45B3-89EA-B8B9C5D8690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74D11B-B2E9-4931-B092-D63D88DC519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AE8354-BBEB-4098-83A3-64CE59BB763B}"/>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5" name="Footer Placeholder 4">
            <a:extLst>
              <a:ext uri="{FF2B5EF4-FFF2-40B4-BE49-F238E27FC236}">
                <a16:creationId xmlns:a16="http://schemas.microsoft.com/office/drawing/2014/main" id="{BC000F76-8AED-4F5D-95A1-77DD71E568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86293D-3C3F-4B70-A5FE-B903F1641435}"/>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7" name="flSlideMaster13.Title SlideFooter" descr="Teledyne Confidential; Commercially Sensitive Business Data">
            <a:extLst>
              <a:ext uri="{FF2B5EF4-FFF2-40B4-BE49-F238E27FC236}">
                <a16:creationId xmlns:a16="http://schemas.microsoft.com/office/drawing/2014/main" id="{92818DEE-401F-4EE2-2A43-D14EB50D5B9D}"/>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8" name="hlSlideMaster13.Title SlideHeader">
            <a:extLst>
              <a:ext uri="{FF2B5EF4-FFF2-40B4-BE49-F238E27FC236}">
                <a16:creationId xmlns:a16="http://schemas.microsoft.com/office/drawing/2014/main" id="{C0F38E67-E3F7-08AA-B0CB-2804CD5C8D6F}"/>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831922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E5138-25BC-4E86-B0A5-C9CC169EF9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999A16-381B-49FC-9DF3-32C0C03DDD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927695-7E58-4775-BA39-0625E38B6BC2}"/>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5" name="Footer Placeholder 4">
            <a:extLst>
              <a:ext uri="{FF2B5EF4-FFF2-40B4-BE49-F238E27FC236}">
                <a16:creationId xmlns:a16="http://schemas.microsoft.com/office/drawing/2014/main" id="{E915EB09-1B73-4A1A-BAED-C5A0291B5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87B0E-FC53-425E-B438-D5F06B9E9ADE}"/>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7" name="flSlideMaster13.Title and ContentFooter" descr="Teledyne Confidential; Commercially Sensitive Business Data">
            <a:extLst>
              <a:ext uri="{FF2B5EF4-FFF2-40B4-BE49-F238E27FC236}">
                <a16:creationId xmlns:a16="http://schemas.microsoft.com/office/drawing/2014/main" id="{29B53D13-FA17-9ABF-08A6-0E0AD67575B3}"/>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8" name="hlSlideMaster13.Title and ContentHeader">
            <a:extLst>
              <a:ext uri="{FF2B5EF4-FFF2-40B4-BE49-F238E27FC236}">
                <a16:creationId xmlns:a16="http://schemas.microsoft.com/office/drawing/2014/main" id="{319EEFDE-8F05-9BCF-DFF8-7902E02EE8E9}"/>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006655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DE494-DA9F-4272-901F-CFF636289A5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71D13-BF14-4BA4-B0FB-B05C9EE4C7E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A50C15-BAFE-4B04-AF0B-C315E695EF7A}"/>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5" name="Footer Placeholder 4">
            <a:extLst>
              <a:ext uri="{FF2B5EF4-FFF2-40B4-BE49-F238E27FC236}">
                <a16:creationId xmlns:a16="http://schemas.microsoft.com/office/drawing/2014/main" id="{9A72B179-490C-420B-86C4-970FFCA1C8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251F62-4481-4EC0-8EF5-45ECE7604F6B}"/>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7" name="flSlideMaster13.Section HeaderFooter" descr="Teledyne Confidential; Commercially Sensitive Business Data">
            <a:extLst>
              <a:ext uri="{FF2B5EF4-FFF2-40B4-BE49-F238E27FC236}">
                <a16:creationId xmlns:a16="http://schemas.microsoft.com/office/drawing/2014/main" id="{5BD7DC2E-CE33-54D0-3456-4C8CA540DA85}"/>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8" name="hlSlideMaster13.Section HeaderHeader">
            <a:extLst>
              <a:ext uri="{FF2B5EF4-FFF2-40B4-BE49-F238E27FC236}">
                <a16:creationId xmlns:a16="http://schemas.microsoft.com/office/drawing/2014/main" id="{3D9681EE-FCA5-7ACE-A0F2-F874577967A0}"/>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747385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F643-1957-47D1-A99B-61F76C4325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0291D4-846D-48D8-ADCB-FC9B21531488}"/>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743169-9FA8-436B-AD4A-4D9CD408EFCD}"/>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D20D16-69A0-443B-AB55-7A07C861724F}"/>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6" name="Footer Placeholder 5">
            <a:extLst>
              <a:ext uri="{FF2B5EF4-FFF2-40B4-BE49-F238E27FC236}">
                <a16:creationId xmlns:a16="http://schemas.microsoft.com/office/drawing/2014/main" id="{FEC58A65-485C-4026-8102-F0A8C48AE4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4185F-36D0-4E5A-8498-C7C9C744636E}"/>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8" name="flSlideMaster13.Two ContentFooter" descr="Teledyne Confidential; Commercially Sensitive Business Data">
            <a:extLst>
              <a:ext uri="{FF2B5EF4-FFF2-40B4-BE49-F238E27FC236}">
                <a16:creationId xmlns:a16="http://schemas.microsoft.com/office/drawing/2014/main" id="{78D1553E-655E-19A1-B9BE-3FDF50A81A28}"/>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9" name="hlSlideMaster13.Two ContentHeader">
            <a:extLst>
              <a:ext uri="{FF2B5EF4-FFF2-40B4-BE49-F238E27FC236}">
                <a16:creationId xmlns:a16="http://schemas.microsoft.com/office/drawing/2014/main" id="{BEC92E30-A91D-58E3-D8E4-B187D15986DC}"/>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472331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E7BF9-121D-4195-9DF0-5DC19DC8791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E4DB81-DFC5-434F-BF75-421087D28E4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7C0BB-D9EC-40D4-B932-CB5CF71DD8D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159C8D-E7A4-4A71-8CD9-21986E8B7D6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74ECD-796E-4DBA-91A4-2AD3D929491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EEC722-3BCF-49DF-AEE0-B9DEBAEDA37D}"/>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8" name="Footer Placeholder 7">
            <a:extLst>
              <a:ext uri="{FF2B5EF4-FFF2-40B4-BE49-F238E27FC236}">
                <a16:creationId xmlns:a16="http://schemas.microsoft.com/office/drawing/2014/main" id="{E545D885-A2C7-4114-8B70-470301FB8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6B5BF0-740B-427E-9D3F-9CCDA7330F00}"/>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10" name="flSlideMaster13.ComparisonFooter" descr="Teledyne Confidential; Commercially Sensitive Business Data">
            <a:extLst>
              <a:ext uri="{FF2B5EF4-FFF2-40B4-BE49-F238E27FC236}">
                <a16:creationId xmlns:a16="http://schemas.microsoft.com/office/drawing/2014/main" id="{AD8DA761-CB25-9517-BA0A-695596C22199}"/>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11" name="hlSlideMaster13.ComparisonHeader">
            <a:extLst>
              <a:ext uri="{FF2B5EF4-FFF2-40B4-BE49-F238E27FC236}">
                <a16:creationId xmlns:a16="http://schemas.microsoft.com/office/drawing/2014/main" id="{FE68B624-8C31-8A67-C52A-67C141A67993}"/>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382079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0CFA0-EACA-4A56-97B0-1F00690573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3E1CA8-BD43-43CB-82E5-2C4D403BD789}"/>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4" name="Footer Placeholder 3">
            <a:extLst>
              <a:ext uri="{FF2B5EF4-FFF2-40B4-BE49-F238E27FC236}">
                <a16:creationId xmlns:a16="http://schemas.microsoft.com/office/drawing/2014/main" id="{D47E91C9-1F02-4276-B7D1-288D4D430F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48F630-1367-4BD3-90BC-018F11F4B762}"/>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6" name="flSlideMaster13.Title OnlyFooter" descr="Teledyne Confidential; Commercially Sensitive Business Data">
            <a:extLst>
              <a:ext uri="{FF2B5EF4-FFF2-40B4-BE49-F238E27FC236}">
                <a16:creationId xmlns:a16="http://schemas.microsoft.com/office/drawing/2014/main" id="{A32EBE33-211B-F817-F319-C67362063ADC}"/>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7" name="hlSlideMaster13.Title OnlyHeader">
            <a:extLst>
              <a:ext uri="{FF2B5EF4-FFF2-40B4-BE49-F238E27FC236}">
                <a16:creationId xmlns:a16="http://schemas.microsoft.com/office/drawing/2014/main" id="{21AE17AC-85F5-8285-9A67-0EC656BAAEE7}"/>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309086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78B819-FDED-4784-BF06-E42CFFD1DF39}"/>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3" name="Footer Placeholder 2">
            <a:extLst>
              <a:ext uri="{FF2B5EF4-FFF2-40B4-BE49-F238E27FC236}">
                <a16:creationId xmlns:a16="http://schemas.microsoft.com/office/drawing/2014/main" id="{3147B892-BF58-4F68-B5B3-F60C6241AF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D0BD9E-0E5E-4527-AEC4-61649D255C5F}"/>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5" name="flSlideMaster13.BlankFooter" descr="Teledyne Confidential; Commercially Sensitive Business Data">
            <a:extLst>
              <a:ext uri="{FF2B5EF4-FFF2-40B4-BE49-F238E27FC236}">
                <a16:creationId xmlns:a16="http://schemas.microsoft.com/office/drawing/2014/main" id="{C5466B04-C8D4-469E-3204-529CD780FACC}"/>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6" name="hlSlideMaster13.BlankHeader">
            <a:extLst>
              <a:ext uri="{FF2B5EF4-FFF2-40B4-BE49-F238E27FC236}">
                <a16:creationId xmlns:a16="http://schemas.microsoft.com/office/drawing/2014/main" id="{7731EA27-9488-946A-ADCB-D17763BC5A21}"/>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007021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B107-74F2-4904-8E91-952BCF8671B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7D547E-F72A-4BFD-9DF8-6F1C30458D1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D1473D-14EF-4320-BAEC-1DC7B642A30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C47658-CE09-4319-88A4-C8ADB7ABC760}"/>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6" name="Footer Placeholder 5">
            <a:extLst>
              <a:ext uri="{FF2B5EF4-FFF2-40B4-BE49-F238E27FC236}">
                <a16:creationId xmlns:a16="http://schemas.microsoft.com/office/drawing/2014/main" id="{5A065C28-E6F7-47C3-882A-4AC4A44857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0DA70-2C1A-48A7-85A1-850FD701A97F}"/>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8" name="flSlideMaster13.Content with CaptionFooter" descr="Teledyne Confidential; Commercially Sensitive Business Data">
            <a:extLst>
              <a:ext uri="{FF2B5EF4-FFF2-40B4-BE49-F238E27FC236}">
                <a16:creationId xmlns:a16="http://schemas.microsoft.com/office/drawing/2014/main" id="{F3374E8B-2AF6-7B3A-D800-CB038601BF26}"/>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9" name="hlSlideMaster13.Content with CaptionHeader">
            <a:extLst>
              <a:ext uri="{FF2B5EF4-FFF2-40B4-BE49-F238E27FC236}">
                <a16:creationId xmlns:a16="http://schemas.microsoft.com/office/drawing/2014/main" id="{D521452E-2483-9B14-87F2-C947FB247931}"/>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220742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F0254-8923-453F-99EC-356708BC6F8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EDD5BB-5533-40E0-9826-216113441F2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262B1E-B987-4E38-BD00-53024C60514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750B43-6FDD-4321-955D-05B09CBCAE5B}"/>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6" name="Footer Placeholder 5">
            <a:extLst>
              <a:ext uri="{FF2B5EF4-FFF2-40B4-BE49-F238E27FC236}">
                <a16:creationId xmlns:a16="http://schemas.microsoft.com/office/drawing/2014/main" id="{75FF0456-D59F-4B85-962B-B30E9AD9AB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4356EE-89D6-4430-9E67-EC620224AB8F}"/>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8" name="flSlideMaster13.Picture with CaptionFooter" descr="Teledyne Confidential; Commercially Sensitive Business Data">
            <a:extLst>
              <a:ext uri="{FF2B5EF4-FFF2-40B4-BE49-F238E27FC236}">
                <a16:creationId xmlns:a16="http://schemas.microsoft.com/office/drawing/2014/main" id="{45AEBAE6-8381-C849-82F7-6C664AD939AE}"/>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9" name="hlSlideMaster13.Picture with CaptionHeader">
            <a:extLst>
              <a:ext uri="{FF2B5EF4-FFF2-40B4-BE49-F238E27FC236}">
                <a16:creationId xmlns:a16="http://schemas.microsoft.com/office/drawing/2014/main" id="{5E98BCC9-DD14-97E2-23C6-12234970CE94}"/>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095566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1A0C-3FAF-4BD5-BE99-E1A4E69023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E748C2-1936-4069-B3AF-4CC922E7CB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476283-1FA3-424C-B742-7B33D9689C52}"/>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5" name="Footer Placeholder 4">
            <a:extLst>
              <a:ext uri="{FF2B5EF4-FFF2-40B4-BE49-F238E27FC236}">
                <a16:creationId xmlns:a16="http://schemas.microsoft.com/office/drawing/2014/main" id="{CF20203E-F03C-47FC-80BF-5A5E64D53F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151C9-0EAC-4CFF-BB12-79314C7DDE5C}"/>
              </a:ext>
            </a:extLst>
          </p:cNvPr>
          <p:cNvSpPr>
            <a:spLocks noGrp="1"/>
          </p:cNvSpPr>
          <p:nvPr>
            <p:ph type="sldNum" sz="quarter" idx="12"/>
          </p:nvPr>
        </p:nvSpPr>
        <p:spPr/>
        <p:txBody>
          <a:bodyPr/>
          <a:lstStyle/>
          <a:p>
            <a:fld id="{BCA7BED4-2117-4736-947E-557E2535871C}" type="slidenum">
              <a:rPr lang="en-US" smtClean="0"/>
              <a:t>‹#›</a:t>
            </a:fld>
            <a:endParaRPr lang="en-US"/>
          </a:p>
        </p:txBody>
      </p:sp>
      <p:sp>
        <p:nvSpPr>
          <p:cNvPr id="7" name="flSlideMaster13.Title and Vertical TextFooter" descr="Teledyne Confidential; Commercially Sensitive Business Data">
            <a:extLst>
              <a:ext uri="{FF2B5EF4-FFF2-40B4-BE49-F238E27FC236}">
                <a16:creationId xmlns:a16="http://schemas.microsoft.com/office/drawing/2014/main" id="{E5A970A4-577B-4E3E-0410-E414C4C605E2}"/>
              </a:ext>
            </a:extLst>
          </p:cNvPr>
          <p:cNvSpPr txBox="1"/>
          <p:nvPr userDrawn="1"/>
        </p:nvSpPr>
        <p:spPr>
          <a:xfrm>
            <a:off x="0" y="6537960"/>
            <a:ext cx="9144000" cy="223138"/>
          </a:xfrm>
          <a:prstGeom prst="rect">
            <a:avLst/>
          </a:prstGeom>
          <a:noFill/>
        </p:spPr>
        <p:txBody>
          <a:bodyPr vert="horz" rtlCol="0">
            <a:spAutoFit/>
          </a:bodyPr>
          <a:lstStyle/>
          <a:p>
            <a:pPr algn="l"/>
            <a:r>
              <a:rPr lang="en-US" sz="850" b="0" i="0" u="none" baseline="0">
                <a:solidFill>
                  <a:srgbClr val="666666"/>
                </a:solidFill>
                <a:latin typeface="Microsoft Sans Serif" panose="020B0604020202020204" pitchFamily="34" charset="0"/>
              </a:rPr>
              <a:t>Teledyne Confidential; Commercially Sensitive Business Data</a:t>
            </a:r>
          </a:p>
        </p:txBody>
      </p:sp>
      <p:sp>
        <p:nvSpPr>
          <p:cNvPr id="8" name="hlSlideMaster13.Title and Vertical TextHeader">
            <a:extLst>
              <a:ext uri="{FF2B5EF4-FFF2-40B4-BE49-F238E27FC236}">
                <a16:creationId xmlns:a16="http://schemas.microsoft.com/office/drawing/2014/main" id="{E9CE2B32-5F27-939B-FE0B-A33AC4396979}"/>
              </a:ext>
            </a:extLst>
          </p:cNvPr>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37164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67C151-F71B-4FEC-8C81-D13B9F9136E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B29178-D2EA-4EA6-907C-D4CE0DF4DBE6}"/>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A0A70A-5782-4E4C-9856-AF6783033234}"/>
              </a:ext>
            </a:extLst>
          </p:cNvPr>
          <p:cNvSpPr>
            <a:spLocks noGrp="1"/>
          </p:cNvSpPr>
          <p:nvPr>
            <p:ph type="dt" sz="half" idx="10"/>
          </p:nvPr>
        </p:nvSpPr>
        <p:spPr/>
        <p:txBody>
          <a:bodyPr/>
          <a:lstStyle/>
          <a:p>
            <a:fld id="{B68DFEED-2B69-4387-A4D2-D545942F8E91}" type="datetimeFigureOut">
              <a:rPr lang="en-US" smtClean="0"/>
              <a:t>10/12/2023</a:t>
            </a:fld>
            <a:endParaRPr lang="en-US"/>
          </a:p>
        </p:txBody>
      </p:sp>
      <p:sp>
        <p:nvSpPr>
          <p:cNvPr id="5" name="Footer Placeholder 4">
            <a:extLst>
              <a:ext uri="{FF2B5EF4-FFF2-40B4-BE49-F238E27FC236}">
                <a16:creationId xmlns:a16="http://schemas.microsoft.com/office/drawing/2014/main" id="{F51C330C-B97F-448E-8C0F-A83956A44C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17AA3-D422-4AB3-B34C-999C9D750468}"/>
              </a:ext>
            </a:extLst>
          </p:cNvPr>
          <p:cNvSpPr>
            <a:spLocks noGrp="1"/>
          </p:cNvSpPr>
          <p:nvPr>
            <p:ph type="sldNum" sz="quarter" idx="12"/>
          </p:nvPr>
        </p:nvSpPr>
        <p:spPr/>
        <p:txBody>
          <a:bodyPr/>
          <a:lstStyle/>
          <a:p>
            <a:fld id="{BCA7BED4-2117-4736-947E-557E2535871C}" type="slidenum">
              <a:rPr lang="en-US" smtClean="0"/>
              <a:t>‹#›</a:t>
            </a:fld>
            <a:endParaRPr lang="en-US"/>
          </a:p>
        </p:txBody>
      </p:sp>
    </p:spTree>
    <p:extLst>
      <p:ext uri="{BB962C8B-B14F-4D97-AF65-F5344CB8AC3E}">
        <p14:creationId xmlns:p14="http://schemas.microsoft.com/office/powerpoint/2010/main" val="91527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3400" y="914400"/>
            <a:ext cx="82296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endParaRPr lang="en-US"/>
          </a:p>
        </p:txBody>
      </p:sp>
      <p:sp>
        <p:nvSpPr>
          <p:cNvPr id="1027"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a:t>Third level</a:t>
            </a:r>
          </a:p>
          <a:p>
            <a:pPr lvl="3"/>
            <a:r>
              <a:rPr lang="en-US"/>
              <a:t>Fourth level</a:t>
            </a:r>
          </a:p>
          <a:p>
            <a:pPr lvl="4"/>
            <a:r>
              <a:rPr lang="en-US" dirty="0"/>
              <a:t>Fifth level</a:t>
            </a:r>
          </a:p>
        </p:txBody>
      </p:sp>
      <p:sp>
        <p:nvSpPr>
          <p:cNvPr id="1028" name="Rectangle 4"/>
          <p:cNvSpPr>
            <a:spLocks noGrp="1" noChangeArrowheads="1"/>
          </p:cNvSpPr>
          <p:nvPr>
            <p:ph type="dt" sz="half" idx="2"/>
          </p:nvPr>
        </p:nvSpPr>
        <p:spPr bwMode="auto">
          <a:xfrm>
            <a:off x="457200" y="6629400"/>
            <a:ext cx="2133600" cy="7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2" name="Rectangle 8"/>
          <p:cNvSpPr>
            <a:spLocks noChangeArrowheads="1"/>
          </p:cNvSpPr>
          <p:nvPr userDrawn="1"/>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0" name="Table 19"/>
          <p:cNvGraphicFramePr>
            <a:graphicFrameLocks noGrp="1"/>
          </p:cNvGraphicFramePr>
          <p:nvPr userDrawn="1">
            <p:extLst>
              <p:ext uri="{D42A27DB-BD31-4B8C-83A1-F6EECF244321}">
                <p14:modId xmlns:p14="http://schemas.microsoft.com/office/powerpoint/2010/main" val="1678723298"/>
              </p:ext>
            </p:extLst>
          </p:nvPr>
        </p:nvGraphicFramePr>
        <p:xfrm>
          <a:off x="152400" y="76200"/>
          <a:ext cx="8763001" cy="571651"/>
        </p:xfrm>
        <a:graphic>
          <a:graphicData uri="http://schemas.openxmlformats.org/drawingml/2006/table">
            <a:tbl>
              <a:tblPr/>
              <a:tblGrid>
                <a:gridCol w="1600201">
                  <a:extLst>
                    <a:ext uri="{9D8B030D-6E8A-4147-A177-3AD203B41FA5}">
                      <a16:colId xmlns:a16="http://schemas.microsoft.com/office/drawing/2014/main" val="20000"/>
                    </a:ext>
                  </a:extLst>
                </a:gridCol>
                <a:gridCol w="5698877">
                  <a:extLst>
                    <a:ext uri="{9D8B030D-6E8A-4147-A177-3AD203B41FA5}">
                      <a16:colId xmlns:a16="http://schemas.microsoft.com/office/drawing/2014/main" val="20001"/>
                    </a:ext>
                  </a:extLst>
                </a:gridCol>
                <a:gridCol w="1006723">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tblGrid>
              <a:tr h="220829">
                <a:tc rowSpan="2">
                  <a:txBody>
                    <a:bodyPr/>
                    <a:lstStyle/>
                    <a:p>
                      <a:pPr marL="0" marR="0" algn="ctr">
                        <a:spcBef>
                          <a:spcPts val="0"/>
                        </a:spcBef>
                        <a:spcAft>
                          <a:spcPts val="0"/>
                        </a:spcAft>
                      </a:pPr>
                      <a:r>
                        <a:rPr lang="en-US" sz="1000" dirty="0">
                          <a:latin typeface="Times New Roman"/>
                          <a:ea typeface="Times New Roman"/>
                          <a:cs typeface="Times New Roman"/>
                        </a:rPr>
                        <a:t>LOGO</a:t>
                      </a:r>
                    </a:p>
                  </a:txBody>
                  <a:tcPr marL="59961" marR="599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spcBef>
                          <a:spcPts val="0"/>
                        </a:spcBef>
                        <a:spcAft>
                          <a:spcPts val="0"/>
                        </a:spcAft>
                      </a:pPr>
                      <a:r>
                        <a:rPr lang="en-US" sz="700" b="1" dirty="0">
                          <a:latin typeface="Arial"/>
                          <a:ea typeface="Times New Roman"/>
                          <a:cs typeface="Times New Roman"/>
                        </a:rPr>
                        <a:t>Title:</a:t>
                      </a:r>
                      <a:endParaRPr lang="en-US" sz="1000" dirty="0">
                        <a:latin typeface="Times New Roman"/>
                        <a:ea typeface="Times New Roman"/>
                        <a:cs typeface="Times New Roman"/>
                      </a:endParaRPr>
                    </a:p>
                    <a:p>
                      <a:pPr marL="0" marR="0" algn="l">
                        <a:spcBef>
                          <a:spcPts val="0"/>
                        </a:spcBef>
                        <a:spcAft>
                          <a:spcPts val="0"/>
                        </a:spcAft>
                      </a:pPr>
                      <a:r>
                        <a:rPr lang="en-US" sz="1000" dirty="0">
                          <a:latin typeface="Arial"/>
                          <a:ea typeface="Times New Roman"/>
                          <a:cs typeface="Times New Roman"/>
                        </a:rPr>
                        <a:t>New Product Introduction</a:t>
                      </a:r>
                      <a:r>
                        <a:rPr lang="en-US" sz="1000" baseline="0" dirty="0">
                          <a:latin typeface="Arial"/>
                          <a:ea typeface="Times New Roman"/>
                          <a:cs typeface="Times New Roman"/>
                        </a:rPr>
                        <a:t> (NPI) </a:t>
                      </a:r>
                      <a:r>
                        <a:rPr lang="en-US" sz="1000" dirty="0">
                          <a:latin typeface="Arial"/>
                          <a:ea typeface="Times New Roman"/>
                          <a:cs typeface="Times New Roman"/>
                        </a:rPr>
                        <a:t>Procedure</a:t>
                      </a:r>
                      <a:endParaRPr lang="en-US" sz="1000" dirty="0">
                        <a:latin typeface="Times New Roman"/>
                        <a:ea typeface="Times New Roman"/>
                        <a:cs typeface="Times New Roman"/>
                      </a:endParaRPr>
                    </a:p>
                  </a:txBody>
                  <a:tcPr marL="59961" marR="599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2571">
                <a:tc vMerge="1">
                  <a:txBody>
                    <a:bodyPr/>
                    <a:lstStyle/>
                    <a:p>
                      <a:endParaRPr lang="en-US"/>
                    </a:p>
                  </a:txBody>
                  <a:tcPr/>
                </a:tc>
                <a:tc>
                  <a:txBody>
                    <a:bodyPr/>
                    <a:lstStyle/>
                    <a:p>
                      <a:pPr marL="0" marR="0" algn="l">
                        <a:spcBef>
                          <a:spcPts val="0"/>
                        </a:spcBef>
                        <a:spcAft>
                          <a:spcPts val="0"/>
                        </a:spcAft>
                      </a:pPr>
                      <a:r>
                        <a:rPr lang="en-US" sz="700" b="1" dirty="0">
                          <a:latin typeface="Arial"/>
                          <a:ea typeface="Times New Roman"/>
                          <a:cs typeface="Times New Roman"/>
                        </a:rPr>
                        <a:t>Department:</a:t>
                      </a:r>
                    </a:p>
                    <a:p>
                      <a:pPr marL="0" marR="0" algn="l">
                        <a:spcBef>
                          <a:spcPts val="0"/>
                        </a:spcBef>
                        <a:spcAft>
                          <a:spcPts val="0"/>
                        </a:spcAft>
                      </a:pPr>
                      <a:r>
                        <a:rPr lang="en-US" sz="1000" b="0" dirty="0">
                          <a:latin typeface="Arial"/>
                          <a:ea typeface="Times New Roman"/>
                          <a:cs typeface="Times New Roman"/>
                        </a:rPr>
                        <a:t>Engineering</a:t>
                      </a:r>
                      <a:endParaRPr lang="en-US" sz="1000" b="0" dirty="0">
                        <a:latin typeface="Times New Roman"/>
                        <a:ea typeface="Times New Roman"/>
                        <a:cs typeface="Times New Roman"/>
                      </a:endParaRPr>
                    </a:p>
                  </a:txBody>
                  <a:tcPr marL="59961" marR="599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700" b="1" dirty="0">
                          <a:latin typeface="Arial"/>
                          <a:ea typeface="Times New Roman"/>
                          <a:cs typeface="Times New Roman"/>
                        </a:rPr>
                        <a:t>Doc. No.</a:t>
                      </a:r>
                      <a:endParaRPr lang="en-US" sz="1000" dirty="0">
                        <a:latin typeface="Times New Roman"/>
                        <a:ea typeface="Times New Roman"/>
                        <a:cs typeface="Times New Roman"/>
                      </a:endParaRPr>
                    </a:p>
                    <a:p>
                      <a:pPr marL="0" marR="0" algn="ctr">
                        <a:spcBef>
                          <a:spcPts val="0"/>
                        </a:spcBef>
                        <a:spcAft>
                          <a:spcPts val="0"/>
                        </a:spcAft>
                      </a:pPr>
                      <a:r>
                        <a:rPr lang="en-US" sz="1000" dirty="0">
                          <a:latin typeface="Arial"/>
                          <a:ea typeface="Times New Roman"/>
                          <a:cs typeface="Times New Roman"/>
                        </a:rPr>
                        <a:t>xxx</a:t>
                      </a:r>
                      <a:endParaRPr lang="en-US" sz="1000" dirty="0">
                        <a:latin typeface="Times New Roman"/>
                        <a:ea typeface="Times New Roman"/>
                        <a:cs typeface="Times New Roman"/>
                      </a:endParaRPr>
                    </a:p>
                  </a:txBody>
                  <a:tcPr marL="59961" marR="599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700" b="1" dirty="0">
                          <a:latin typeface="Arial"/>
                          <a:ea typeface="Times New Roman"/>
                          <a:cs typeface="Times New Roman"/>
                        </a:rPr>
                        <a:t>Rev:</a:t>
                      </a:r>
                      <a:endParaRPr lang="en-US" sz="1000" dirty="0">
                        <a:latin typeface="Times New Roman"/>
                        <a:ea typeface="Times New Roman"/>
                        <a:cs typeface="Times New Roman"/>
                      </a:endParaRPr>
                    </a:p>
                    <a:p>
                      <a:pPr marL="0" marR="0" algn="ctr">
                        <a:spcBef>
                          <a:spcPts val="0"/>
                        </a:spcBef>
                        <a:spcAft>
                          <a:spcPts val="0"/>
                        </a:spcAft>
                      </a:pPr>
                      <a:r>
                        <a:rPr lang="en-US" sz="1000" dirty="0">
                          <a:latin typeface="+mn-lt"/>
                          <a:ea typeface="Times New Roman"/>
                          <a:cs typeface="Times New Roman"/>
                        </a:rPr>
                        <a:t>A</a:t>
                      </a:r>
                    </a:p>
                  </a:txBody>
                  <a:tcPr marL="59961" marR="599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030" name="Rectangle 6"/>
          <p:cNvSpPr>
            <a:spLocks noGrp="1" noChangeArrowheads="1"/>
          </p:cNvSpPr>
          <p:nvPr>
            <p:ph type="sldNum" sz="quarter" idx="4"/>
          </p:nvPr>
        </p:nvSpPr>
        <p:spPr bwMode="auto">
          <a:xfrm>
            <a:off x="7543800" y="76200"/>
            <a:ext cx="12954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r>
              <a:rPr lang="en-US" dirty="0"/>
              <a:t>Page </a:t>
            </a:r>
            <a:fld id="{26A52F4C-03AF-4639-8F53-97363855E09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800" b="1">
          <a:solidFill>
            <a:srgbClr val="000000"/>
          </a:solidFill>
          <a:latin typeface="+mj-lt"/>
          <a:ea typeface="+mj-ea"/>
          <a:cs typeface="+mj-cs"/>
        </a:defRPr>
      </a:lvl1pPr>
      <a:lvl2pPr algn="l" rtl="0" fontAlgn="base">
        <a:spcBef>
          <a:spcPct val="0"/>
        </a:spcBef>
        <a:spcAft>
          <a:spcPct val="0"/>
        </a:spcAft>
        <a:defRPr sz="800" b="1">
          <a:solidFill>
            <a:srgbClr val="000000"/>
          </a:solidFill>
          <a:latin typeface="Arial" charset="0"/>
          <a:ea typeface="Times New Roman" pitchFamily="18" charset="0"/>
          <a:cs typeface="Arial" charset="0"/>
        </a:defRPr>
      </a:lvl2pPr>
      <a:lvl3pPr algn="l" rtl="0" fontAlgn="base">
        <a:spcBef>
          <a:spcPct val="0"/>
        </a:spcBef>
        <a:spcAft>
          <a:spcPct val="0"/>
        </a:spcAft>
        <a:defRPr sz="800" b="1">
          <a:solidFill>
            <a:srgbClr val="000000"/>
          </a:solidFill>
          <a:latin typeface="Arial" charset="0"/>
          <a:ea typeface="Times New Roman" pitchFamily="18" charset="0"/>
          <a:cs typeface="Arial" charset="0"/>
        </a:defRPr>
      </a:lvl3pPr>
      <a:lvl4pPr algn="l" rtl="0" fontAlgn="base">
        <a:spcBef>
          <a:spcPct val="0"/>
        </a:spcBef>
        <a:spcAft>
          <a:spcPct val="0"/>
        </a:spcAft>
        <a:defRPr sz="800" b="1">
          <a:solidFill>
            <a:srgbClr val="000000"/>
          </a:solidFill>
          <a:latin typeface="Arial" charset="0"/>
          <a:ea typeface="Times New Roman" pitchFamily="18" charset="0"/>
          <a:cs typeface="Arial" charset="0"/>
        </a:defRPr>
      </a:lvl4pPr>
      <a:lvl5pPr algn="l" rtl="0" fontAlgn="base">
        <a:spcBef>
          <a:spcPct val="0"/>
        </a:spcBef>
        <a:spcAft>
          <a:spcPct val="0"/>
        </a:spcAft>
        <a:defRPr sz="800" b="1">
          <a:solidFill>
            <a:srgbClr val="000000"/>
          </a:solidFill>
          <a:latin typeface="Arial" charset="0"/>
          <a:ea typeface="Times New Roman" pitchFamily="18" charset="0"/>
          <a:cs typeface="Arial" charset="0"/>
        </a:defRPr>
      </a:lvl5pPr>
      <a:lvl6pPr marL="457200" algn="l" rtl="0" fontAlgn="base">
        <a:spcBef>
          <a:spcPct val="0"/>
        </a:spcBef>
        <a:spcAft>
          <a:spcPct val="0"/>
        </a:spcAft>
        <a:defRPr sz="800" b="1">
          <a:solidFill>
            <a:srgbClr val="000000"/>
          </a:solidFill>
          <a:latin typeface="Arial" charset="0"/>
          <a:ea typeface="Times New Roman" pitchFamily="18" charset="0"/>
          <a:cs typeface="Arial" charset="0"/>
        </a:defRPr>
      </a:lvl6pPr>
      <a:lvl7pPr marL="914400" algn="l" rtl="0" fontAlgn="base">
        <a:spcBef>
          <a:spcPct val="0"/>
        </a:spcBef>
        <a:spcAft>
          <a:spcPct val="0"/>
        </a:spcAft>
        <a:defRPr sz="800" b="1">
          <a:solidFill>
            <a:srgbClr val="000000"/>
          </a:solidFill>
          <a:latin typeface="Arial" charset="0"/>
          <a:ea typeface="Times New Roman" pitchFamily="18" charset="0"/>
          <a:cs typeface="Arial" charset="0"/>
        </a:defRPr>
      </a:lvl7pPr>
      <a:lvl8pPr marL="1371600" algn="l" rtl="0" fontAlgn="base">
        <a:spcBef>
          <a:spcPct val="0"/>
        </a:spcBef>
        <a:spcAft>
          <a:spcPct val="0"/>
        </a:spcAft>
        <a:defRPr sz="800" b="1">
          <a:solidFill>
            <a:srgbClr val="000000"/>
          </a:solidFill>
          <a:latin typeface="Arial" charset="0"/>
          <a:ea typeface="Times New Roman" pitchFamily="18" charset="0"/>
          <a:cs typeface="Arial" charset="0"/>
        </a:defRPr>
      </a:lvl8pPr>
      <a:lvl9pPr marL="1828800" algn="l" rtl="0" fontAlgn="base">
        <a:spcBef>
          <a:spcPct val="0"/>
        </a:spcBef>
        <a:spcAft>
          <a:spcPct val="0"/>
        </a:spcAft>
        <a:defRPr sz="800" b="1">
          <a:solidFill>
            <a:srgbClr val="000000"/>
          </a:solidFill>
          <a:latin typeface="Arial" charset="0"/>
          <a:ea typeface="Times New Roman" pitchFamily="18"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D7776B-9ECE-47BC-8E80-4167F6F84161}"/>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9BA505-3B04-4A0F-90D9-2363D93C9E5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8D314-AAEC-4592-A508-3AE8881D59B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8DFEED-2B69-4387-A4D2-D545942F8E91}" type="datetimeFigureOut">
              <a:rPr lang="en-US" smtClean="0"/>
              <a:t>10/12/2023</a:t>
            </a:fld>
            <a:endParaRPr lang="en-US"/>
          </a:p>
        </p:txBody>
      </p:sp>
      <p:sp>
        <p:nvSpPr>
          <p:cNvPr id="5" name="Footer Placeholder 4">
            <a:extLst>
              <a:ext uri="{FF2B5EF4-FFF2-40B4-BE49-F238E27FC236}">
                <a16:creationId xmlns:a16="http://schemas.microsoft.com/office/drawing/2014/main" id="{D9121A85-0C60-49E1-9688-2B83C27D8845}"/>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8AF1E8-9239-479B-B7F9-A8188DD990B3}"/>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7BED4-2117-4736-947E-557E2535871C}" type="slidenum">
              <a:rPr lang="en-US" smtClean="0"/>
              <a:t>‹#›</a:t>
            </a:fld>
            <a:endParaRPr lang="en-US"/>
          </a:p>
        </p:txBody>
      </p:sp>
    </p:spTree>
    <p:extLst>
      <p:ext uri="{BB962C8B-B14F-4D97-AF65-F5344CB8AC3E}">
        <p14:creationId xmlns:p14="http://schemas.microsoft.com/office/powerpoint/2010/main" val="17232444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r>
              <a:rPr lang="en-US"/>
              <a:t>Page </a:t>
            </a:r>
            <a:fld id="{A15B0E99-EA52-420F-848A-97A8B55C6A4B}" type="slidenum">
              <a:rPr lang="en-US"/>
              <a:pPr/>
              <a:t>1</a:t>
            </a:fld>
            <a:endParaRPr lang="en-US"/>
          </a:p>
        </p:txBody>
      </p:sp>
      <p:sp>
        <p:nvSpPr>
          <p:cNvPr id="5123" name="Rectangle 3"/>
          <p:cNvSpPr>
            <a:spLocks noGrp="1" noChangeArrowheads="1"/>
          </p:cNvSpPr>
          <p:nvPr>
            <p:ph type="body" idx="1"/>
          </p:nvPr>
        </p:nvSpPr>
        <p:spPr>
          <a:xfrm>
            <a:off x="152400" y="762000"/>
            <a:ext cx="8763000" cy="3062377"/>
          </a:xfrm>
        </p:spPr>
        <p:txBody>
          <a:bodyPr wrap="square">
            <a:spAutoFit/>
          </a:bodyPr>
          <a:lstStyle/>
          <a:p>
            <a:pPr marL="0" indent="0">
              <a:buNone/>
            </a:pPr>
            <a:r>
              <a:rPr lang="en-US" sz="1200" b="1" dirty="0"/>
              <a:t>Purpose and Scope</a:t>
            </a:r>
          </a:p>
          <a:p>
            <a:pPr marL="0" indent="0">
              <a:buFontTx/>
              <a:buNone/>
            </a:pPr>
            <a:r>
              <a:rPr lang="en-US" sz="1000" dirty="0"/>
              <a:t>The purpose of this document is to provide a written procedure for New Product Introduction (NPI). The NPI is a structured phase-gate process for transitioning new products from Design into Production Manufacturing. This procedure defines the roles and responsibilities of each phase, the typical activities performed at each phase, and the expected outputs. This procedure is used to monitor the progress, risks, and costs of a design project.</a:t>
            </a:r>
          </a:p>
          <a:p>
            <a:pPr marL="0" indent="0">
              <a:buFontTx/>
              <a:buNone/>
            </a:pPr>
            <a:endParaRPr lang="en-US" sz="800" b="1" dirty="0"/>
          </a:p>
          <a:p>
            <a:pPr marL="0" indent="0">
              <a:buNone/>
            </a:pPr>
            <a:r>
              <a:rPr lang="en-US" sz="1200" b="1" dirty="0"/>
              <a:t>Responsibility</a:t>
            </a:r>
          </a:p>
          <a:p>
            <a:pPr marL="171450" lvl="1" indent="-171450">
              <a:spcBef>
                <a:spcPts val="0"/>
              </a:spcBef>
              <a:spcAft>
                <a:spcPts val="600"/>
              </a:spcAft>
              <a:buFont typeface="Arial" panose="020B0604020202020204" pitchFamily="34" charset="0"/>
              <a:buChar char="•"/>
            </a:pPr>
            <a:r>
              <a:rPr lang="en-US" sz="1000" dirty="0"/>
              <a:t>Owners</a:t>
            </a:r>
          </a:p>
          <a:p>
            <a:pPr marL="571500" lvl="2" indent="-171450">
              <a:spcBef>
                <a:spcPts val="0"/>
              </a:spcBef>
              <a:spcAft>
                <a:spcPts val="600"/>
              </a:spcAft>
              <a:buFont typeface="Arial" panose="020B0604020202020204" pitchFamily="34" charset="0"/>
              <a:buChar char="•"/>
            </a:pPr>
            <a:r>
              <a:rPr lang="en-US" sz="1000" dirty="0"/>
              <a:t>The Engineering Managers, Quality Managers, Materials Manger, and Manufacturing manager are owners are responsible for controlling this document.  </a:t>
            </a:r>
          </a:p>
          <a:p>
            <a:pPr marL="171450" lvl="1" indent="-171450">
              <a:spcBef>
                <a:spcPts val="0"/>
              </a:spcBef>
              <a:spcAft>
                <a:spcPts val="600"/>
              </a:spcAft>
              <a:buFont typeface="Arial" panose="020B0604020202020204" pitchFamily="34" charset="0"/>
              <a:buChar char="•"/>
            </a:pPr>
            <a:r>
              <a:rPr lang="en-US" sz="1000" dirty="0"/>
              <a:t>Coordinator</a:t>
            </a:r>
          </a:p>
          <a:p>
            <a:pPr marL="571500" lvl="2" indent="-171450">
              <a:spcBef>
                <a:spcPts val="0"/>
              </a:spcBef>
              <a:spcAft>
                <a:spcPts val="600"/>
              </a:spcAft>
              <a:buFont typeface="Arial" panose="020B0604020202020204" pitchFamily="34" charset="0"/>
              <a:buChar char="•"/>
            </a:pPr>
            <a:r>
              <a:rPr lang="en-US" sz="1000" dirty="0"/>
              <a:t>The Quality Manager is the coordinator of this process. Ensures NPI Milestone meetings are updated regularly.</a:t>
            </a:r>
          </a:p>
          <a:p>
            <a:pPr marL="171450" lvl="1" indent="-171450">
              <a:spcBef>
                <a:spcPts val="0"/>
              </a:spcBef>
              <a:spcAft>
                <a:spcPts val="600"/>
              </a:spcAft>
              <a:buFont typeface="Arial" panose="020B0604020202020204" pitchFamily="34" charset="0"/>
              <a:buChar char="•"/>
            </a:pPr>
            <a:r>
              <a:rPr lang="en-US" sz="1000" dirty="0"/>
              <a:t>The Product Manager oversees this process and assists with establishing priorities.</a:t>
            </a:r>
          </a:p>
          <a:p>
            <a:pPr marL="171450" lvl="1" indent="-171450">
              <a:spcBef>
                <a:spcPts val="0"/>
              </a:spcBef>
              <a:spcAft>
                <a:spcPts val="600"/>
              </a:spcAft>
              <a:buFont typeface="Arial" panose="020B0604020202020204" pitchFamily="34" charset="0"/>
              <a:buChar char="•"/>
            </a:pPr>
            <a:r>
              <a:rPr lang="en-US" sz="1000" dirty="0"/>
              <a:t>The Engineering project manager is responsible for managing the engineering phases of the project and supporting the transition into manufacturing.</a:t>
            </a:r>
          </a:p>
          <a:p>
            <a:pPr marL="171450" lvl="1" indent="-171450">
              <a:spcBef>
                <a:spcPts val="0"/>
              </a:spcBef>
              <a:spcAft>
                <a:spcPts val="600"/>
              </a:spcAft>
              <a:buFont typeface="Arial" panose="020B0604020202020204" pitchFamily="34" charset="0"/>
              <a:buChar char="•"/>
            </a:pPr>
            <a:r>
              <a:rPr lang="en-US" sz="1000" dirty="0"/>
              <a:t>Manufacturing project manager is responsible for managing the transition into manufacturing.</a:t>
            </a:r>
          </a:p>
          <a:p>
            <a:pPr marL="171450" lvl="1" indent="-171450">
              <a:spcBef>
                <a:spcPts val="0"/>
              </a:spcBef>
              <a:spcAft>
                <a:spcPts val="600"/>
              </a:spcAft>
              <a:buFont typeface="Arial" panose="020B0604020202020204" pitchFamily="34" charset="0"/>
              <a:buChar char="•"/>
            </a:pPr>
            <a:r>
              <a:rPr lang="en-US" sz="1000" dirty="0"/>
              <a:t>Engineering, manufacturing, and materials personnel are responsible for following this procedure in developing new products.</a:t>
            </a:r>
          </a:p>
        </p:txBody>
      </p:sp>
      <p:graphicFrame>
        <p:nvGraphicFramePr>
          <p:cNvPr id="2" name="Table 1">
            <a:extLst>
              <a:ext uri="{FF2B5EF4-FFF2-40B4-BE49-F238E27FC236}">
                <a16:creationId xmlns:a16="http://schemas.microsoft.com/office/drawing/2014/main" id="{E9546CC4-E14D-9906-A57A-9D2FF9AFD483}"/>
              </a:ext>
            </a:extLst>
          </p:cNvPr>
          <p:cNvGraphicFramePr>
            <a:graphicFrameLocks noGrp="1"/>
          </p:cNvGraphicFramePr>
          <p:nvPr>
            <p:extLst>
              <p:ext uri="{D42A27DB-BD31-4B8C-83A1-F6EECF244321}">
                <p14:modId xmlns:p14="http://schemas.microsoft.com/office/powerpoint/2010/main" val="116224212"/>
              </p:ext>
            </p:extLst>
          </p:nvPr>
        </p:nvGraphicFramePr>
        <p:xfrm>
          <a:off x="1066800" y="4114800"/>
          <a:ext cx="6629400" cy="2355123"/>
        </p:xfrm>
        <a:graphic>
          <a:graphicData uri="http://schemas.openxmlformats.org/drawingml/2006/table">
            <a:tbl>
              <a:tblPr firstRow="1" bandRow="1">
                <a:tableStyleId>{72833802-FEF1-4C79-8D5D-14CF1EAF98D9}</a:tableStyleId>
              </a:tblPr>
              <a:tblGrid>
                <a:gridCol w="44196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tblGrid>
              <a:tr h="237725">
                <a:tc gridSpan="2">
                  <a:txBody>
                    <a:bodyPr/>
                    <a:lstStyle/>
                    <a:p>
                      <a:r>
                        <a:rPr lang="en-US" sz="1200" b="1" dirty="0">
                          <a:solidFill>
                            <a:schemeClr val="tx1"/>
                          </a:solidFill>
                        </a:rPr>
                        <a:t>Related Documents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0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211311">
                <a:tc>
                  <a:txBody>
                    <a:bodyPr/>
                    <a:lstStyle/>
                    <a:p>
                      <a:r>
                        <a:rPr lang="en-US" sz="1000" dirty="0"/>
                        <a:t>Document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en-US" sz="1000" dirty="0"/>
                        <a:t>Document Number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204107">
                <a:tc>
                  <a:txBody>
                    <a:bodyPr/>
                    <a:lstStyle/>
                    <a:p>
                      <a:pPr marL="0" marR="0" algn="l" defTabSz="914400" rtl="0" eaLnBrk="1" latinLnBrk="0" hangingPunct="1">
                        <a:spcBef>
                          <a:spcPts val="0"/>
                        </a:spcBef>
                        <a:spcAft>
                          <a:spcPts val="600"/>
                        </a:spcAft>
                      </a:pPr>
                      <a:endParaRPr lang="en-US" sz="1000" kern="12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defTabSz="914400" rtl="0" eaLnBrk="1" latinLnBrk="0" hangingPunct="1">
                        <a:spcBef>
                          <a:spcPts val="0"/>
                        </a:spcBef>
                        <a:spcAft>
                          <a:spcPts val="600"/>
                        </a:spcAft>
                      </a:pPr>
                      <a:endParaRPr lang="en-US" sz="1000" kern="12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defTabSz="914400" rtl="0" eaLnBrk="1" latinLnBrk="0" hangingPunct="1">
                        <a:spcBef>
                          <a:spcPts val="0"/>
                        </a:spcBef>
                        <a:spcAft>
                          <a:spcPts val="600"/>
                        </a:spcAft>
                      </a:pPr>
                      <a:endParaRPr lang="en-US" sz="1000" kern="12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4107">
                <a:tc>
                  <a:txBody>
                    <a:bodyPr/>
                    <a:lstStyle/>
                    <a:p>
                      <a:pPr marL="0" marR="0">
                        <a:spcBef>
                          <a:spcPts val="0"/>
                        </a:spcBef>
                        <a:spcAft>
                          <a:spcPts val="600"/>
                        </a:spcAft>
                      </a:pPr>
                      <a:endParaRPr lang="en-US" sz="1000" dirty="0">
                        <a:effectLst/>
                        <a:highlight>
                          <a:srgbClr val="FFFF00"/>
                        </a:highligh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highlight>
                          <a:srgbClr val="FFFF00"/>
                        </a:highligh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4107">
                <a:tc>
                  <a:txBody>
                    <a:bodyPr/>
                    <a:lstStyle/>
                    <a:p>
                      <a:pPr marL="0" marR="0">
                        <a:spcBef>
                          <a:spcPts val="0"/>
                        </a:spcBef>
                        <a:spcAft>
                          <a:spcPts val="600"/>
                        </a:spcAft>
                      </a:pPr>
                      <a:endParaRPr lang="en-US" sz="10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600"/>
                        </a:spcAft>
                      </a:pPr>
                      <a:endParaRPr lang="en-US" sz="1000" dirty="0">
                        <a:solidFill>
                          <a:schemeClr val="tx1"/>
                        </a:solidFill>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Page </a:t>
            </a:r>
            <a:fld id="{2A4F893E-9704-4C19-86DE-06F7EFFBCE8C}" type="slidenum">
              <a:rPr lang="en-US" smtClean="0"/>
              <a:pPr/>
              <a:t>2</a:t>
            </a:fld>
            <a:endParaRPr lang="en-US"/>
          </a:p>
        </p:txBody>
      </p:sp>
      <p:sp>
        <p:nvSpPr>
          <p:cNvPr id="5" name="Rectangle 4"/>
          <p:cNvSpPr/>
          <p:nvPr/>
        </p:nvSpPr>
        <p:spPr>
          <a:xfrm>
            <a:off x="76200" y="1080730"/>
            <a:ext cx="9067800" cy="5170646"/>
          </a:xfrm>
          <a:prstGeom prst="rect">
            <a:avLst/>
          </a:prstGeom>
        </p:spPr>
        <p:txBody>
          <a:bodyPr wrap="square">
            <a:spAutoFit/>
          </a:bodyPr>
          <a:lstStyle/>
          <a:p>
            <a:r>
              <a:rPr lang="en-US" sz="1000" b="1" u="sng" dirty="0"/>
              <a:t>The Goal</a:t>
            </a:r>
            <a:endParaRPr lang="en-US" sz="1000" b="1" dirty="0"/>
          </a:p>
          <a:p>
            <a:r>
              <a:rPr lang="en-US" sz="1000" dirty="0"/>
              <a:t>The goal of the NPI process is to successfully transition the product design from concept through engineering to manufacturing. To achieve this goal, the NPI process flows through a series of phases that are linked to product design and development, according to the Design and Development Procedure and project milestones. Each phase has a specific purpose with a list of activities/actions to achieve that purpose. The process is intended to act as a framework for Major Projects. There are 8 phases in the process:</a:t>
            </a:r>
          </a:p>
          <a:p>
            <a:endParaRPr lang="en-US" sz="1000" dirty="0"/>
          </a:p>
          <a:p>
            <a:r>
              <a:rPr lang="en-US" sz="1000" b="1" u="sng" dirty="0"/>
              <a:t>The Phases</a:t>
            </a:r>
            <a:endParaRPr lang="en-US" sz="1000" dirty="0"/>
          </a:p>
          <a:p>
            <a:pPr lvl="0"/>
            <a:r>
              <a:rPr lang="en-US" sz="1000" dirty="0"/>
              <a:t>Phase 0 – Market Research (Optional for BZN and usually originating through demands from other TDY FLIR sites)</a:t>
            </a:r>
          </a:p>
          <a:p>
            <a:pPr lvl="0"/>
            <a:r>
              <a:rPr lang="en-US" sz="1000" dirty="0"/>
              <a:t>Phase 1 – Concept</a:t>
            </a:r>
          </a:p>
          <a:p>
            <a:pPr lvl="0"/>
            <a:r>
              <a:rPr lang="en-US" sz="1000" dirty="0"/>
              <a:t>Phase 2 – Planning</a:t>
            </a:r>
          </a:p>
          <a:p>
            <a:pPr lvl="0"/>
            <a:r>
              <a:rPr lang="en-US" sz="1000" dirty="0"/>
              <a:t>Phase 3 – Preliminary Design</a:t>
            </a:r>
          </a:p>
          <a:p>
            <a:pPr lvl="0"/>
            <a:r>
              <a:rPr lang="en-US" sz="1000" dirty="0"/>
              <a:t>Phase 4 – Critical Design</a:t>
            </a:r>
          </a:p>
          <a:p>
            <a:pPr lvl="0"/>
            <a:r>
              <a:rPr lang="en-US" sz="1000" dirty="0"/>
              <a:t>Phase 5 – Engineering Launch</a:t>
            </a:r>
          </a:p>
          <a:p>
            <a:pPr lvl="0"/>
            <a:r>
              <a:rPr lang="en-US" sz="1000" dirty="0"/>
              <a:t>Phase 6 – Manufacturing Launch</a:t>
            </a:r>
          </a:p>
          <a:p>
            <a:pPr lvl="0"/>
            <a:r>
              <a:rPr lang="en-US" sz="1000" dirty="0"/>
              <a:t>Phase 7 – Support</a:t>
            </a:r>
            <a:br>
              <a:rPr lang="en-US" sz="1000" dirty="0"/>
            </a:br>
            <a:endParaRPr lang="en-US" sz="1000" dirty="0"/>
          </a:p>
          <a:p>
            <a:r>
              <a:rPr lang="en-US" sz="1000" dirty="0"/>
              <a:t>During each phase various departments are responsible for respective phase-related activities. The foundation of this process is based on integrated development teams which consist of representatives from core functional areas such as Engineering, Product Management, Manufacturing, Sales, Procurement, Service, Marketing, and Quality.</a:t>
            </a:r>
          </a:p>
          <a:p>
            <a:endParaRPr lang="en-US" sz="1000" b="1" u="sng" dirty="0"/>
          </a:p>
          <a:p>
            <a:r>
              <a:rPr lang="en-US" sz="1000" b="1" u="sng" dirty="0"/>
              <a:t>Exit Criteria (Gates)</a:t>
            </a:r>
            <a:endParaRPr lang="en-US" sz="1000" b="1" dirty="0"/>
          </a:p>
          <a:p>
            <a:r>
              <a:rPr lang="en-US" sz="1000" dirty="0"/>
              <a:t>NPI Milestone meetings are held to review the status of each phase and serves the purpose of managing risks and determining whether the project is ready to move to the next phase. Tasks associated with each phase are tracked using the NPI Phase Checklist Form. The checklist form is intended to be tailored to suit projects of various size and complexity.</a:t>
            </a:r>
          </a:p>
          <a:p>
            <a:endParaRPr lang="en-US" sz="1000" dirty="0"/>
          </a:p>
          <a:p>
            <a:r>
              <a:rPr lang="en-US" sz="1000" dirty="0"/>
              <a:t>Product manager, Engineering project manager, Manufacturing project manager formally approve transition to the next phase through signatures on the NPI Phase Approval Form or through e-mail approval attached to the form. Signed forms are stored in respective project folders in the following location. Hardcopies in binders, electronic copies in folders.</a:t>
            </a:r>
          </a:p>
          <a:p>
            <a:endParaRPr lang="en-US" sz="1000" dirty="0"/>
          </a:p>
          <a:p>
            <a:r>
              <a:rPr lang="en-US" sz="1000" dirty="0"/>
              <a:t>In some circumstances, it may be desirable for the development team to begin activities in the next phase (up to one phase ahead of the current phase) in advance of approval of the current phase. This is allowed if approved by all the current phase signatories or their designees. </a:t>
            </a:r>
          </a:p>
          <a:p>
            <a:endParaRPr lang="en-US" sz="1000" dirty="0"/>
          </a:p>
        </p:txBody>
      </p:sp>
      <p:sp>
        <p:nvSpPr>
          <p:cNvPr id="6" name="Rectangle 2"/>
          <p:cNvSpPr>
            <a:spLocks noGrp="1" noChangeArrowheads="1"/>
          </p:cNvSpPr>
          <p:nvPr>
            <p:ph type="title"/>
          </p:nvPr>
        </p:nvSpPr>
        <p:spPr>
          <a:xfrm>
            <a:off x="457200" y="838200"/>
            <a:ext cx="8229600" cy="255588"/>
          </a:xfrm>
        </p:spPr>
        <p:txBody>
          <a:bodyPr/>
          <a:lstStyle/>
          <a:p>
            <a:pPr algn="ctr"/>
            <a:r>
              <a:rPr lang="en-US" sz="1200" dirty="0"/>
              <a:t>Overview</a:t>
            </a:r>
          </a:p>
        </p:txBody>
      </p:sp>
    </p:spTree>
    <p:extLst>
      <p:ext uri="{BB962C8B-B14F-4D97-AF65-F5344CB8AC3E}">
        <p14:creationId xmlns:p14="http://schemas.microsoft.com/office/powerpoint/2010/main" val="3223111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Page </a:t>
            </a:r>
            <a:fld id="{27017F50-A4BF-4FEE-854E-67F54D6E1CF5}" type="slidenum">
              <a:rPr lang="en-US"/>
              <a:pPr/>
              <a:t>3</a:t>
            </a:fld>
            <a:endParaRPr lang="en-US"/>
          </a:p>
        </p:txBody>
      </p:sp>
      <p:sp>
        <p:nvSpPr>
          <p:cNvPr id="4098" name="Rectangle 2"/>
          <p:cNvSpPr>
            <a:spLocks noGrp="1" noChangeArrowheads="1"/>
          </p:cNvSpPr>
          <p:nvPr>
            <p:ph type="title"/>
          </p:nvPr>
        </p:nvSpPr>
        <p:spPr>
          <a:xfrm>
            <a:off x="457200" y="685800"/>
            <a:ext cx="8229600" cy="255588"/>
          </a:xfrm>
        </p:spPr>
        <p:txBody>
          <a:bodyPr/>
          <a:lstStyle/>
          <a:p>
            <a:pPr algn="ctr"/>
            <a:r>
              <a:rPr lang="en-US" sz="1200" dirty="0"/>
              <a:t>Phase 0:  Market Research</a:t>
            </a:r>
          </a:p>
        </p:txBody>
      </p:sp>
      <p:sp>
        <p:nvSpPr>
          <p:cNvPr id="2" name="Rectangle 1"/>
          <p:cNvSpPr/>
          <p:nvPr/>
        </p:nvSpPr>
        <p:spPr>
          <a:xfrm>
            <a:off x="5105400" y="914400"/>
            <a:ext cx="3962400" cy="553998"/>
          </a:xfrm>
          <a:prstGeom prst="rect">
            <a:avLst/>
          </a:prstGeom>
        </p:spPr>
        <p:txBody>
          <a:bodyPr wrap="square">
            <a:spAutoFit/>
          </a:bodyPr>
          <a:lstStyle/>
          <a:p>
            <a:r>
              <a:rPr lang="en-US" sz="1000" b="1" dirty="0"/>
              <a:t>Overall Responsibility</a:t>
            </a:r>
          </a:p>
          <a:p>
            <a:r>
              <a:rPr lang="en-US" sz="1000" dirty="0"/>
              <a:t>The Business Development group is primarily responsible for the work done during this phase.</a:t>
            </a:r>
          </a:p>
        </p:txBody>
      </p:sp>
      <p:sp>
        <p:nvSpPr>
          <p:cNvPr id="7" name="Rectangle 6"/>
          <p:cNvSpPr/>
          <p:nvPr/>
        </p:nvSpPr>
        <p:spPr>
          <a:xfrm>
            <a:off x="76200" y="914400"/>
            <a:ext cx="5029200" cy="1631216"/>
          </a:xfrm>
          <a:prstGeom prst="rect">
            <a:avLst/>
          </a:prstGeom>
        </p:spPr>
        <p:txBody>
          <a:bodyPr wrap="square">
            <a:spAutoFit/>
          </a:bodyPr>
          <a:lstStyle/>
          <a:p>
            <a:r>
              <a:rPr lang="en-US" sz="1000" b="1" dirty="0"/>
              <a:t>Purpose of the Phase</a:t>
            </a:r>
          </a:p>
          <a:p>
            <a:r>
              <a:rPr lang="en-US" sz="1000" dirty="0"/>
              <a:t>The Market Research phase is used to determine the feasibility of a new technology and to determine whether a market exists or could be created for a potential product. The organization may explore new technologies and markets to obtain enough information to conceptualize a new product. When a new product concept doesn’t rely on new technology or markets, this phase is omitted from the process.</a:t>
            </a:r>
          </a:p>
          <a:p>
            <a:endParaRPr lang="en-US" sz="1000" dirty="0"/>
          </a:p>
          <a:p>
            <a:r>
              <a:rPr lang="en-US" sz="1000" dirty="0"/>
              <a:t>The purpose of this phase is to perform fundamental technical development for a potential product and assess feasibility. Technologies will be evaluated, explored, and developed to the breadboard stage.</a:t>
            </a:r>
          </a:p>
        </p:txBody>
      </p:sp>
      <p:sp>
        <p:nvSpPr>
          <p:cNvPr id="3" name="Rectangle 2">
            <a:extLst>
              <a:ext uri="{FF2B5EF4-FFF2-40B4-BE49-F238E27FC236}">
                <a16:creationId xmlns:a16="http://schemas.microsoft.com/office/drawing/2014/main" id="{DA60366C-A916-6365-9EB6-3E94BC6E52A9}"/>
              </a:ext>
            </a:extLst>
          </p:cNvPr>
          <p:cNvSpPr txBox="1">
            <a:spLocks noChangeArrowheads="1"/>
          </p:cNvSpPr>
          <p:nvPr/>
        </p:nvSpPr>
        <p:spPr bwMode="auto">
          <a:xfrm>
            <a:off x="518160" y="2883456"/>
            <a:ext cx="8229600" cy="2555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800" b="1">
                <a:solidFill>
                  <a:srgbClr val="000000"/>
                </a:solidFill>
                <a:latin typeface="+mj-lt"/>
                <a:ea typeface="+mj-ea"/>
                <a:cs typeface="+mj-cs"/>
              </a:defRPr>
            </a:lvl1pPr>
            <a:lvl2pPr algn="l" rtl="0" fontAlgn="base">
              <a:spcBef>
                <a:spcPct val="0"/>
              </a:spcBef>
              <a:spcAft>
                <a:spcPct val="0"/>
              </a:spcAft>
              <a:defRPr sz="800" b="1">
                <a:solidFill>
                  <a:srgbClr val="000000"/>
                </a:solidFill>
                <a:latin typeface="Arial" charset="0"/>
                <a:ea typeface="Times New Roman" pitchFamily="18" charset="0"/>
                <a:cs typeface="Arial" charset="0"/>
              </a:defRPr>
            </a:lvl2pPr>
            <a:lvl3pPr algn="l" rtl="0" fontAlgn="base">
              <a:spcBef>
                <a:spcPct val="0"/>
              </a:spcBef>
              <a:spcAft>
                <a:spcPct val="0"/>
              </a:spcAft>
              <a:defRPr sz="800" b="1">
                <a:solidFill>
                  <a:srgbClr val="000000"/>
                </a:solidFill>
                <a:latin typeface="Arial" charset="0"/>
                <a:ea typeface="Times New Roman" pitchFamily="18" charset="0"/>
                <a:cs typeface="Arial" charset="0"/>
              </a:defRPr>
            </a:lvl3pPr>
            <a:lvl4pPr algn="l" rtl="0" fontAlgn="base">
              <a:spcBef>
                <a:spcPct val="0"/>
              </a:spcBef>
              <a:spcAft>
                <a:spcPct val="0"/>
              </a:spcAft>
              <a:defRPr sz="800" b="1">
                <a:solidFill>
                  <a:srgbClr val="000000"/>
                </a:solidFill>
                <a:latin typeface="Arial" charset="0"/>
                <a:ea typeface="Times New Roman" pitchFamily="18" charset="0"/>
                <a:cs typeface="Arial" charset="0"/>
              </a:defRPr>
            </a:lvl4pPr>
            <a:lvl5pPr algn="l" rtl="0" fontAlgn="base">
              <a:spcBef>
                <a:spcPct val="0"/>
              </a:spcBef>
              <a:spcAft>
                <a:spcPct val="0"/>
              </a:spcAft>
              <a:defRPr sz="800" b="1">
                <a:solidFill>
                  <a:srgbClr val="000000"/>
                </a:solidFill>
                <a:latin typeface="Arial" charset="0"/>
                <a:ea typeface="Times New Roman" pitchFamily="18" charset="0"/>
                <a:cs typeface="Arial" charset="0"/>
              </a:defRPr>
            </a:lvl5pPr>
            <a:lvl6pPr marL="457200" algn="l" rtl="0" fontAlgn="base">
              <a:spcBef>
                <a:spcPct val="0"/>
              </a:spcBef>
              <a:spcAft>
                <a:spcPct val="0"/>
              </a:spcAft>
              <a:defRPr sz="800" b="1">
                <a:solidFill>
                  <a:srgbClr val="000000"/>
                </a:solidFill>
                <a:latin typeface="Arial" charset="0"/>
                <a:ea typeface="Times New Roman" pitchFamily="18" charset="0"/>
                <a:cs typeface="Arial" charset="0"/>
              </a:defRPr>
            </a:lvl6pPr>
            <a:lvl7pPr marL="914400" algn="l" rtl="0" fontAlgn="base">
              <a:spcBef>
                <a:spcPct val="0"/>
              </a:spcBef>
              <a:spcAft>
                <a:spcPct val="0"/>
              </a:spcAft>
              <a:defRPr sz="800" b="1">
                <a:solidFill>
                  <a:srgbClr val="000000"/>
                </a:solidFill>
                <a:latin typeface="Arial" charset="0"/>
                <a:ea typeface="Times New Roman" pitchFamily="18" charset="0"/>
                <a:cs typeface="Arial" charset="0"/>
              </a:defRPr>
            </a:lvl7pPr>
            <a:lvl8pPr marL="1371600" algn="l" rtl="0" fontAlgn="base">
              <a:spcBef>
                <a:spcPct val="0"/>
              </a:spcBef>
              <a:spcAft>
                <a:spcPct val="0"/>
              </a:spcAft>
              <a:defRPr sz="800" b="1">
                <a:solidFill>
                  <a:srgbClr val="000000"/>
                </a:solidFill>
                <a:latin typeface="Arial" charset="0"/>
                <a:ea typeface="Times New Roman" pitchFamily="18" charset="0"/>
                <a:cs typeface="Arial" charset="0"/>
              </a:defRPr>
            </a:lvl8pPr>
            <a:lvl9pPr marL="1828800" algn="l" rtl="0" fontAlgn="base">
              <a:spcBef>
                <a:spcPct val="0"/>
              </a:spcBef>
              <a:spcAft>
                <a:spcPct val="0"/>
              </a:spcAft>
              <a:defRPr sz="800" b="1">
                <a:solidFill>
                  <a:srgbClr val="000000"/>
                </a:solidFill>
                <a:latin typeface="Arial" charset="0"/>
                <a:ea typeface="Times New Roman" pitchFamily="18" charset="0"/>
                <a:cs typeface="Arial" charset="0"/>
              </a:defRPr>
            </a:lvl9pPr>
          </a:lstStyle>
          <a:p>
            <a:pPr algn="ctr"/>
            <a:r>
              <a:rPr lang="en-US" sz="1200" kern="0"/>
              <a:t>Phase 1:  Concept</a:t>
            </a:r>
            <a:endParaRPr lang="en-US" sz="1200" kern="0" dirty="0"/>
          </a:p>
        </p:txBody>
      </p:sp>
      <p:sp>
        <p:nvSpPr>
          <p:cNvPr id="4" name="Rectangle 3">
            <a:extLst>
              <a:ext uri="{FF2B5EF4-FFF2-40B4-BE49-F238E27FC236}">
                <a16:creationId xmlns:a16="http://schemas.microsoft.com/office/drawing/2014/main" id="{897CD7CB-D26E-59C1-D950-10E66EFF522A}"/>
              </a:ext>
            </a:extLst>
          </p:cNvPr>
          <p:cNvSpPr/>
          <p:nvPr/>
        </p:nvSpPr>
        <p:spPr>
          <a:xfrm>
            <a:off x="5166360" y="3112056"/>
            <a:ext cx="3962400" cy="553998"/>
          </a:xfrm>
          <a:prstGeom prst="rect">
            <a:avLst/>
          </a:prstGeom>
        </p:spPr>
        <p:txBody>
          <a:bodyPr wrap="square">
            <a:spAutoFit/>
          </a:bodyPr>
          <a:lstStyle/>
          <a:p>
            <a:r>
              <a:rPr lang="en-US" sz="1000" b="1" dirty="0"/>
              <a:t>Overall Responsibility</a:t>
            </a:r>
          </a:p>
          <a:p>
            <a:r>
              <a:rPr lang="en-US" sz="1000" dirty="0"/>
              <a:t>The Product Manager and Engineering Manager are primarily responsible for the work done during this phase.</a:t>
            </a:r>
          </a:p>
        </p:txBody>
      </p:sp>
      <p:sp>
        <p:nvSpPr>
          <p:cNvPr id="5" name="Rectangle 4">
            <a:extLst>
              <a:ext uri="{FF2B5EF4-FFF2-40B4-BE49-F238E27FC236}">
                <a16:creationId xmlns:a16="http://schemas.microsoft.com/office/drawing/2014/main" id="{6B00AB39-8E2C-F7E7-1D68-97E9CF7E0F72}"/>
              </a:ext>
            </a:extLst>
          </p:cNvPr>
          <p:cNvSpPr/>
          <p:nvPr/>
        </p:nvSpPr>
        <p:spPr>
          <a:xfrm>
            <a:off x="137160" y="3112056"/>
            <a:ext cx="5029200" cy="1785104"/>
          </a:xfrm>
          <a:prstGeom prst="rect">
            <a:avLst/>
          </a:prstGeom>
        </p:spPr>
        <p:txBody>
          <a:bodyPr wrap="square">
            <a:spAutoFit/>
          </a:bodyPr>
          <a:lstStyle/>
          <a:p>
            <a:r>
              <a:rPr lang="en-US" sz="1000" b="1" dirty="0"/>
              <a:t>Purpose of the Phase</a:t>
            </a:r>
          </a:p>
          <a:p>
            <a:r>
              <a:rPr lang="en-US" sz="1000" dirty="0"/>
              <a:t>The Concept phase is used to take a product idea and expand it in sufficient detail and with sufficient market research for evaluation as a product. This phase is intended to be tailored based on the scope, complexity, and uncertainty regarding the product in question.  In general, this phase is used to develop major new products and conduct feasibility studies.</a:t>
            </a:r>
          </a:p>
          <a:p>
            <a:endParaRPr lang="en-US" sz="1000" dirty="0"/>
          </a:p>
          <a:p>
            <a:r>
              <a:rPr lang="en-US" sz="1000" dirty="0"/>
              <a:t>The purpose of this phase is to determine feasibility. The output of this phase is to define the target market, customer requirements and product adequately for generating a Product Requirements Document.</a:t>
            </a:r>
          </a:p>
          <a:p>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Page </a:t>
            </a:r>
            <a:fld id="{27017F50-A4BF-4FEE-854E-67F54D6E1CF5}" type="slidenum">
              <a:rPr lang="en-US"/>
              <a:pPr/>
              <a:t>4</a:t>
            </a:fld>
            <a:endParaRPr lang="en-US"/>
          </a:p>
        </p:txBody>
      </p:sp>
      <p:sp>
        <p:nvSpPr>
          <p:cNvPr id="4098" name="Rectangle 2"/>
          <p:cNvSpPr>
            <a:spLocks noGrp="1" noChangeArrowheads="1"/>
          </p:cNvSpPr>
          <p:nvPr>
            <p:ph type="title"/>
          </p:nvPr>
        </p:nvSpPr>
        <p:spPr>
          <a:xfrm>
            <a:off x="457200" y="685800"/>
            <a:ext cx="8229600" cy="255588"/>
          </a:xfrm>
        </p:spPr>
        <p:txBody>
          <a:bodyPr/>
          <a:lstStyle/>
          <a:p>
            <a:pPr algn="ctr"/>
            <a:r>
              <a:rPr lang="en-US" sz="1200" dirty="0"/>
              <a:t>Phase 2:  Planning</a:t>
            </a:r>
          </a:p>
        </p:txBody>
      </p:sp>
      <p:sp>
        <p:nvSpPr>
          <p:cNvPr id="2" name="Rectangle 1"/>
          <p:cNvSpPr/>
          <p:nvPr/>
        </p:nvSpPr>
        <p:spPr>
          <a:xfrm>
            <a:off x="5105400" y="914400"/>
            <a:ext cx="3862316" cy="861774"/>
          </a:xfrm>
          <a:prstGeom prst="rect">
            <a:avLst/>
          </a:prstGeom>
        </p:spPr>
        <p:txBody>
          <a:bodyPr wrap="square">
            <a:spAutoFit/>
          </a:bodyPr>
          <a:lstStyle/>
          <a:p>
            <a:r>
              <a:rPr lang="en-US" sz="1000" b="1" dirty="0"/>
              <a:t>Overall Responsibility</a:t>
            </a:r>
          </a:p>
          <a:p>
            <a:r>
              <a:rPr lang="en-US" sz="1000" dirty="0"/>
              <a:t>Engineering and Product Management are primarily responsible for the work done during this phase. Manufacturing begins to be involved as manufacturing input are required to complete the Project Plan and their participation in key reviews is necessary. </a:t>
            </a:r>
          </a:p>
        </p:txBody>
      </p:sp>
      <p:sp>
        <p:nvSpPr>
          <p:cNvPr id="7" name="Rectangle 6"/>
          <p:cNvSpPr/>
          <p:nvPr/>
        </p:nvSpPr>
        <p:spPr>
          <a:xfrm>
            <a:off x="76200" y="914400"/>
            <a:ext cx="5029200" cy="1477328"/>
          </a:xfrm>
          <a:prstGeom prst="rect">
            <a:avLst/>
          </a:prstGeom>
        </p:spPr>
        <p:txBody>
          <a:bodyPr wrap="square">
            <a:spAutoFit/>
          </a:bodyPr>
          <a:lstStyle/>
          <a:p>
            <a:r>
              <a:rPr lang="en-US" sz="1000" b="1" dirty="0"/>
              <a:t>Purpose of the Phase</a:t>
            </a:r>
          </a:p>
          <a:p>
            <a:pPr lvl="0"/>
            <a:r>
              <a:rPr lang="en-US" sz="1000" dirty="0"/>
              <a:t>The purpose of this phase is to identify Engineering Project Manager</a:t>
            </a:r>
          </a:p>
          <a:p>
            <a:r>
              <a:rPr lang="en-US" sz="1000" dirty="0"/>
              <a:t>who comprehensively plans the project through the NPI process and creates a system design appropriate to the requirements of the Product Requirements document. </a:t>
            </a:r>
          </a:p>
          <a:p>
            <a:endParaRPr lang="en-US" sz="1000" dirty="0"/>
          </a:p>
          <a:p>
            <a:r>
              <a:rPr lang="en-US" sz="1000" dirty="0"/>
              <a:t>Key outputs in this phase are the </a:t>
            </a:r>
          </a:p>
          <a:p>
            <a:pPr marL="171450" lvl="0" indent="-171450">
              <a:buFont typeface="Arial" panose="020B0604020202020204" pitchFamily="34" charset="0"/>
              <a:buChar char="•"/>
            </a:pPr>
            <a:r>
              <a:rPr lang="en-US" sz="1000" dirty="0"/>
              <a:t>Project Plan (Per the Design and Development Procedure)</a:t>
            </a:r>
          </a:p>
          <a:p>
            <a:pPr marL="171450" lvl="0" indent="-171450">
              <a:buFont typeface="Arial" panose="020B0604020202020204" pitchFamily="34" charset="0"/>
              <a:buChar char="•"/>
            </a:pPr>
            <a:r>
              <a:rPr lang="en-US" sz="1000" dirty="0"/>
              <a:t>Product Specifications document  </a:t>
            </a:r>
          </a:p>
          <a:p>
            <a:pPr marL="171450" indent="-171450">
              <a:buFont typeface="Arial" panose="020B0604020202020204" pitchFamily="34" charset="0"/>
              <a:buChar char="•"/>
            </a:pPr>
            <a:r>
              <a:rPr lang="en-US" sz="1000" dirty="0"/>
              <a:t>Engineering Functional Requirements document</a:t>
            </a:r>
          </a:p>
        </p:txBody>
      </p:sp>
      <p:sp>
        <p:nvSpPr>
          <p:cNvPr id="4" name="Rectangle 2">
            <a:extLst>
              <a:ext uri="{FF2B5EF4-FFF2-40B4-BE49-F238E27FC236}">
                <a16:creationId xmlns:a16="http://schemas.microsoft.com/office/drawing/2014/main" id="{8C16FDCF-4513-1DDD-E986-F8B5E2A50123}"/>
              </a:ext>
            </a:extLst>
          </p:cNvPr>
          <p:cNvSpPr txBox="1">
            <a:spLocks noChangeArrowheads="1"/>
          </p:cNvSpPr>
          <p:nvPr/>
        </p:nvSpPr>
        <p:spPr bwMode="auto">
          <a:xfrm>
            <a:off x="457200" y="2780747"/>
            <a:ext cx="8229600" cy="2555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800" b="1">
                <a:solidFill>
                  <a:srgbClr val="000000"/>
                </a:solidFill>
                <a:latin typeface="+mj-lt"/>
                <a:ea typeface="+mj-ea"/>
                <a:cs typeface="+mj-cs"/>
              </a:defRPr>
            </a:lvl1pPr>
            <a:lvl2pPr algn="l" rtl="0" fontAlgn="base">
              <a:spcBef>
                <a:spcPct val="0"/>
              </a:spcBef>
              <a:spcAft>
                <a:spcPct val="0"/>
              </a:spcAft>
              <a:defRPr sz="800" b="1">
                <a:solidFill>
                  <a:srgbClr val="000000"/>
                </a:solidFill>
                <a:latin typeface="Arial" charset="0"/>
                <a:ea typeface="Times New Roman" pitchFamily="18" charset="0"/>
                <a:cs typeface="Arial" charset="0"/>
              </a:defRPr>
            </a:lvl2pPr>
            <a:lvl3pPr algn="l" rtl="0" fontAlgn="base">
              <a:spcBef>
                <a:spcPct val="0"/>
              </a:spcBef>
              <a:spcAft>
                <a:spcPct val="0"/>
              </a:spcAft>
              <a:defRPr sz="800" b="1">
                <a:solidFill>
                  <a:srgbClr val="000000"/>
                </a:solidFill>
                <a:latin typeface="Arial" charset="0"/>
                <a:ea typeface="Times New Roman" pitchFamily="18" charset="0"/>
                <a:cs typeface="Arial" charset="0"/>
              </a:defRPr>
            </a:lvl3pPr>
            <a:lvl4pPr algn="l" rtl="0" fontAlgn="base">
              <a:spcBef>
                <a:spcPct val="0"/>
              </a:spcBef>
              <a:spcAft>
                <a:spcPct val="0"/>
              </a:spcAft>
              <a:defRPr sz="800" b="1">
                <a:solidFill>
                  <a:srgbClr val="000000"/>
                </a:solidFill>
                <a:latin typeface="Arial" charset="0"/>
                <a:ea typeface="Times New Roman" pitchFamily="18" charset="0"/>
                <a:cs typeface="Arial" charset="0"/>
              </a:defRPr>
            </a:lvl4pPr>
            <a:lvl5pPr algn="l" rtl="0" fontAlgn="base">
              <a:spcBef>
                <a:spcPct val="0"/>
              </a:spcBef>
              <a:spcAft>
                <a:spcPct val="0"/>
              </a:spcAft>
              <a:defRPr sz="800" b="1">
                <a:solidFill>
                  <a:srgbClr val="000000"/>
                </a:solidFill>
                <a:latin typeface="Arial" charset="0"/>
                <a:ea typeface="Times New Roman" pitchFamily="18" charset="0"/>
                <a:cs typeface="Arial" charset="0"/>
              </a:defRPr>
            </a:lvl5pPr>
            <a:lvl6pPr marL="457200" algn="l" rtl="0" fontAlgn="base">
              <a:spcBef>
                <a:spcPct val="0"/>
              </a:spcBef>
              <a:spcAft>
                <a:spcPct val="0"/>
              </a:spcAft>
              <a:defRPr sz="800" b="1">
                <a:solidFill>
                  <a:srgbClr val="000000"/>
                </a:solidFill>
                <a:latin typeface="Arial" charset="0"/>
                <a:ea typeface="Times New Roman" pitchFamily="18" charset="0"/>
                <a:cs typeface="Arial" charset="0"/>
              </a:defRPr>
            </a:lvl6pPr>
            <a:lvl7pPr marL="914400" algn="l" rtl="0" fontAlgn="base">
              <a:spcBef>
                <a:spcPct val="0"/>
              </a:spcBef>
              <a:spcAft>
                <a:spcPct val="0"/>
              </a:spcAft>
              <a:defRPr sz="800" b="1">
                <a:solidFill>
                  <a:srgbClr val="000000"/>
                </a:solidFill>
                <a:latin typeface="Arial" charset="0"/>
                <a:ea typeface="Times New Roman" pitchFamily="18" charset="0"/>
                <a:cs typeface="Arial" charset="0"/>
              </a:defRPr>
            </a:lvl7pPr>
            <a:lvl8pPr marL="1371600" algn="l" rtl="0" fontAlgn="base">
              <a:spcBef>
                <a:spcPct val="0"/>
              </a:spcBef>
              <a:spcAft>
                <a:spcPct val="0"/>
              </a:spcAft>
              <a:defRPr sz="800" b="1">
                <a:solidFill>
                  <a:srgbClr val="000000"/>
                </a:solidFill>
                <a:latin typeface="Arial" charset="0"/>
                <a:ea typeface="Times New Roman" pitchFamily="18" charset="0"/>
                <a:cs typeface="Arial" charset="0"/>
              </a:defRPr>
            </a:lvl8pPr>
            <a:lvl9pPr marL="1828800" algn="l" rtl="0" fontAlgn="base">
              <a:spcBef>
                <a:spcPct val="0"/>
              </a:spcBef>
              <a:spcAft>
                <a:spcPct val="0"/>
              </a:spcAft>
              <a:defRPr sz="800" b="1">
                <a:solidFill>
                  <a:srgbClr val="000000"/>
                </a:solidFill>
                <a:latin typeface="Arial" charset="0"/>
                <a:ea typeface="Times New Roman" pitchFamily="18" charset="0"/>
                <a:cs typeface="Arial" charset="0"/>
              </a:defRPr>
            </a:lvl9pPr>
          </a:lstStyle>
          <a:p>
            <a:pPr algn="ctr"/>
            <a:r>
              <a:rPr lang="en-US" sz="1200" kern="0"/>
              <a:t>Phase 3:  Preliminary Design</a:t>
            </a:r>
            <a:endParaRPr lang="en-US" sz="1200" kern="0" dirty="0"/>
          </a:p>
        </p:txBody>
      </p:sp>
      <p:sp>
        <p:nvSpPr>
          <p:cNvPr id="5" name="Rectangle 4">
            <a:extLst>
              <a:ext uri="{FF2B5EF4-FFF2-40B4-BE49-F238E27FC236}">
                <a16:creationId xmlns:a16="http://schemas.microsoft.com/office/drawing/2014/main" id="{162606F7-E197-ABC7-654E-36A7971EE367}"/>
              </a:ext>
            </a:extLst>
          </p:cNvPr>
          <p:cNvSpPr/>
          <p:nvPr/>
        </p:nvSpPr>
        <p:spPr>
          <a:xfrm>
            <a:off x="4900684" y="3009347"/>
            <a:ext cx="4243316" cy="1015663"/>
          </a:xfrm>
          <a:prstGeom prst="rect">
            <a:avLst/>
          </a:prstGeom>
        </p:spPr>
        <p:txBody>
          <a:bodyPr wrap="square">
            <a:spAutoFit/>
          </a:bodyPr>
          <a:lstStyle/>
          <a:p>
            <a:r>
              <a:rPr lang="en-US" sz="1000" b="1" dirty="0"/>
              <a:t>Overall Responsibility</a:t>
            </a:r>
          </a:p>
          <a:p>
            <a:r>
              <a:rPr lang="en-US" sz="1000" dirty="0"/>
              <a:t>The Engineering group is primarily responsible for the work done during this phase. Manufacturing group involvement ramps up with increased participation in design reviews and development of the Manufacturing Plan. The preferred method is the use of the Manufacturing Plan Checklist.</a:t>
            </a:r>
          </a:p>
        </p:txBody>
      </p:sp>
      <p:sp>
        <p:nvSpPr>
          <p:cNvPr id="8" name="Rectangle 7">
            <a:extLst>
              <a:ext uri="{FF2B5EF4-FFF2-40B4-BE49-F238E27FC236}">
                <a16:creationId xmlns:a16="http://schemas.microsoft.com/office/drawing/2014/main" id="{5C0F1AA9-9AAE-93FC-CE18-7C3DE147557A}"/>
              </a:ext>
            </a:extLst>
          </p:cNvPr>
          <p:cNvSpPr/>
          <p:nvPr/>
        </p:nvSpPr>
        <p:spPr>
          <a:xfrm>
            <a:off x="0" y="3009347"/>
            <a:ext cx="4876800" cy="707886"/>
          </a:xfrm>
          <a:prstGeom prst="rect">
            <a:avLst/>
          </a:prstGeom>
        </p:spPr>
        <p:txBody>
          <a:bodyPr wrap="square">
            <a:spAutoFit/>
          </a:bodyPr>
          <a:lstStyle/>
          <a:p>
            <a:r>
              <a:rPr lang="en-US" sz="1000" b="1" dirty="0"/>
              <a:t>Purpose of the Phase</a:t>
            </a:r>
          </a:p>
          <a:p>
            <a:r>
              <a:rPr lang="en-US" sz="1000" dirty="0"/>
              <a:t>The purpose of this phase is to conduct preliminary engineering design activities culminating in a Preliminary Design Review (PDR). Building and testing engineering subassemblies is done in this phase. </a:t>
            </a:r>
          </a:p>
        </p:txBody>
      </p:sp>
      <p:sp>
        <p:nvSpPr>
          <p:cNvPr id="9" name="Rectangle 2">
            <a:extLst>
              <a:ext uri="{FF2B5EF4-FFF2-40B4-BE49-F238E27FC236}">
                <a16:creationId xmlns:a16="http://schemas.microsoft.com/office/drawing/2014/main" id="{110C4A8A-CE04-9425-4126-1265ED1925A6}"/>
              </a:ext>
            </a:extLst>
          </p:cNvPr>
          <p:cNvSpPr txBox="1">
            <a:spLocks noChangeArrowheads="1"/>
          </p:cNvSpPr>
          <p:nvPr/>
        </p:nvSpPr>
        <p:spPr bwMode="auto">
          <a:xfrm>
            <a:off x="457200" y="4415535"/>
            <a:ext cx="8229600" cy="2555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800" b="1">
                <a:solidFill>
                  <a:srgbClr val="000000"/>
                </a:solidFill>
                <a:latin typeface="+mj-lt"/>
                <a:ea typeface="+mj-ea"/>
                <a:cs typeface="+mj-cs"/>
              </a:defRPr>
            </a:lvl1pPr>
            <a:lvl2pPr algn="l" rtl="0" fontAlgn="base">
              <a:spcBef>
                <a:spcPct val="0"/>
              </a:spcBef>
              <a:spcAft>
                <a:spcPct val="0"/>
              </a:spcAft>
              <a:defRPr sz="800" b="1">
                <a:solidFill>
                  <a:srgbClr val="000000"/>
                </a:solidFill>
                <a:latin typeface="Arial" charset="0"/>
                <a:ea typeface="Times New Roman" pitchFamily="18" charset="0"/>
                <a:cs typeface="Arial" charset="0"/>
              </a:defRPr>
            </a:lvl2pPr>
            <a:lvl3pPr algn="l" rtl="0" fontAlgn="base">
              <a:spcBef>
                <a:spcPct val="0"/>
              </a:spcBef>
              <a:spcAft>
                <a:spcPct val="0"/>
              </a:spcAft>
              <a:defRPr sz="800" b="1">
                <a:solidFill>
                  <a:srgbClr val="000000"/>
                </a:solidFill>
                <a:latin typeface="Arial" charset="0"/>
                <a:ea typeface="Times New Roman" pitchFamily="18" charset="0"/>
                <a:cs typeface="Arial" charset="0"/>
              </a:defRPr>
            </a:lvl3pPr>
            <a:lvl4pPr algn="l" rtl="0" fontAlgn="base">
              <a:spcBef>
                <a:spcPct val="0"/>
              </a:spcBef>
              <a:spcAft>
                <a:spcPct val="0"/>
              </a:spcAft>
              <a:defRPr sz="800" b="1">
                <a:solidFill>
                  <a:srgbClr val="000000"/>
                </a:solidFill>
                <a:latin typeface="Arial" charset="0"/>
                <a:ea typeface="Times New Roman" pitchFamily="18" charset="0"/>
                <a:cs typeface="Arial" charset="0"/>
              </a:defRPr>
            </a:lvl4pPr>
            <a:lvl5pPr algn="l" rtl="0" fontAlgn="base">
              <a:spcBef>
                <a:spcPct val="0"/>
              </a:spcBef>
              <a:spcAft>
                <a:spcPct val="0"/>
              </a:spcAft>
              <a:defRPr sz="800" b="1">
                <a:solidFill>
                  <a:srgbClr val="000000"/>
                </a:solidFill>
                <a:latin typeface="Arial" charset="0"/>
                <a:ea typeface="Times New Roman" pitchFamily="18" charset="0"/>
                <a:cs typeface="Arial" charset="0"/>
              </a:defRPr>
            </a:lvl5pPr>
            <a:lvl6pPr marL="457200" algn="l" rtl="0" fontAlgn="base">
              <a:spcBef>
                <a:spcPct val="0"/>
              </a:spcBef>
              <a:spcAft>
                <a:spcPct val="0"/>
              </a:spcAft>
              <a:defRPr sz="800" b="1">
                <a:solidFill>
                  <a:srgbClr val="000000"/>
                </a:solidFill>
                <a:latin typeface="Arial" charset="0"/>
                <a:ea typeface="Times New Roman" pitchFamily="18" charset="0"/>
                <a:cs typeface="Arial" charset="0"/>
              </a:defRPr>
            </a:lvl6pPr>
            <a:lvl7pPr marL="914400" algn="l" rtl="0" fontAlgn="base">
              <a:spcBef>
                <a:spcPct val="0"/>
              </a:spcBef>
              <a:spcAft>
                <a:spcPct val="0"/>
              </a:spcAft>
              <a:defRPr sz="800" b="1">
                <a:solidFill>
                  <a:srgbClr val="000000"/>
                </a:solidFill>
                <a:latin typeface="Arial" charset="0"/>
                <a:ea typeface="Times New Roman" pitchFamily="18" charset="0"/>
                <a:cs typeface="Arial" charset="0"/>
              </a:defRPr>
            </a:lvl7pPr>
            <a:lvl8pPr marL="1371600" algn="l" rtl="0" fontAlgn="base">
              <a:spcBef>
                <a:spcPct val="0"/>
              </a:spcBef>
              <a:spcAft>
                <a:spcPct val="0"/>
              </a:spcAft>
              <a:defRPr sz="800" b="1">
                <a:solidFill>
                  <a:srgbClr val="000000"/>
                </a:solidFill>
                <a:latin typeface="Arial" charset="0"/>
                <a:ea typeface="Times New Roman" pitchFamily="18" charset="0"/>
                <a:cs typeface="Arial" charset="0"/>
              </a:defRPr>
            </a:lvl8pPr>
            <a:lvl9pPr marL="1828800" algn="l" rtl="0" fontAlgn="base">
              <a:spcBef>
                <a:spcPct val="0"/>
              </a:spcBef>
              <a:spcAft>
                <a:spcPct val="0"/>
              </a:spcAft>
              <a:defRPr sz="800" b="1">
                <a:solidFill>
                  <a:srgbClr val="000000"/>
                </a:solidFill>
                <a:latin typeface="Arial" charset="0"/>
                <a:ea typeface="Times New Roman" pitchFamily="18" charset="0"/>
                <a:cs typeface="Arial" charset="0"/>
              </a:defRPr>
            </a:lvl9pPr>
          </a:lstStyle>
          <a:p>
            <a:pPr algn="ctr"/>
            <a:r>
              <a:rPr lang="en-US" sz="1200" kern="0"/>
              <a:t>Phase 4:  Critical Design</a:t>
            </a:r>
            <a:endParaRPr lang="en-US" sz="1200" kern="0" dirty="0"/>
          </a:p>
        </p:txBody>
      </p:sp>
      <p:sp>
        <p:nvSpPr>
          <p:cNvPr id="11" name="Rectangle 10">
            <a:extLst>
              <a:ext uri="{FF2B5EF4-FFF2-40B4-BE49-F238E27FC236}">
                <a16:creationId xmlns:a16="http://schemas.microsoft.com/office/drawing/2014/main" id="{EA36DB9A-2918-3D56-4726-998F928831DB}"/>
              </a:ext>
            </a:extLst>
          </p:cNvPr>
          <p:cNvSpPr/>
          <p:nvPr/>
        </p:nvSpPr>
        <p:spPr>
          <a:xfrm>
            <a:off x="5160146" y="4753310"/>
            <a:ext cx="3983854" cy="707886"/>
          </a:xfrm>
          <a:prstGeom prst="rect">
            <a:avLst/>
          </a:prstGeom>
        </p:spPr>
        <p:txBody>
          <a:bodyPr wrap="square">
            <a:spAutoFit/>
          </a:bodyPr>
          <a:lstStyle/>
          <a:p>
            <a:r>
              <a:rPr lang="en-US" sz="1000" b="1" dirty="0"/>
              <a:t>Overall Responsibility</a:t>
            </a:r>
          </a:p>
          <a:p>
            <a:r>
              <a:rPr lang="en-US" sz="1000" dirty="0"/>
              <a:t>The Engineering group is primarily responsible for the work done during this phase.  Manufacturing group involvement continues to ramp up with many of the same activities performed during phase 3.</a:t>
            </a:r>
          </a:p>
        </p:txBody>
      </p:sp>
      <p:sp>
        <p:nvSpPr>
          <p:cNvPr id="12" name="Rectangle 11">
            <a:extLst>
              <a:ext uri="{FF2B5EF4-FFF2-40B4-BE49-F238E27FC236}">
                <a16:creationId xmlns:a16="http://schemas.microsoft.com/office/drawing/2014/main" id="{9AC93A49-BAB2-3DAB-EE88-D0AAB5F99F0D}"/>
              </a:ext>
            </a:extLst>
          </p:cNvPr>
          <p:cNvSpPr/>
          <p:nvPr/>
        </p:nvSpPr>
        <p:spPr>
          <a:xfrm>
            <a:off x="0" y="4750351"/>
            <a:ext cx="5160146" cy="1015663"/>
          </a:xfrm>
          <a:prstGeom prst="rect">
            <a:avLst/>
          </a:prstGeom>
        </p:spPr>
        <p:txBody>
          <a:bodyPr wrap="square">
            <a:spAutoFit/>
          </a:bodyPr>
          <a:lstStyle/>
          <a:p>
            <a:r>
              <a:rPr lang="en-US" sz="1000" b="1" dirty="0"/>
              <a:t>Purpose of the Phase</a:t>
            </a:r>
          </a:p>
          <a:p>
            <a:r>
              <a:rPr lang="en-US" sz="1000" dirty="0"/>
              <a:t>The purpose of this phase is to conduct detailed engineering design activities, culminating in a Critical Design Review (CDR). Building and testing of EDM (Also known as Beta) hardware is the main method by which the design is validated against the requirements. EDM hardware is defined as proof of concept hardware that cannot be sold to a customer and is not representative of standard manufacturing processes.</a:t>
            </a:r>
          </a:p>
        </p:txBody>
      </p:sp>
    </p:spTree>
    <p:extLst>
      <p:ext uri="{BB962C8B-B14F-4D97-AF65-F5344CB8AC3E}">
        <p14:creationId xmlns:p14="http://schemas.microsoft.com/office/powerpoint/2010/main" val="1928884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Page </a:t>
            </a:r>
            <a:fld id="{27017F50-A4BF-4FEE-854E-67F54D6E1CF5}" type="slidenum">
              <a:rPr lang="en-US"/>
              <a:pPr/>
              <a:t>5</a:t>
            </a:fld>
            <a:endParaRPr lang="en-US"/>
          </a:p>
        </p:txBody>
      </p:sp>
      <p:sp>
        <p:nvSpPr>
          <p:cNvPr id="4098" name="Rectangle 2"/>
          <p:cNvSpPr>
            <a:spLocks noGrp="1" noChangeArrowheads="1"/>
          </p:cNvSpPr>
          <p:nvPr>
            <p:ph type="title"/>
          </p:nvPr>
        </p:nvSpPr>
        <p:spPr>
          <a:xfrm>
            <a:off x="457200" y="685800"/>
            <a:ext cx="8229600" cy="255588"/>
          </a:xfrm>
        </p:spPr>
        <p:txBody>
          <a:bodyPr/>
          <a:lstStyle/>
          <a:p>
            <a:pPr algn="ctr"/>
            <a:r>
              <a:rPr lang="en-US" sz="1200" dirty="0"/>
              <a:t>Phase 5:  Engineering Launch</a:t>
            </a:r>
          </a:p>
        </p:txBody>
      </p:sp>
      <p:sp>
        <p:nvSpPr>
          <p:cNvPr id="2" name="Rectangle 1"/>
          <p:cNvSpPr/>
          <p:nvPr/>
        </p:nvSpPr>
        <p:spPr>
          <a:xfrm>
            <a:off x="5160146" y="990600"/>
            <a:ext cx="3983854" cy="861774"/>
          </a:xfrm>
          <a:prstGeom prst="rect">
            <a:avLst/>
          </a:prstGeom>
        </p:spPr>
        <p:txBody>
          <a:bodyPr wrap="square">
            <a:spAutoFit/>
          </a:bodyPr>
          <a:lstStyle/>
          <a:p>
            <a:r>
              <a:rPr lang="en-US" sz="1000" b="1" dirty="0"/>
              <a:t>Overall Responsibility</a:t>
            </a:r>
          </a:p>
          <a:p>
            <a:r>
              <a:rPr lang="en-US" sz="1000" dirty="0"/>
              <a:t>In this phase the Engineering group has primarily responsibility with assistance from Manufacturing. This phase begins the transition of the product design from engineering to manufacturing production, with the effort being led by engineering.</a:t>
            </a:r>
          </a:p>
        </p:txBody>
      </p:sp>
      <p:sp>
        <p:nvSpPr>
          <p:cNvPr id="7" name="Rectangle 6"/>
          <p:cNvSpPr/>
          <p:nvPr/>
        </p:nvSpPr>
        <p:spPr>
          <a:xfrm>
            <a:off x="0" y="990600"/>
            <a:ext cx="5160146" cy="1015663"/>
          </a:xfrm>
          <a:prstGeom prst="rect">
            <a:avLst/>
          </a:prstGeom>
        </p:spPr>
        <p:txBody>
          <a:bodyPr wrap="square">
            <a:spAutoFit/>
          </a:bodyPr>
          <a:lstStyle/>
          <a:p>
            <a:r>
              <a:rPr lang="en-US" sz="1000" b="1" dirty="0"/>
              <a:t>Purpose of the Phase</a:t>
            </a:r>
          </a:p>
          <a:p>
            <a:r>
              <a:rPr lang="en-US" sz="1000" dirty="0"/>
              <a:t>The purpose of this phase is to build a small quantity of product, designated as LRIP (Low Rate Initial Production) units, in a manner consistent with the expected production processes to validate </a:t>
            </a:r>
            <a:r>
              <a:rPr lang="en-US" sz="1000" b="1" dirty="0"/>
              <a:t>completion of design through DVT </a:t>
            </a:r>
            <a:r>
              <a:rPr lang="en-US" sz="1000" dirty="0"/>
              <a:t>and to develop, implement, and refine the production process. LRIP units are built on the production floor primarily by Engineering with manufacturing support. </a:t>
            </a:r>
          </a:p>
        </p:txBody>
      </p:sp>
      <p:sp>
        <p:nvSpPr>
          <p:cNvPr id="9" name="Rectangle 8"/>
          <p:cNvSpPr/>
          <p:nvPr/>
        </p:nvSpPr>
        <p:spPr>
          <a:xfrm>
            <a:off x="0" y="1981200"/>
            <a:ext cx="9144000" cy="1785104"/>
          </a:xfrm>
          <a:prstGeom prst="rect">
            <a:avLst/>
          </a:prstGeom>
        </p:spPr>
        <p:txBody>
          <a:bodyPr wrap="square">
            <a:spAutoFit/>
          </a:bodyPr>
          <a:lstStyle/>
          <a:p>
            <a:r>
              <a:rPr lang="en-US" sz="1000" dirty="0"/>
              <a:t>The objective of building LRIP units is to:</a:t>
            </a:r>
          </a:p>
          <a:p>
            <a:pPr marL="171450" indent="-171450">
              <a:buFont typeface="Arial" panose="020B0604020202020204" pitchFamily="34" charset="0"/>
              <a:buChar char="•"/>
            </a:pPr>
            <a:r>
              <a:rPr lang="en-US" sz="1000" dirty="0"/>
              <a:t>Provide production configured or representative units for operational testing and DVT</a:t>
            </a:r>
          </a:p>
          <a:p>
            <a:pPr marL="171450" lvl="0" indent="-171450">
              <a:buFont typeface="Arial" panose="020B0604020202020204" pitchFamily="34" charset="0"/>
              <a:buChar char="•"/>
            </a:pPr>
            <a:r>
              <a:rPr lang="en-US" sz="1000" dirty="0"/>
              <a:t>Establish and validate the necessary tooling, equipment, documentation, material, and supplier base to support an orderly increase in the production rate, and sufficient to support full rate production upon successful completion of the PRR.</a:t>
            </a:r>
          </a:p>
          <a:p>
            <a:r>
              <a:rPr lang="en-US" sz="1000" dirty="0"/>
              <a:t> </a:t>
            </a:r>
          </a:p>
          <a:p>
            <a:r>
              <a:rPr lang="en-US" sz="1000" dirty="0"/>
              <a:t>Qualified LRIP units may be delivered to customers after quality assurance steps (ESS through ATP).  The customers receiving these units are notified they are receiving LRIP units and their feedback in support of the development process is solicited. </a:t>
            </a:r>
          </a:p>
          <a:p>
            <a:endParaRPr lang="en-US" sz="1000" dirty="0"/>
          </a:p>
          <a:p>
            <a:r>
              <a:rPr lang="en-US" sz="1000" dirty="0"/>
              <a:t>At the completion of this phase, the majority of the engineering documentation is completed and released. Subassemblies and components can be released to alpha rev through the ECO procedure provided all Engineering and manufacturing activities for those parts have been completed (e.g. DVT completed, incoming inspection tests defined, suppliers qualified).  </a:t>
            </a:r>
          </a:p>
        </p:txBody>
      </p:sp>
      <p:sp>
        <p:nvSpPr>
          <p:cNvPr id="3" name="Rectangle 2">
            <a:extLst>
              <a:ext uri="{FF2B5EF4-FFF2-40B4-BE49-F238E27FC236}">
                <a16:creationId xmlns:a16="http://schemas.microsoft.com/office/drawing/2014/main" id="{D96C70E4-AFCB-061B-D139-4829F63911B7}"/>
              </a:ext>
            </a:extLst>
          </p:cNvPr>
          <p:cNvSpPr txBox="1">
            <a:spLocks noChangeArrowheads="1"/>
          </p:cNvSpPr>
          <p:nvPr/>
        </p:nvSpPr>
        <p:spPr bwMode="auto">
          <a:xfrm>
            <a:off x="457200" y="3935849"/>
            <a:ext cx="8229600" cy="2555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800" b="1">
                <a:solidFill>
                  <a:srgbClr val="000000"/>
                </a:solidFill>
                <a:latin typeface="+mj-lt"/>
                <a:ea typeface="+mj-ea"/>
                <a:cs typeface="+mj-cs"/>
              </a:defRPr>
            </a:lvl1pPr>
            <a:lvl2pPr algn="l" rtl="0" fontAlgn="base">
              <a:spcBef>
                <a:spcPct val="0"/>
              </a:spcBef>
              <a:spcAft>
                <a:spcPct val="0"/>
              </a:spcAft>
              <a:defRPr sz="800" b="1">
                <a:solidFill>
                  <a:srgbClr val="000000"/>
                </a:solidFill>
                <a:latin typeface="Arial" charset="0"/>
                <a:ea typeface="Times New Roman" pitchFamily="18" charset="0"/>
                <a:cs typeface="Arial" charset="0"/>
              </a:defRPr>
            </a:lvl2pPr>
            <a:lvl3pPr algn="l" rtl="0" fontAlgn="base">
              <a:spcBef>
                <a:spcPct val="0"/>
              </a:spcBef>
              <a:spcAft>
                <a:spcPct val="0"/>
              </a:spcAft>
              <a:defRPr sz="800" b="1">
                <a:solidFill>
                  <a:srgbClr val="000000"/>
                </a:solidFill>
                <a:latin typeface="Arial" charset="0"/>
                <a:ea typeface="Times New Roman" pitchFamily="18" charset="0"/>
                <a:cs typeface="Arial" charset="0"/>
              </a:defRPr>
            </a:lvl3pPr>
            <a:lvl4pPr algn="l" rtl="0" fontAlgn="base">
              <a:spcBef>
                <a:spcPct val="0"/>
              </a:spcBef>
              <a:spcAft>
                <a:spcPct val="0"/>
              </a:spcAft>
              <a:defRPr sz="800" b="1">
                <a:solidFill>
                  <a:srgbClr val="000000"/>
                </a:solidFill>
                <a:latin typeface="Arial" charset="0"/>
                <a:ea typeface="Times New Roman" pitchFamily="18" charset="0"/>
                <a:cs typeface="Arial" charset="0"/>
              </a:defRPr>
            </a:lvl4pPr>
            <a:lvl5pPr algn="l" rtl="0" fontAlgn="base">
              <a:spcBef>
                <a:spcPct val="0"/>
              </a:spcBef>
              <a:spcAft>
                <a:spcPct val="0"/>
              </a:spcAft>
              <a:defRPr sz="800" b="1">
                <a:solidFill>
                  <a:srgbClr val="000000"/>
                </a:solidFill>
                <a:latin typeface="Arial" charset="0"/>
                <a:ea typeface="Times New Roman" pitchFamily="18" charset="0"/>
                <a:cs typeface="Arial" charset="0"/>
              </a:defRPr>
            </a:lvl5pPr>
            <a:lvl6pPr marL="457200" algn="l" rtl="0" fontAlgn="base">
              <a:spcBef>
                <a:spcPct val="0"/>
              </a:spcBef>
              <a:spcAft>
                <a:spcPct val="0"/>
              </a:spcAft>
              <a:defRPr sz="800" b="1">
                <a:solidFill>
                  <a:srgbClr val="000000"/>
                </a:solidFill>
                <a:latin typeface="Arial" charset="0"/>
                <a:ea typeface="Times New Roman" pitchFamily="18" charset="0"/>
                <a:cs typeface="Arial" charset="0"/>
              </a:defRPr>
            </a:lvl6pPr>
            <a:lvl7pPr marL="914400" algn="l" rtl="0" fontAlgn="base">
              <a:spcBef>
                <a:spcPct val="0"/>
              </a:spcBef>
              <a:spcAft>
                <a:spcPct val="0"/>
              </a:spcAft>
              <a:defRPr sz="800" b="1">
                <a:solidFill>
                  <a:srgbClr val="000000"/>
                </a:solidFill>
                <a:latin typeface="Arial" charset="0"/>
                <a:ea typeface="Times New Roman" pitchFamily="18" charset="0"/>
                <a:cs typeface="Arial" charset="0"/>
              </a:defRPr>
            </a:lvl7pPr>
            <a:lvl8pPr marL="1371600" algn="l" rtl="0" fontAlgn="base">
              <a:spcBef>
                <a:spcPct val="0"/>
              </a:spcBef>
              <a:spcAft>
                <a:spcPct val="0"/>
              </a:spcAft>
              <a:defRPr sz="800" b="1">
                <a:solidFill>
                  <a:srgbClr val="000000"/>
                </a:solidFill>
                <a:latin typeface="Arial" charset="0"/>
                <a:ea typeface="Times New Roman" pitchFamily="18" charset="0"/>
                <a:cs typeface="Arial" charset="0"/>
              </a:defRPr>
            </a:lvl8pPr>
            <a:lvl9pPr marL="1828800" algn="l" rtl="0" fontAlgn="base">
              <a:spcBef>
                <a:spcPct val="0"/>
              </a:spcBef>
              <a:spcAft>
                <a:spcPct val="0"/>
              </a:spcAft>
              <a:defRPr sz="800" b="1">
                <a:solidFill>
                  <a:srgbClr val="000000"/>
                </a:solidFill>
                <a:latin typeface="Arial" charset="0"/>
                <a:ea typeface="Times New Roman" pitchFamily="18" charset="0"/>
                <a:cs typeface="Arial" charset="0"/>
              </a:defRPr>
            </a:lvl9pPr>
          </a:lstStyle>
          <a:p>
            <a:pPr algn="ctr"/>
            <a:r>
              <a:rPr lang="en-US" sz="1200" kern="0"/>
              <a:t>Phase 6:  Manufacturing Launch</a:t>
            </a:r>
            <a:endParaRPr lang="en-US" sz="1200" kern="0" dirty="0"/>
          </a:p>
        </p:txBody>
      </p:sp>
      <p:sp>
        <p:nvSpPr>
          <p:cNvPr id="4" name="Rectangle 3">
            <a:extLst>
              <a:ext uri="{FF2B5EF4-FFF2-40B4-BE49-F238E27FC236}">
                <a16:creationId xmlns:a16="http://schemas.microsoft.com/office/drawing/2014/main" id="{978512DE-EC2A-8789-C412-62AE46C264DB}"/>
              </a:ext>
            </a:extLst>
          </p:cNvPr>
          <p:cNvSpPr/>
          <p:nvPr/>
        </p:nvSpPr>
        <p:spPr>
          <a:xfrm>
            <a:off x="5562600" y="4240649"/>
            <a:ext cx="3581400" cy="1015663"/>
          </a:xfrm>
          <a:prstGeom prst="rect">
            <a:avLst/>
          </a:prstGeom>
        </p:spPr>
        <p:txBody>
          <a:bodyPr wrap="square">
            <a:spAutoFit/>
          </a:bodyPr>
          <a:lstStyle/>
          <a:p>
            <a:r>
              <a:rPr lang="en-US" sz="1000" b="1" dirty="0"/>
              <a:t>Overall Responsibility</a:t>
            </a:r>
          </a:p>
          <a:p>
            <a:r>
              <a:rPr lang="en-US" sz="1000" dirty="0"/>
              <a:t>In this phase the manufacturing group has primarily responsibility with assistance from Engineering.  This phase completes the transition of the product design from engineering to manufacturing production, with the effort being led by Manufacturing.</a:t>
            </a:r>
          </a:p>
        </p:txBody>
      </p:sp>
      <p:sp>
        <p:nvSpPr>
          <p:cNvPr id="5" name="Rectangle 4">
            <a:extLst>
              <a:ext uri="{FF2B5EF4-FFF2-40B4-BE49-F238E27FC236}">
                <a16:creationId xmlns:a16="http://schemas.microsoft.com/office/drawing/2014/main" id="{5927C9E3-0759-3A2E-1B2A-C1CF95D96129}"/>
              </a:ext>
            </a:extLst>
          </p:cNvPr>
          <p:cNvSpPr/>
          <p:nvPr/>
        </p:nvSpPr>
        <p:spPr>
          <a:xfrm>
            <a:off x="0" y="4214098"/>
            <a:ext cx="5562600" cy="707886"/>
          </a:xfrm>
          <a:prstGeom prst="rect">
            <a:avLst/>
          </a:prstGeom>
        </p:spPr>
        <p:txBody>
          <a:bodyPr wrap="square">
            <a:spAutoFit/>
          </a:bodyPr>
          <a:lstStyle/>
          <a:p>
            <a:r>
              <a:rPr lang="en-US" sz="1000" b="1" dirty="0"/>
              <a:t>Purpose of the Phase</a:t>
            </a:r>
          </a:p>
          <a:p>
            <a:r>
              <a:rPr lang="en-US" sz="1000" dirty="0"/>
              <a:t>The purpose of this phase is to build production units and finalize production processes, tooling, fixtures, and resource training. During the Manufacturing Launch phase, the production units are built by Manufacturing with decreasing engineering support. </a:t>
            </a:r>
          </a:p>
        </p:txBody>
      </p:sp>
      <p:sp>
        <p:nvSpPr>
          <p:cNvPr id="11" name="Rectangle 10">
            <a:extLst>
              <a:ext uri="{FF2B5EF4-FFF2-40B4-BE49-F238E27FC236}">
                <a16:creationId xmlns:a16="http://schemas.microsoft.com/office/drawing/2014/main" id="{2B2EAB5D-1B88-45C6-368E-162AAACDC261}"/>
              </a:ext>
            </a:extLst>
          </p:cNvPr>
          <p:cNvSpPr/>
          <p:nvPr/>
        </p:nvSpPr>
        <p:spPr>
          <a:xfrm>
            <a:off x="0" y="5229761"/>
            <a:ext cx="9144000" cy="1323439"/>
          </a:xfrm>
          <a:prstGeom prst="rect">
            <a:avLst/>
          </a:prstGeom>
        </p:spPr>
        <p:txBody>
          <a:bodyPr wrap="square">
            <a:spAutoFit/>
          </a:bodyPr>
          <a:lstStyle/>
          <a:p>
            <a:r>
              <a:rPr lang="en-US" sz="1000" dirty="0"/>
              <a:t>Objectives of this phase</a:t>
            </a:r>
          </a:p>
          <a:p>
            <a:pPr marL="171450" indent="-171450">
              <a:buFont typeface="Arial" panose="020B0604020202020204" pitchFamily="34" charset="0"/>
              <a:buChar char="•"/>
            </a:pPr>
            <a:r>
              <a:rPr lang="en-US" sz="1000" dirty="0"/>
              <a:t>Release remaining assemblies, subassemblies, and components to production (alpha level)</a:t>
            </a:r>
          </a:p>
          <a:p>
            <a:pPr marL="171450" indent="-171450">
              <a:buFont typeface="Arial" panose="020B0604020202020204" pitchFamily="34" charset="0"/>
              <a:buChar char="•"/>
            </a:pPr>
            <a:r>
              <a:rPr lang="en-US" sz="1000" dirty="0"/>
              <a:t>Build systems to required specifications using manufacturing processes and systems (fixtures, tooling)</a:t>
            </a:r>
          </a:p>
          <a:p>
            <a:pPr marL="171450" indent="-171450">
              <a:buFont typeface="Arial" panose="020B0604020202020204" pitchFamily="34" charset="0"/>
              <a:buChar char="•"/>
            </a:pPr>
            <a:r>
              <a:rPr lang="en-US" sz="1000" dirty="0"/>
              <a:t>Finalize Manufacturing documentation</a:t>
            </a:r>
          </a:p>
          <a:p>
            <a:endParaRPr lang="en-US" sz="1000" dirty="0"/>
          </a:p>
          <a:p>
            <a:r>
              <a:rPr lang="en-US" sz="1000" dirty="0"/>
              <a:t>Engineering performs tests on selected units to validate that the product was manufactured as intended and meets product requirements.</a:t>
            </a:r>
          </a:p>
          <a:p>
            <a:endParaRPr lang="en-US" sz="1000" dirty="0"/>
          </a:p>
          <a:p>
            <a:r>
              <a:rPr lang="en-US" sz="1000" b="1" dirty="0"/>
              <a:t>At the completion of this phase, the product is considered to be completely transitioned into production.</a:t>
            </a:r>
          </a:p>
        </p:txBody>
      </p:sp>
    </p:spTree>
    <p:extLst>
      <p:ext uri="{BB962C8B-B14F-4D97-AF65-F5344CB8AC3E}">
        <p14:creationId xmlns:p14="http://schemas.microsoft.com/office/powerpoint/2010/main" val="2824273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Page </a:t>
            </a:r>
            <a:fld id="{27017F50-A4BF-4FEE-854E-67F54D6E1CF5}" type="slidenum">
              <a:rPr lang="en-US"/>
              <a:pPr/>
              <a:t>6</a:t>
            </a:fld>
            <a:endParaRPr lang="en-US"/>
          </a:p>
        </p:txBody>
      </p:sp>
      <p:sp>
        <p:nvSpPr>
          <p:cNvPr id="4098" name="Rectangle 2"/>
          <p:cNvSpPr>
            <a:spLocks noGrp="1" noChangeArrowheads="1"/>
          </p:cNvSpPr>
          <p:nvPr>
            <p:ph type="title"/>
          </p:nvPr>
        </p:nvSpPr>
        <p:spPr>
          <a:xfrm>
            <a:off x="457200" y="685800"/>
            <a:ext cx="8229600" cy="255588"/>
          </a:xfrm>
        </p:spPr>
        <p:txBody>
          <a:bodyPr/>
          <a:lstStyle/>
          <a:p>
            <a:pPr algn="ctr"/>
            <a:r>
              <a:rPr lang="en-US" sz="1200" dirty="0"/>
              <a:t>Phase 7:  Support</a:t>
            </a:r>
          </a:p>
        </p:txBody>
      </p:sp>
      <p:sp>
        <p:nvSpPr>
          <p:cNvPr id="2" name="Rectangle 1"/>
          <p:cNvSpPr/>
          <p:nvPr/>
        </p:nvSpPr>
        <p:spPr>
          <a:xfrm>
            <a:off x="5281684" y="1023575"/>
            <a:ext cx="3862316" cy="707886"/>
          </a:xfrm>
          <a:prstGeom prst="rect">
            <a:avLst/>
          </a:prstGeom>
        </p:spPr>
        <p:txBody>
          <a:bodyPr wrap="square">
            <a:spAutoFit/>
          </a:bodyPr>
          <a:lstStyle/>
          <a:p>
            <a:r>
              <a:rPr lang="en-US" sz="1000" b="1" dirty="0"/>
              <a:t>Overall Responsibility</a:t>
            </a:r>
          </a:p>
          <a:p>
            <a:r>
              <a:rPr lang="en-US" sz="1000" dirty="0"/>
              <a:t>The Manufacturing group is primarily responsible for the work done during this phase. Engineering always plays a critical role in supporting the product throughout product life cycle.</a:t>
            </a:r>
          </a:p>
        </p:txBody>
      </p:sp>
      <p:sp>
        <p:nvSpPr>
          <p:cNvPr id="7" name="Rectangle 6"/>
          <p:cNvSpPr/>
          <p:nvPr/>
        </p:nvSpPr>
        <p:spPr>
          <a:xfrm>
            <a:off x="0" y="1020616"/>
            <a:ext cx="5160146" cy="707886"/>
          </a:xfrm>
          <a:prstGeom prst="rect">
            <a:avLst/>
          </a:prstGeom>
        </p:spPr>
        <p:txBody>
          <a:bodyPr wrap="square">
            <a:spAutoFit/>
          </a:bodyPr>
          <a:lstStyle/>
          <a:p>
            <a:r>
              <a:rPr lang="en-US" sz="1000" b="1" dirty="0"/>
              <a:t>Purpose of the Phase</a:t>
            </a:r>
          </a:p>
          <a:p>
            <a:r>
              <a:rPr lang="en-US" sz="1000" dirty="0"/>
              <a:t>The purpose of this phase is the continuation of product support, maintenance, margin improvement, quality improvement and to enhance the product through the end of its product life cycle.</a:t>
            </a:r>
          </a:p>
        </p:txBody>
      </p:sp>
    </p:spTree>
    <p:extLst>
      <p:ext uri="{BB962C8B-B14F-4D97-AF65-F5344CB8AC3E}">
        <p14:creationId xmlns:p14="http://schemas.microsoft.com/office/powerpoint/2010/main" val="111306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Page </a:t>
            </a:r>
            <a:fld id="{2A4F893E-9704-4C19-86DE-06F7EFFBCE8C}" type="slidenum">
              <a:rPr lang="en-US" smtClean="0"/>
              <a:pPr/>
              <a:t>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282648842"/>
              </p:ext>
            </p:extLst>
          </p:nvPr>
        </p:nvGraphicFramePr>
        <p:xfrm>
          <a:off x="1219200" y="1600200"/>
          <a:ext cx="6183630" cy="3200400"/>
        </p:xfrm>
        <a:graphic>
          <a:graphicData uri="http://schemas.openxmlformats.org/drawingml/2006/table">
            <a:tbl>
              <a:tblPr>
                <a:tableStyleId>{284E427A-3D55-4303-BF80-6455036E1DE7}</a:tableStyleId>
              </a:tblPr>
              <a:tblGrid>
                <a:gridCol w="800100">
                  <a:extLst>
                    <a:ext uri="{9D8B030D-6E8A-4147-A177-3AD203B41FA5}">
                      <a16:colId xmlns:a16="http://schemas.microsoft.com/office/drawing/2014/main" val="20000"/>
                    </a:ext>
                  </a:extLst>
                </a:gridCol>
                <a:gridCol w="5383530">
                  <a:extLst>
                    <a:ext uri="{9D8B030D-6E8A-4147-A177-3AD203B41FA5}">
                      <a16:colId xmlns:a16="http://schemas.microsoft.com/office/drawing/2014/main" val="20001"/>
                    </a:ext>
                  </a:extLst>
                </a:gridCol>
              </a:tblGrid>
              <a:tr h="0">
                <a:tc>
                  <a:txBody>
                    <a:bodyPr/>
                    <a:lstStyle/>
                    <a:p>
                      <a:pPr marL="0" marR="0" algn="ctr">
                        <a:spcBef>
                          <a:spcPts val="300"/>
                        </a:spcBef>
                        <a:spcAft>
                          <a:spcPts val="600"/>
                        </a:spcAft>
                      </a:pPr>
                      <a:r>
                        <a:rPr lang="en-US" sz="1000" dirty="0">
                          <a:effectLst/>
                        </a:rPr>
                        <a:t>Acronym</a:t>
                      </a:r>
                      <a:endParaRPr lang="en-US" sz="1200" dirty="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Definition</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0"/>
                  </a:ext>
                </a:extLst>
              </a:tr>
              <a:tr h="0">
                <a:tc>
                  <a:txBody>
                    <a:bodyPr/>
                    <a:lstStyle/>
                    <a:p>
                      <a:pPr marL="0" marR="0" algn="ctr">
                        <a:spcBef>
                          <a:spcPts val="300"/>
                        </a:spcBef>
                        <a:spcAft>
                          <a:spcPts val="600"/>
                        </a:spcAft>
                      </a:pPr>
                      <a:r>
                        <a:rPr lang="en-US" sz="1000">
                          <a:effectLst/>
                        </a:rPr>
                        <a:t>ATP</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Acceptance Test Plan</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0">
                <a:tc>
                  <a:txBody>
                    <a:bodyPr/>
                    <a:lstStyle/>
                    <a:p>
                      <a:pPr marL="0" marR="0" algn="ctr">
                        <a:spcBef>
                          <a:spcPts val="300"/>
                        </a:spcBef>
                        <a:spcAft>
                          <a:spcPts val="600"/>
                        </a:spcAft>
                      </a:pPr>
                      <a:r>
                        <a:rPr lang="en-US" sz="1000">
                          <a:effectLst/>
                        </a:rPr>
                        <a:t>CDR</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Critical Design Review</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0">
                <a:tc>
                  <a:txBody>
                    <a:bodyPr/>
                    <a:lstStyle/>
                    <a:p>
                      <a:pPr marL="0" marR="0" algn="ctr">
                        <a:spcBef>
                          <a:spcPts val="300"/>
                        </a:spcBef>
                        <a:spcAft>
                          <a:spcPts val="600"/>
                        </a:spcAft>
                      </a:pPr>
                      <a:r>
                        <a:rPr lang="en-US" sz="1000">
                          <a:effectLst/>
                        </a:rPr>
                        <a:t>DFM</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Design For Manufacturability</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3"/>
                  </a:ext>
                </a:extLst>
              </a:tr>
              <a:tr h="0">
                <a:tc>
                  <a:txBody>
                    <a:bodyPr/>
                    <a:lstStyle/>
                    <a:p>
                      <a:pPr marL="0" marR="0" algn="ctr">
                        <a:spcBef>
                          <a:spcPts val="300"/>
                        </a:spcBef>
                        <a:spcAft>
                          <a:spcPts val="600"/>
                        </a:spcAft>
                      </a:pPr>
                      <a:r>
                        <a:rPr lang="en-US" sz="1000">
                          <a:effectLst/>
                        </a:rPr>
                        <a:t>DVT</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Design Verification Testing</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4"/>
                  </a:ext>
                </a:extLst>
              </a:tr>
              <a:tr h="0">
                <a:tc>
                  <a:txBody>
                    <a:bodyPr/>
                    <a:lstStyle/>
                    <a:p>
                      <a:pPr marL="0" marR="0" algn="ctr">
                        <a:spcBef>
                          <a:spcPts val="300"/>
                        </a:spcBef>
                        <a:spcAft>
                          <a:spcPts val="600"/>
                        </a:spcAft>
                      </a:pPr>
                      <a:r>
                        <a:rPr lang="en-US" sz="1000">
                          <a:effectLst/>
                        </a:rPr>
                        <a:t>EDM</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Engineering Development Material</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5"/>
                  </a:ext>
                </a:extLst>
              </a:tr>
              <a:tr h="0">
                <a:tc>
                  <a:txBody>
                    <a:bodyPr/>
                    <a:lstStyle/>
                    <a:p>
                      <a:pPr marL="0" marR="0" algn="ctr">
                        <a:spcBef>
                          <a:spcPts val="300"/>
                        </a:spcBef>
                        <a:spcAft>
                          <a:spcPts val="600"/>
                        </a:spcAft>
                      </a:pPr>
                      <a:r>
                        <a:rPr lang="en-US" sz="1000">
                          <a:effectLst/>
                        </a:rPr>
                        <a:t>ENG</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Engineering </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6"/>
                  </a:ext>
                </a:extLst>
              </a:tr>
              <a:tr h="0">
                <a:tc>
                  <a:txBody>
                    <a:bodyPr/>
                    <a:lstStyle/>
                    <a:p>
                      <a:pPr marL="0" marR="0" algn="ctr">
                        <a:spcBef>
                          <a:spcPts val="300"/>
                        </a:spcBef>
                        <a:spcAft>
                          <a:spcPts val="600"/>
                        </a:spcAft>
                      </a:pPr>
                      <a:r>
                        <a:rPr lang="en-US" sz="1000">
                          <a:effectLst/>
                        </a:rPr>
                        <a:t>FAI</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First Article Inspection</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7"/>
                  </a:ext>
                </a:extLst>
              </a:tr>
              <a:tr h="0">
                <a:tc>
                  <a:txBody>
                    <a:bodyPr/>
                    <a:lstStyle/>
                    <a:p>
                      <a:pPr marL="0" marR="0" algn="ctr">
                        <a:spcBef>
                          <a:spcPts val="300"/>
                        </a:spcBef>
                        <a:spcAft>
                          <a:spcPts val="600"/>
                        </a:spcAft>
                      </a:pPr>
                      <a:r>
                        <a:rPr lang="en-US" sz="1000">
                          <a:effectLst/>
                        </a:rPr>
                        <a:t>ICD</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Interface Control Drawings and/or Interface Control Documents</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08"/>
                  </a:ext>
                </a:extLst>
              </a:tr>
              <a:tr h="0">
                <a:tc>
                  <a:txBody>
                    <a:bodyPr/>
                    <a:lstStyle/>
                    <a:p>
                      <a:pPr marL="0" marR="0" algn="ctr">
                        <a:spcBef>
                          <a:spcPts val="300"/>
                        </a:spcBef>
                        <a:spcAft>
                          <a:spcPts val="600"/>
                        </a:spcAft>
                      </a:pPr>
                      <a:r>
                        <a:rPr lang="en-US" sz="1000" dirty="0">
                          <a:effectLst/>
                        </a:rPr>
                        <a:t>LRIP</a:t>
                      </a:r>
                      <a:endParaRPr lang="en-US" sz="1200" dirty="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Low Rate Initial Production, based on DoD 5000, tailored for TDY FLIR’s application</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10"/>
                  </a:ext>
                </a:extLst>
              </a:tr>
              <a:tr h="0">
                <a:tc>
                  <a:txBody>
                    <a:bodyPr/>
                    <a:lstStyle/>
                    <a:p>
                      <a:pPr marL="0" marR="0" algn="ctr">
                        <a:spcBef>
                          <a:spcPts val="300"/>
                        </a:spcBef>
                        <a:spcAft>
                          <a:spcPts val="600"/>
                        </a:spcAft>
                      </a:pPr>
                      <a:r>
                        <a:rPr lang="en-US" sz="1000" dirty="0">
                          <a:effectLst/>
                        </a:rPr>
                        <a:t>MFE</a:t>
                      </a:r>
                      <a:endParaRPr lang="en-US" sz="1200" dirty="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Manufacturing Engineering</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12"/>
                  </a:ext>
                </a:extLst>
              </a:tr>
              <a:tr h="0">
                <a:tc>
                  <a:txBody>
                    <a:bodyPr/>
                    <a:lstStyle/>
                    <a:p>
                      <a:pPr marL="0" marR="0" algn="ctr">
                        <a:spcBef>
                          <a:spcPts val="300"/>
                        </a:spcBef>
                        <a:spcAft>
                          <a:spcPts val="600"/>
                        </a:spcAft>
                      </a:pPr>
                      <a:r>
                        <a:rPr lang="en-US" sz="1000">
                          <a:effectLst/>
                        </a:rPr>
                        <a:t>N/A</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Not Applicable</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13"/>
                  </a:ext>
                </a:extLst>
              </a:tr>
              <a:tr h="0">
                <a:tc>
                  <a:txBody>
                    <a:bodyPr/>
                    <a:lstStyle/>
                    <a:p>
                      <a:pPr marL="0" marR="0" algn="ctr">
                        <a:spcBef>
                          <a:spcPts val="300"/>
                        </a:spcBef>
                        <a:spcAft>
                          <a:spcPts val="600"/>
                        </a:spcAft>
                      </a:pPr>
                      <a:r>
                        <a:rPr lang="en-US" sz="1000">
                          <a:effectLst/>
                        </a:rPr>
                        <a:t>NPI</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New Product Introduction</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14"/>
                  </a:ext>
                </a:extLst>
              </a:tr>
              <a:tr h="0">
                <a:tc>
                  <a:txBody>
                    <a:bodyPr/>
                    <a:lstStyle/>
                    <a:p>
                      <a:pPr marL="0" marR="0" algn="ctr">
                        <a:spcBef>
                          <a:spcPts val="300"/>
                        </a:spcBef>
                        <a:spcAft>
                          <a:spcPts val="600"/>
                        </a:spcAft>
                      </a:pPr>
                      <a:r>
                        <a:rPr lang="en-US" sz="1000">
                          <a:effectLst/>
                        </a:rPr>
                        <a:t>OPS</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Operations</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15"/>
                  </a:ext>
                </a:extLst>
              </a:tr>
              <a:tr h="0">
                <a:tc>
                  <a:txBody>
                    <a:bodyPr/>
                    <a:lstStyle/>
                    <a:p>
                      <a:pPr marL="0" marR="0" algn="ctr">
                        <a:spcBef>
                          <a:spcPts val="300"/>
                        </a:spcBef>
                        <a:spcAft>
                          <a:spcPts val="600"/>
                        </a:spcAft>
                      </a:pPr>
                      <a:r>
                        <a:rPr lang="en-US" sz="1000">
                          <a:effectLst/>
                        </a:rPr>
                        <a:t>PDR</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Preliminary Design Review</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16"/>
                  </a:ext>
                </a:extLst>
              </a:tr>
              <a:tr h="0">
                <a:tc>
                  <a:txBody>
                    <a:bodyPr/>
                    <a:lstStyle/>
                    <a:p>
                      <a:pPr marL="0" marR="0" algn="ctr">
                        <a:spcBef>
                          <a:spcPts val="300"/>
                        </a:spcBef>
                        <a:spcAft>
                          <a:spcPts val="600"/>
                        </a:spcAft>
                      </a:pPr>
                      <a:r>
                        <a:rPr lang="en-US" sz="1000">
                          <a:effectLst/>
                        </a:rPr>
                        <a:t>PLM</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Product Line Management</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17"/>
                  </a:ext>
                </a:extLst>
              </a:tr>
              <a:tr h="0">
                <a:tc>
                  <a:txBody>
                    <a:bodyPr/>
                    <a:lstStyle/>
                    <a:p>
                      <a:pPr marL="0" marR="0" algn="ctr">
                        <a:spcBef>
                          <a:spcPts val="300"/>
                        </a:spcBef>
                        <a:spcAft>
                          <a:spcPts val="600"/>
                        </a:spcAft>
                      </a:pPr>
                      <a:r>
                        <a:rPr lang="en-US" sz="1000">
                          <a:effectLst/>
                        </a:rPr>
                        <a:t>PRR</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Production Readiness Review</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18"/>
                  </a:ext>
                </a:extLst>
              </a:tr>
              <a:tr h="0">
                <a:tc>
                  <a:txBody>
                    <a:bodyPr/>
                    <a:lstStyle/>
                    <a:p>
                      <a:pPr marL="0" marR="0" algn="ctr">
                        <a:spcBef>
                          <a:spcPts val="300"/>
                        </a:spcBef>
                        <a:spcAft>
                          <a:spcPts val="600"/>
                        </a:spcAft>
                      </a:pPr>
                      <a:r>
                        <a:rPr lang="en-US" sz="1000" dirty="0">
                          <a:effectLst/>
                        </a:rPr>
                        <a:t>SDD</a:t>
                      </a:r>
                      <a:endParaRPr lang="en-US" sz="1200" dirty="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Software Design Document</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20"/>
                  </a:ext>
                </a:extLst>
              </a:tr>
              <a:tr h="0">
                <a:tc>
                  <a:txBody>
                    <a:bodyPr/>
                    <a:lstStyle/>
                    <a:p>
                      <a:pPr marL="0" marR="0" algn="ctr">
                        <a:spcBef>
                          <a:spcPts val="300"/>
                        </a:spcBef>
                        <a:spcAft>
                          <a:spcPts val="600"/>
                        </a:spcAft>
                      </a:pPr>
                      <a:r>
                        <a:rPr lang="en-US" sz="1000">
                          <a:effectLst/>
                        </a:rPr>
                        <a:t>SRR</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System Requirements Review</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21"/>
                  </a:ext>
                </a:extLst>
              </a:tr>
              <a:tr h="0">
                <a:tc>
                  <a:txBody>
                    <a:bodyPr/>
                    <a:lstStyle/>
                    <a:p>
                      <a:pPr marL="0" marR="0" algn="ctr">
                        <a:spcBef>
                          <a:spcPts val="300"/>
                        </a:spcBef>
                        <a:spcAft>
                          <a:spcPts val="600"/>
                        </a:spcAft>
                      </a:pPr>
                      <a:r>
                        <a:rPr lang="en-US" sz="1000">
                          <a:effectLst/>
                        </a:rPr>
                        <a:t>SVC</a:t>
                      </a:r>
                      <a:endParaRPr lang="en-US" sz="120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a:effectLst/>
                        </a:rPr>
                        <a:t>Service</a:t>
                      </a:r>
                      <a:endParaRPr lang="en-US" sz="1200">
                        <a:effectLst/>
                        <a:latin typeface="Arial"/>
                        <a:ea typeface="Times New Roman"/>
                        <a:cs typeface="Times New Roman"/>
                      </a:endParaRPr>
                    </a:p>
                  </a:txBody>
                  <a:tcPr marL="68580" marR="68580" marT="0" marB="0"/>
                </a:tc>
                <a:extLst>
                  <a:ext uri="{0D108BD9-81ED-4DB2-BD59-A6C34878D82A}">
                    <a16:rowId xmlns:a16="http://schemas.microsoft.com/office/drawing/2014/main" val="10022"/>
                  </a:ext>
                </a:extLst>
              </a:tr>
              <a:tr h="0">
                <a:tc>
                  <a:txBody>
                    <a:bodyPr/>
                    <a:lstStyle/>
                    <a:p>
                      <a:pPr marL="0" marR="0" algn="ctr">
                        <a:spcBef>
                          <a:spcPts val="300"/>
                        </a:spcBef>
                        <a:spcAft>
                          <a:spcPts val="600"/>
                        </a:spcAft>
                      </a:pPr>
                      <a:r>
                        <a:rPr lang="en-US" sz="1000" dirty="0">
                          <a:effectLst/>
                        </a:rPr>
                        <a:t>TRR</a:t>
                      </a:r>
                      <a:endParaRPr lang="en-US" sz="1200" dirty="0">
                        <a:effectLst/>
                        <a:latin typeface="Arial"/>
                        <a:ea typeface="Times New Roman"/>
                        <a:cs typeface="Times New Roman"/>
                      </a:endParaRPr>
                    </a:p>
                  </a:txBody>
                  <a:tcPr marL="68580" marR="68580" marT="0" marB="0"/>
                </a:tc>
                <a:tc>
                  <a:txBody>
                    <a:bodyPr/>
                    <a:lstStyle/>
                    <a:p>
                      <a:pPr marL="0" marR="0">
                        <a:spcBef>
                          <a:spcPts val="300"/>
                        </a:spcBef>
                        <a:spcAft>
                          <a:spcPts val="600"/>
                        </a:spcAft>
                      </a:pPr>
                      <a:r>
                        <a:rPr lang="en-US" sz="1000" dirty="0">
                          <a:effectLst/>
                        </a:rPr>
                        <a:t>Test Readiness Review</a:t>
                      </a:r>
                      <a:endParaRPr lang="en-US" sz="12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23"/>
                  </a:ext>
                </a:extLst>
              </a:tr>
            </a:tbl>
          </a:graphicData>
        </a:graphic>
      </p:graphicFrame>
      <p:sp>
        <p:nvSpPr>
          <p:cNvPr id="6" name="Rectangle 2"/>
          <p:cNvSpPr>
            <a:spLocks noGrp="1" noChangeArrowheads="1"/>
          </p:cNvSpPr>
          <p:nvPr>
            <p:ph type="title"/>
          </p:nvPr>
        </p:nvSpPr>
        <p:spPr>
          <a:xfrm>
            <a:off x="457200" y="838200"/>
            <a:ext cx="8229600" cy="255588"/>
          </a:xfrm>
        </p:spPr>
        <p:txBody>
          <a:bodyPr/>
          <a:lstStyle/>
          <a:p>
            <a:pPr algn="ctr"/>
            <a:r>
              <a:rPr lang="en-US" sz="1200" dirty="0"/>
              <a:t>Appendix A:  Acronyms</a:t>
            </a:r>
          </a:p>
        </p:txBody>
      </p:sp>
    </p:spTree>
    <p:extLst>
      <p:ext uri="{BB962C8B-B14F-4D97-AF65-F5344CB8AC3E}">
        <p14:creationId xmlns:p14="http://schemas.microsoft.com/office/powerpoint/2010/main" val="4093880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Page </a:t>
            </a:r>
            <a:fld id="{2A4F893E-9704-4C19-86DE-06F7EFFBCE8C}" type="slidenum">
              <a:rPr lang="en-US" smtClean="0"/>
              <a:pPr/>
              <a:t>8</a:t>
            </a:fld>
            <a:endParaRPr lang="en-US"/>
          </a:p>
        </p:txBody>
      </p:sp>
      <p:sp>
        <p:nvSpPr>
          <p:cNvPr id="8" name="Rectangle 7"/>
          <p:cNvSpPr/>
          <p:nvPr/>
        </p:nvSpPr>
        <p:spPr>
          <a:xfrm>
            <a:off x="152400" y="965974"/>
            <a:ext cx="8915400" cy="553998"/>
          </a:xfrm>
          <a:prstGeom prst="rect">
            <a:avLst/>
          </a:prstGeom>
        </p:spPr>
        <p:txBody>
          <a:bodyPr wrap="square">
            <a:spAutoFit/>
          </a:bodyPr>
          <a:lstStyle/>
          <a:p>
            <a:r>
              <a:rPr lang="en-US" sz="1000" dirty="0"/>
              <a:t>Listed below are the definitions for the various reviews held during engineer product development.  For small projects these reviews may be combined into one meeting. For large project each review may be broken down into a number of sub-reviews (by feature, engineering discipline, </a:t>
            </a:r>
            <a:r>
              <a:rPr lang="en-US" sz="1000" dirty="0" err="1"/>
              <a:t>etc</a:t>
            </a:r>
            <a:r>
              <a:rPr lang="en-US" sz="1000" dirty="0"/>
              <a:t>). Meeting minutes and attendance sheets may be used as evidence of the meeting occurrence.</a:t>
            </a:r>
          </a:p>
        </p:txBody>
      </p:sp>
      <p:graphicFrame>
        <p:nvGraphicFramePr>
          <p:cNvPr id="9" name="Table 8"/>
          <p:cNvGraphicFramePr>
            <a:graphicFrameLocks noGrp="1"/>
          </p:cNvGraphicFramePr>
          <p:nvPr>
            <p:extLst>
              <p:ext uri="{D42A27DB-BD31-4B8C-83A1-F6EECF244321}">
                <p14:modId xmlns:p14="http://schemas.microsoft.com/office/powerpoint/2010/main" val="1157464708"/>
              </p:ext>
            </p:extLst>
          </p:nvPr>
        </p:nvGraphicFramePr>
        <p:xfrm>
          <a:off x="152400" y="1546086"/>
          <a:ext cx="8839200" cy="3416300"/>
        </p:xfrm>
        <a:graphic>
          <a:graphicData uri="http://schemas.openxmlformats.org/drawingml/2006/table">
            <a:tbl>
              <a:tblPr firstRow="1" bandRow="1">
                <a:tableStyleId>{72833802-FEF1-4C79-8D5D-14CF1EAF98D9}</a:tableStyleId>
              </a:tblPr>
              <a:tblGrid>
                <a:gridCol w="2560320">
                  <a:extLst>
                    <a:ext uri="{9D8B030D-6E8A-4147-A177-3AD203B41FA5}">
                      <a16:colId xmlns:a16="http://schemas.microsoft.com/office/drawing/2014/main" val="20000"/>
                    </a:ext>
                  </a:extLst>
                </a:gridCol>
                <a:gridCol w="6278880">
                  <a:extLst>
                    <a:ext uri="{9D8B030D-6E8A-4147-A177-3AD203B41FA5}">
                      <a16:colId xmlns:a16="http://schemas.microsoft.com/office/drawing/2014/main" val="20001"/>
                    </a:ext>
                  </a:extLst>
                </a:gridCol>
              </a:tblGrid>
              <a:tr h="279400">
                <a:tc>
                  <a:txBody>
                    <a:bodyPr/>
                    <a:lstStyle/>
                    <a:p>
                      <a:r>
                        <a:rPr lang="en-US" sz="1000" dirty="0"/>
                        <a:t>Review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en-US" sz="1000" dirty="0"/>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279400">
                <a:tc>
                  <a:txBody>
                    <a:bodyPr/>
                    <a:lstStyle/>
                    <a:p>
                      <a:pPr marL="0" marR="0">
                        <a:spcBef>
                          <a:spcPts val="300"/>
                        </a:spcBef>
                        <a:spcAft>
                          <a:spcPts val="600"/>
                        </a:spcAft>
                      </a:pPr>
                      <a:r>
                        <a:rPr lang="en-US" sz="1000" dirty="0">
                          <a:effectLst/>
                          <a:latin typeface="Arial"/>
                          <a:ea typeface="Times New Roman"/>
                          <a:cs typeface="Times New Roman"/>
                        </a:rPr>
                        <a:t>Systems Concept Review (SCR)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a:effectLst/>
                          <a:latin typeface="Arial"/>
                          <a:ea typeface="Times New Roman"/>
                          <a:cs typeface="Times New Roman"/>
                        </a:rPr>
                        <a:t>This review is held with business development, product management and engineering. The purpose is to review the basic product concept and get feedback on market size, features, technical feasibility, and technical effort.</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9400">
                <a:tc>
                  <a:txBody>
                    <a:bodyPr/>
                    <a:lstStyle/>
                    <a:p>
                      <a:pPr marL="0" marR="0">
                        <a:spcBef>
                          <a:spcPts val="300"/>
                        </a:spcBef>
                        <a:spcAft>
                          <a:spcPts val="600"/>
                        </a:spcAft>
                      </a:pPr>
                      <a:r>
                        <a:rPr lang="en-US" sz="1000" dirty="0">
                          <a:effectLst/>
                          <a:latin typeface="Arial"/>
                          <a:ea typeface="Times New Roman"/>
                          <a:cs typeface="Times New Roman"/>
                        </a:rPr>
                        <a:t>System Requirements Review (SRR)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This review is held with engineering and product marketing. The intent is to confirm that the engineering requirements meet the customer expectations  and are achievable with available resources</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9400">
                <a:tc>
                  <a:txBody>
                    <a:bodyPr/>
                    <a:lstStyle/>
                    <a:p>
                      <a:pPr marL="0" marR="0">
                        <a:spcBef>
                          <a:spcPts val="300"/>
                        </a:spcBef>
                        <a:spcAft>
                          <a:spcPts val="600"/>
                        </a:spcAft>
                      </a:pPr>
                      <a:r>
                        <a:rPr lang="en-US" sz="1000" dirty="0">
                          <a:effectLst/>
                          <a:latin typeface="Arial"/>
                          <a:ea typeface="Times New Roman"/>
                          <a:cs typeface="Times New Roman"/>
                        </a:rPr>
                        <a:t>System Architecture Review (SAR)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The purpose of this meeting is to review the key architectural decisions. Details of the design are not generally presented. This review will assess if the preliminary product design can meet the functional requirements with adequate margin for manufacturing. </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9400">
                <a:tc>
                  <a:txBody>
                    <a:bodyPr/>
                    <a:lstStyle/>
                    <a:p>
                      <a:pPr marL="0" marR="0">
                        <a:spcBef>
                          <a:spcPts val="300"/>
                        </a:spcBef>
                        <a:spcAft>
                          <a:spcPts val="600"/>
                        </a:spcAft>
                      </a:pPr>
                      <a:r>
                        <a:rPr lang="en-US" sz="1000" dirty="0">
                          <a:effectLst/>
                          <a:latin typeface="Arial"/>
                          <a:ea typeface="Times New Roman"/>
                          <a:cs typeface="Times New Roman"/>
                        </a:rPr>
                        <a:t>Preliminary Design Review (PDR)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a:effectLst/>
                          <a:latin typeface="Arial"/>
                          <a:ea typeface="Times New Roman"/>
                          <a:cs typeface="Times New Roman"/>
                        </a:rPr>
                        <a:t>The PDR is a multi-disciplined technical review to ensure that the system under review can proceed to development of EDM systems, and can meet the stated performance requirements within cost (program budget), schedule (program schedule), risk, and other system constraints.  </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9400">
                <a:tc>
                  <a:txBody>
                    <a:bodyPr/>
                    <a:lstStyle/>
                    <a:p>
                      <a:pPr marL="0" marR="0">
                        <a:spcBef>
                          <a:spcPts val="300"/>
                        </a:spcBef>
                        <a:spcAft>
                          <a:spcPts val="600"/>
                        </a:spcAft>
                      </a:pPr>
                      <a:r>
                        <a:rPr lang="en-US" sz="1000" dirty="0">
                          <a:effectLst/>
                          <a:latin typeface="Arial"/>
                          <a:ea typeface="Times New Roman"/>
                          <a:cs typeface="Times New Roman"/>
                        </a:rPr>
                        <a:t>Critical Design Review (CDR)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a:effectLst/>
                          <a:latin typeface="Arial"/>
                          <a:ea typeface="Times New Roman"/>
                          <a:cs typeface="Times New Roman"/>
                        </a:rPr>
                        <a:t>The critical design review is held after EDM systems have been developed and DVT is complete. Like the PDR,  the CDR is a multi-disciplined technical review to ensure that the system under review can proceed to production and can meet the stated performance requirements within cost, schedule, risk, and other system constraints</a:t>
                      </a:r>
                      <a:endParaRPr lang="en-US" sz="1200">
                        <a:effectLst/>
                        <a:latin typeface="Arial"/>
                        <a:ea typeface="Times New Roman"/>
                        <a:cs typeface="Times New Roman"/>
                      </a:endParaRPr>
                    </a:p>
                    <a:p>
                      <a:pPr marL="0" marR="0">
                        <a:spcBef>
                          <a:spcPts val="300"/>
                        </a:spcBef>
                        <a:spcAft>
                          <a:spcPts val="600"/>
                        </a:spcAft>
                      </a:pPr>
                      <a:r>
                        <a:rPr lang="en-US" sz="1000">
                          <a:effectLst/>
                          <a:latin typeface="Arial"/>
                          <a:ea typeface="Times New Roman"/>
                          <a:cs typeface="Times New Roman"/>
                        </a:rPr>
                        <a:t>Completion of CDR provides authorization to order production material for LRIPs and beyond.</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79400">
                <a:tc>
                  <a:txBody>
                    <a:bodyPr/>
                    <a:lstStyle/>
                    <a:p>
                      <a:pPr marL="0" marR="0">
                        <a:spcBef>
                          <a:spcPts val="300"/>
                        </a:spcBef>
                        <a:spcAft>
                          <a:spcPts val="600"/>
                        </a:spcAft>
                      </a:pPr>
                      <a:r>
                        <a:rPr lang="en-US" sz="1000" dirty="0">
                          <a:effectLst/>
                          <a:latin typeface="Arial"/>
                          <a:ea typeface="Times New Roman"/>
                          <a:cs typeface="Times New Roman"/>
                        </a:rPr>
                        <a:t>Test Readiness Review (TRR)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A formal review of all documentation to ensure the design is ready to be Tested (Validated).</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79400">
                <a:tc>
                  <a:txBody>
                    <a:bodyPr/>
                    <a:lstStyle/>
                    <a:p>
                      <a:pPr marL="0" marR="0">
                        <a:spcBef>
                          <a:spcPts val="300"/>
                        </a:spcBef>
                        <a:spcAft>
                          <a:spcPts val="600"/>
                        </a:spcAft>
                      </a:pPr>
                      <a:r>
                        <a:rPr lang="en-US" sz="1000">
                          <a:effectLst/>
                          <a:latin typeface="Arial"/>
                          <a:ea typeface="Times New Roman"/>
                          <a:cs typeface="Times New Roman"/>
                        </a:rPr>
                        <a:t>Product Readiness Review (PRR)</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This is the final review in the NPI process. Completion of this milestone signifies the product is ready for full production. </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 name="Rectangle 2"/>
          <p:cNvSpPr>
            <a:spLocks noGrp="1" noChangeArrowheads="1"/>
          </p:cNvSpPr>
          <p:nvPr>
            <p:ph type="title"/>
          </p:nvPr>
        </p:nvSpPr>
        <p:spPr>
          <a:xfrm>
            <a:off x="457200" y="658812"/>
            <a:ext cx="8229600" cy="255588"/>
          </a:xfrm>
        </p:spPr>
        <p:txBody>
          <a:bodyPr/>
          <a:lstStyle/>
          <a:p>
            <a:pPr algn="ctr"/>
            <a:r>
              <a:rPr lang="en-US" sz="1200" dirty="0"/>
              <a:t>Appendix B: Design Reviews defined</a:t>
            </a:r>
          </a:p>
        </p:txBody>
      </p:sp>
    </p:spTree>
    <p:extLst>
      <p:ext uri="{BB962C8B-B14F-4D97-AF65-F5344CB8AC3E}">
        <p14:creationId xmlns:p14="http://schemas.microsoft.com/office/powerpoint/2010/main" val="4022355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Page </a:t>
            </a:r>
            <a:fld id="{2A4F893E-9704-4C19-86DE-06F7EFFBCE8C}" type="slidenum">
              <a:rPr lang="en-US" smtClean="0"/>
              <a:pPr/>
              <a:t>9</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3893098165"/>
              </p:ext>
            </p:extLst>
          </p:nvPr>
        </p:nvGraphicFramePr>
        <p:xfrm>
          <a:off x="152400" y="1143000"/>
          <a:ext cx="8839200" cy="1625600"/>
        </p:xfrm>
        <a:graphic>
          <a:graphicData uri="http://schemas.openxmlformats.org/drawingml/2006/table">
            <a:tbl>
              <a:tblPr firstRow="1" bandRow="1">
                <a:tableStyleId>{72833802-FEF1-4C79-8D5D-14CF1EAF98D9}</a:tableStyleId>
              </a:tblPr>
              <a:tblGrid>
                <a:gridCol w="2560320">
                  <a:extLst>
                    <a:ext uri="{9D8B030D-6E8A-4147-A177-3AD203B41FA5}">
                      <a16:colId xmlns:a16="http://schemas.microsoft.com/office/drawing/2014/main" val="20000"/>
                    </a:ext>
                  </a:extLst>
                </a:gridCol>
                <a:gridCol w="6278880">
                  <a:extLst>
                    <a:ext uri="{9D8B030D-6E8A-4147-A177-3AD203B41FA5}">
                      <a16:colId xmlns:a16="http://schemas.microsoft.com/office/drawing/2014/main" val="20001"/>
                    </a:ext>
                  </a:extLst>
                </a:gridCol>
              </a:tblGrid>
              <a:tr h="279400">
                <a:tc>
                  <a:txBody>
                    <a:bodyPr/>
                    <a:lstStyle/>
                    <a:p>
                      <a:r>
                        <a:rPr lang="en-US" sz="1000" dirty="0"/>
                        <a:t>Title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en-US" sz="1000" dirty="0"/>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279400">
                <a:tc>
                  <a:txBody>
                    <a:bodyPr/>
                    <a:lstStyle/>
                    <a:p>
                      <a:pPr marL="0" marR="0">
                        <a:spcBef>
                          <a:spcPts val="300"/>
                        </a:spcBef>
                        <a:spcAft>
                          <a:spcPts val="600"/>
                        </a:spcAft>
                      </a:pPr>
                      <a:r>
                        <a:rPr lang="en-US" sz="1000" dirty="0">
                          <a:effectLst/>
                          <a:latin typeface="Arial"/>
                          <a:ea typeface="Times New Roman"/>
                          <a:cs typeface="Times New Roman"/>
                        </a:rPr>
                        <a:t>Project Team</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a:effectLst/>
                          <a:latin typeface="Arial"/>
                          <a:ea typeface="Times New Roman"/>
                          <a:cs typeface="Times New Roman"/>
                        </a:rPr>
                        <a:t>A team that provides day-to-day management to the Project from initial phase through the Launch Phase.</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9400">
                <a:tc>
                  <a:txBody>
                    <a:bodyPr/>
                    <a:lstStyle/>
                    <a:p>
                      <a:pPr marL="0" marR="0">
                        <a:spcBef>
                          <a:spcPts val="300"/>
                        </a:spcBef>
                        <a:spcAft>
                          <a:spcPts val="600"/>
                        </a:spcAft>
                      </a:pPr>
                      <a:r>
                        <a:rPr lang="en-US" sz="1000" dirty="0">
                          <a:effectLst/>
                          <a:latin typeface="Arial"/>
                          <a:ea typeface="Times New Roman"/>
                          <a:cs typeface="Times New Roman"/>
                        </a:rPr>
                        <a:t>Product Line Manager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The product manager assigned to the project. The person is primarily responsible for customer features, and product business aspects. </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9400">
                <a:tc>
                  <a:txBody>
                    <a:bodyPr/>
                    <a:lstStyle/>
                    <a:p>
                      <a:pPr marL="0" marR="0">
                        <a:spcBef>
                          <a:spcPts val="300"/>
                        </a:spcBef>
                        <a:spcAft>
                          <a:spcPts val="600"/>
                        </a:spcAft>
                      </a:pPr>
                      <a:r>
                        <a:rPr lang="en-US" sz="1000">
                          <a:effectLst/>
                          <a:latin typeface="Arial"/>
                          <a:ea typeface="Times New Roman"/>
                          <a:cs typeface="Times New Roman"/>
                        </a:rPr>
                        <a:t>Engineering Project Manager</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The Engineer assigned to the project that guides the project through the process up to Phase 4B. This manager is primarily responsible for leading the core team in the product development.</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9400">
                <a:tc>
                  <a:txBody>
                    <a:bodyPr/>
                    <a:lstStyle/>
                    <a:p>
                      <a:pPr marL="0" marR="0">
                        <a:spcBef>
                          <a:spcPts val="300"/>
                        </a:spcBef>
                        <a:spcAft>
                          <a:spcPts val="600"/>
                        </a:spcAft>
                      </a:pPr>
                      <a:r>
                        <a:rPr lang="en-US" sz="1000" dirty="0">
                          <a:effectLst/>
                          <a:latin typeface="Arial"/>
                          <a:ea typeface="Times New Roman"/>
                          <a:cs typeface="Times New Roman"/>
                        </a:rPr>
                        <a:t>Manufacturing Engineer</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Manufacturing individual responsible for transitioning the project to the manufacturing line, and for making sure all manufacturing related checklist items are completed at each phase.  This would also include field service and in house service centers.</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Rectangle 2"/>
          <p:cNvSpPr>
            <a:spLocks noGrp="1" noChangeArrowheads="1"/>
          </p:cNvSpPr>
          <p:nvPr>
            <p:ph type="title"/>
          </p:nvPr>
        </p:nvSpPr>
        <p:spPr>
          <a:xfrm>
            <a:off x="457200" y="658812"/>
            <a:ext cx="8229600" cy="255588"/>
          </a:xfrm>
        </p:spPr>
        <p:txBody>
          <a:bodyPr/>
          <a:lstStyle/>
          <a:p>
            <a:pPr algn="ctr"/>
            <a:r>
              <a:rPr lang="en-US" sz="1200" dirty="0"/>
              <a:t>Appendix C: Personnel and Oversight</a:t>
            </a:r>
          </a:p>
        </p:txBody>
      </p:sp>
    </p:spTree>
    <p:extLst>
      <p:ext uri="{BB962C8B-B14F-4D97-AF65-F5344CB8AC3E}">
        <p14:creationId xmlns:p14="http://schemas.microsoft.com/office/powerpoint/2010/main" val="134646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Page </a:t>
            </a:r>
            <a:fld id="{2A4F893E-9704-4C19-86DE-06F7EFFBCE8C}" type="slidenum">
              <a:rPr lang="en-US" smtClean="0"/>
              <a:pPr/>
              <a:t>10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361704388"/>
              </p:ext>
            </p:extLst>
          </p:nvPr>
        </p:nvGraphicFramePr>
        <p:xfrm>
          <a:off x="152400" y="1143000"/>
          <a:ext cx="8839200" cy="4409440"/>
        </p:xfrm>
        <a:graphic>
          <a:graphicData uri="http://schemas.openxmlformats.org/drawingml/2006/table">
            <a:tbl>
              <a:tblPr firstRow="1" bandRow="1">
                <a:tableStyleId>{72833802-FEF1-4C79-8D5D-14CF1EAF98D9}</a:tableStyleId>
              </a:tblPr>
              <a:tblGrid>
                <a:gridCol w="2362200">
                  <a:extLst>
                    <a:ext uri="{9D8B030D-6E8A-4147-A177-3AD203B41FA5}">
                      <a16:colId xmlns:a16="http://schemas.microsoft.com/office/drawing/2014/main" val="20000"/>
                    </a:ext>
                  </a:extLst>
                </a:gridCol>
                <a:gridCol w="6477000">
                  <a:extLst>
                    <a:ext uri="{9D8B030D-6E8A-4147-A177-3AD203B41FA5}">
                      <a16:colId xmlns:a16="http://schemas.microsoft.com/office/drawing/2014/main" val="20001"/>
                    </a:ext>
                  </a:extLst>
                </a:gridCol>
              </a:tblGrid>
              <a:tr h="279400">
                <a:tc>
                  <a:txBody>
                    <a:bodyPr/>
                    <a:lstStyle/>
                    <a:p>
                      <a:r>
                        <a:rPr lang="en-US" sz="1000" dirty="0">
                          <a:solidFill>
                            <a:schemeClr val="bg1"/>
                          </a:solidFill>
                        </a:rPr>
                        <a:t>Term/Document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en-US" sz="1000" dirty="0">
                          <a:solidFill>
                            <a:schemeClr val="bg1"/>
                          </a:solidFill>
                        </a:rPr>
                        <a:t>Notes/Comments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279400">
                <a:tc>
                  <a:txBody>
                    <a:bodyPr/>
                    <a:lstStyle/>
                    <a:p>
                      <a:pPr marL="0" marR="0">
                        <a:spcBef>
                          <a:spcPts val="300"/>
                        </a:spcBef>
                        <a:spcAft>
                          <a:spcPts val="600"/>
                        </a:spcAft>
                      </a:pPr>
                      <a:r>
                        <a:rPr lang="en-US" sz="1000" dirty="0">
                          <a:effectLst/>
                          <a:latin typeface="Arial"/>
                          <a:ea typeface="Times New Roman"/>
                          <a:cs typeface="Times New Roman"/>
                        </a:rPr>
                        <a:t>First Article Inspection</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The first article inspection (FAI) is performed on LRIP or early production units to verify that the product is manufactured and tested in accordance with the product and part specifications.  For the FAI, the unit which is evaluated must be built entirely by manufacturing.</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9400">
                <a:tc>
                  <a:txBody>
                    <a:bodyPr/>
                    <a:lstStyle/>
                    <a:p>
                      <a:pPr marL="0" marR="0">
                        <a:spcBef>
                          <a:spcPts val="300"/>
                        </a:spcBef>
                        <a:spcAft>
                          <a:spcPts val="600"/>
                        </a:spcAft>
                      </a:pPr>
                      <a:r>
                        <a:rPr lang="en-US" sz="1000" dirty="0">
                          <a:effectLst/>
                          <a:latin typeface="Arial"/>
                          <a:ea typeface="Times New Roman"/>
                          <a:cs typeface="Times New Roman"/>
                        </a:rPr>
                        <a:t>Design History File</a:t>
                      </a:r>
                      <a:r>
                        <a:rPr lang="en-US" sz="800" dirty="0">
                          <a:effectLst/>
                          <a:latin typeface="Arial"/>
                          <a:ea typeface="Times New Roman"/>
                          <a:cs typeface="Times New Roman"/>
                        </a:rPr>
                        <a:t> </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a:effectLst/>
                          <a:latin typeface="Arial"/>
                          <a:ea typeface="Times New Roman"/>
                          <a:cs typeface="Times New Roman"/>
                        </a:rPr>
                        <a:t>A folder in the engineering network directory which contains design documents, notes from reviews (CDR, PDR, SAR, etc) and relevant project planning documents (NPI checklists, etc). </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9400">
                <a:tc>
                  <a:txBody>
                    <a:bodyPr/>
                    <a:lstStyle/>
                    <a:p>
                      <a:pPr marL="0" marR="0">
                        <a:spcBef>
                          <a:spcPts val="300"/>
                        </a:spcBef>
                        <a:spcAft>
                          <a:spcPts val="600"/>
                        </a:spcAft>
                      </a:pPr>
                      <a:r>
                        <a:rPr lang="en-US" sz="1000" dirty="0">
                          <a:effectLst/>
                          <a:latin typeface="Arial"/>
                          <a:ea typeface="Times New Roman"/>
                          <a:cs typeface="Times New Roman"/>
                        </a:rPr>
                        <a:t>Release</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Placing a work product or deliverable under change control so subsequent changes are tracked and approved</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9400">
                <a:tc>
                  <a:txBody>
                    <a:bodyPr/>
                    <a:lstStyle/>
                    <a:p>
                      <a:r>
                        <a:rPr lang="en-US" sz="1000" dirty="0"/>
                        <a:t>Product Requirement Document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t>Describes</a:t>
                      </a:r>
                      <a:r>
                        <a:rPr lang="en-US" sz="1000" baseline="0" dirty="0"/>
                        <a:t> the high-level performance requirements for the product.</a:t>
                      </a:r>
                      <a:endParaRPr lang="en-US"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9400">
                <a:tc>
                  <a:txBody>
                    <a:bodyPr/>
                    <a:lstStyle/>
                    <a:p>
                      <a:r>
                        <a:rPr lang="en-US" sz="1000" dirty="0"/>
                        <a:t>Engineering Functional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Describes how engineers intend to solve the problems and design</a:t>
                      </a:r>
                      <a:r>
                        <a:rPr lang="en-US" sz="1000" baseline="0" dirty="0">
                          <a:solidFill>
                            <a:schemeClr val="tx1"/>
                          </a:solidFill>
                        </a:rPr>
                        <a:t> to the </a:t>
                      </a:r>
                      <a:r>
                        <a:rPr lang="en-US" sz="1000" dirty="0">
                          <a:solidFill>
                            <a:schemeClr val="tx1"/>
                          </a:solidFill>
                        </a:rPr>
                        <a:t>requirements (often</a:t>
                      </a:r>
                      <a:r>
                        <a:rPr lang="en-US" sz="1000" baseline="0" dirty="0">
                          <a:solidFill>
                            <a:schemeClr val="tx1"/>
                          </a:solidFill>
                        </a:rPr>
                        <a:t> listed in the Product requirements document)</a:t>
                      </a:r>
                      <a:r>
                        <a:rPr lang="en-US" sz="1000" dirty="0">
                          <a:solidFill>
                            <a:schemeClr val="tx1"/>
                          </a:solidFill>
                        </a:rPr>
                        <a:t>. Provides guidance for engineers so they know what to design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79400">
                <a:tc>
                  <a:txBody>
                    <a:bodyPr/>
                    <a:lstStyle/>
                    <a:p>
                      <a:r>
                        <a:rPr lang="en-US" sz="1000" dirty="0"/>
                        <a:t>Product Specification</a:t>
                      </a:r>
                      <a:r>
                        <a:rPr lang="en-US" sz="1000" baseline="0" dirty="0"/>
                        <a:t> Document</a:t>
                      </a:r>
                      <a:endParaRPr lang="en-US"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rPr>
                        <a:t>Describes</a:t>
                      </a:r>
                      <a:r>
                        <a:rPr lang="en-US" sz="1000" baseline="0" dirty="0">
                          <a:solidFill>
                            <a:schemeClr val="tx1"/>
                          </a:solidFill>
                        </a:rPr>
                        <a:t> in detail each of the specifications for the product and serves as the basis for design verification. These specifications ensure that product requirements are met. This doc serves as the basis for verification.</a:t>
                      </a:r>
                      <a:endParaRPr lang="en-US" sz="1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79400">
                <a:tc>
                  <a:txBody>
                    <a:bodyPr/>
                    <a:lstStyle/>
                    <a:p>
                      <a:r>
                        <a:rPr lang="en-US" sz="1000" dirty="0"/>
                        <a:t>Qualification</a:t>
                      </a:r>
                      <a:r>
                        <a:rPr lang="en-US" sz="1000" baseline="0" dirty="0"/>
                        <a:t> Plan</a:t>
                      </a:r>
                      <a:endParaRPr lang="en-US"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rPr>
                        <a:t>Describes how spec verification and testing</a:t>
                      </a:r>
                      <a:r>
                        <a:rPr lang="en-US" sz="1000" baseline="0" dirty="0">
                          <a:solidFill>
                            <a:schemeClr val="tx1"/>
                          </a:solidFill>
                        </a:rPr>
                        <a:t> will be performed. Includes types of equipment.</a:t>
                      </a:r>
                      <a:endParaRPr lang="en-US" sz="1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79400">
                <a:tc>
                  <a:txBody>
                    <a:bodyPr/>
                    <a:lstStyle/>
                    <a:p>
                      <a:r>
                        <a:rPr lang="en-US" sz="1000" dirty="0"/>
                        <a:t>Manufacturing Plan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rPr>
                        <a:t>This is the plan for how manufacturing will be performed. It includes determining resources requirements, floor space, beamlines, equipment etc. This may be done informally or through the use of the Manufacturing Plan Checklist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6543393"/>
                  </a:ext>
                </a:extLst>
              </a:tr>
              <a:tr h="279400">
                <a:tc>
                  <a:txBody>
                    <a:bodyPr/>
                    <a:lstStyle/>
                    <a:p>
                      <a:r>
                        <a:rPr lang="en-US" sz="1000" dirty="0"/>
                        <a:t>Verification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i="1" dirty="0">
                          <a:solidFill>
                            <a:schemeClr val="tx1"/>
                          </a:solidFill>
                        </a:rPr>
                        <a:t>Confirmation, through the provision of objective evidence, that specified requirements have been fulfilled. ISO 9000:2015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5651797"/>
                  </a:ext>
                </a:extLst>
              </a:tr>
              <a:tr h="279400">
                <a:tc>
                  <a:txBody>
                    <a:bodyPr/>
                    <a:lstStyle/>
                    <a:p>
                      <a:r>
                        <a:rPr lang="en-US" sz="1000" dirty="0"/>
                        <a:t>Validation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i="1" dirty="0">
                          <a:solidFill>
                            <a:schemeClr val="tx1"/>
                          </a:solidFill>
                        </a:rPr>
                        <a:t>Confirmation, through the provision of objective evidence, that the requirements for intended use or application have been fulfilled. ISO 900:2015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503428"/>
                  </a:ext>
                </a:extLst>
              </a:tr>
              <a:tr h="279400">
                <a:tc>
                  <a:txBody>
                    <a:bodyPr/>
                    <a:lstStyle/>
                    <a:p>
                      <a:r>
                        <a:rPr lang="en-US" sz="1000" dirty="0"/>
                        <a:t>Qualification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rPr>
                        <a:t>This is generally meant to refer to the process a customer performs on the product to ensure it meets the requirements and expectations of a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40189"/>
                  </a:ext>
                </a:extLst>
              </a:tr>
            </a:tbl>
          </a:graphicData>
        </a:graphic>
      </p:graphicFrame>
      <p:sp>
        <p:nvSpPr>
          <p:cNvPr id="6" name="Rectangle 2"/>
          <p:cNvSpPr>
            <a:spLocks noGrp="1" noChangeArrowheads="1"/>
          </p:cNvSpPr>
          <p:nvPr>
            <p:ph type="title"/>
          </p:nvPr>
        </p:nvSpPr>
        <p:spPr>
          <a:xfrm>
            <a:off x="457200" y="658812"/>
            <a:ext cx="8229600" cy="255588"/>
          </a:xfrm>
        </p:spPr>
        <p:txBody>
          <a:bodyPr/>
          <a:lstStyle/>
          <a:p>
            <a:pPr algn="ctr"/>
            <a:r>
              <a:rPr lang="en-US" sz="1200" dirty="0"/>
              <a:t>Appendix D: Definitions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Page </a:t>
            </a:r>
            <a:fld id="{2A4F893E-9704-4C19-86DE-06F7EFFBCE8C}" type="slidenum">
              <a:rPr lang="en-US" smtClean="0"/>
              <a:pPr/>
              <a:t>11</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420153146"/>
              </p:ext>
            </p:extLst>
          </p:nvPr>
        </p:nvGraphicFramePr>
        <p:xfrm>
          <a:off x="152400" y="990600"/>
          <a:ext cx="8839200" cy="2349500"/>
        </p:xfrm>
        <a:graphic>
          <a:graphicData uri="http://schemas.openxmlformats.org/drawingml/2006/table">
            <a:tbl>
              <a:tblPr firstRow="1" bandRow="1">
                <a:tableStyleId>{72833802-FEF1-4C79-8D5D-14CF1EAF98D9}</a:tableStyleId>
              </a:tblPr>
              <a:tblGrid>
                <a:gridCol w="999214">
                  <a:extLst>
                    <a:ext uri="{9D8B030D-6E8A-4147-A177-3AD203B41FA5}">
                      <a16:colId xmlns:a16="http://schemas.microsoft.com/office/drawing/2014/main" val="20000"/>
                    </a:ext>
                  </a:extLst>
                </a:gridCol>
                <a:gridCol w="7839986">
                  <a:extLst>
                    <a:ext uri="{9D8B030D-6E8A-4147-A177-3AD203B41FA5}">
                      <a16:colId xmlns:a16="http://schemas.microsoft.com/office/drawing/2014/main" val="20001"/>
                    </a:ext>
                  </a:extLst>
                </a:gridCol>
              </a:tblGrid>
              <a:tr h="279400">
                <a:tc>
                  <a:txBody>
                    <a:bodyPr/>
                    <a:lstStyle/>
                    <a:p>
                      <a:r>
                        <a:rPr lang="en-US" sz="1000" dirty="0">
                          <a:solidFill>
                            <a:schemeClr val="bg1"/>
                          </a:solidFill>
                        </a:rPr>
                        <a:t>Tool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en-US" sz="1000" dirty="0">
                          <a:solidFill>
                            <a:schemeClr val="bg1"/>
                          </a:solidFill>
                        </a:rPr>
                        <a:t>Notes/Comments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279400">
                <a:tc>
                  <a:txBody>
                    <a:bodyPr/>
                    <a:lstStyle/>
                    <a:p>
                      <a:pPr marL="0" marR="0">
                        <a:spcBef>
                          <a:spcPts val="300"/>
                        </a:spcBef>
                        <a:spcAft>
                          <a:spcPts val="600"/>
                        </a:spcAft>
                      </a:pPr>
                      <a:r>
                        <a:rPr lang="en-US" sz="1000" dirty="0">
                          <a:effectLst/>
                          <a:latin typeface="Arial"/>
                          <a:ea typeface="Times New Roman"/>
                          <a:cs typeface="Times New Roman"/>
                        </a:rPr>
                        <a:t>Subassembly</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Subassemblies are assembled units which form part of the overall system. In the NPI process, subassemblies may be selectively used for design verification, qualification or reliability testing. Subassemblies are typically tested in NPI phase 3 and 4.</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9400">
                <a:tc>
                  <a:txBody>
                    <a:bodyPr/>
                    <a:lstStyle/>
                    <a:p>
                      <a:pPr marL="0" marR="0">
                        <a:spcBef>
                          <a:spcPts val="300"/>
                        </a:spcBef>
                        <a:spcAft>
                          <a:spcPts val="600"/>
                        </a:spcAft>
                      </a:pPr>
                      <a:r>
                        <a:rPr lang="en-US" sz="1000" dirty="0">
                          <a:effectLst/>
                          <a:latin typeface="Arial"/>
                          <a:ea typeface="Times New Roman"/>
                          <a:cs typeface="Times New Roman"/>
                        </a:rPr>
                        <a:t>EDM</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Engineering Design model or systems. These are the </a:t>
                      </a:r>
                      <a:r>
                        <a:rPr lang="en-US" sz="1000" b="1" dirty="0">
                          <a:effectLst/>
                          <a:latin typeface="Arial"/>
                          <a:ea typeface="Times New Roman"/>
                          <a:cs typeface="Times New Roman"/>
                        </a:rPr>
                        <a:t>initial engineering prototypes</a:t>
                      </a:r>
                      <a:r>
                        <a:rPr lang="en-US" sz="1000" dirty="0">
                          <a:effectLst/>
                          <a:latin typeface="Arial"/>
                          <a:ea typeface="Times New Roman"/>
                          <a:cs typeface="Times New Roman"/>
                        </a:rPr>
                        <a:t>. Typically these systems are built in the engineering lab with engineering purchased material. These systems are used for verification testing.   These systems are typically built in NPI phases 4 and 5. These systems are not sold to customers. </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9400">
                <a:tc>
                  <a:txBody>
                    <a:bodyPr/>
                    <a:lstStyle/>
                    <a:p>
                      <a:pPr marL="0" marR="0">
                        <a:spcBef>
                          <a:spcPts val="300"/>
                        </a:spcBef>
                        <a:spcAft>
                          <a:spcPts val="600"/>
                        </a:spcAft>
                      </a:pPr>
                      <a:r>
                        <a:rPr lang="en-US" sz="1000">
                          <a:effectLst/>
                          <a:latin typeface="Arial"/>
                          <a:ea typeface="Times New Roman"/>
                          <a:cs typeface="Times New Roman"/>
                        </a:rPr>
                        <a:t>LRIP</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These systems are initial production system, produced on the production floor with production material. Assembly of these systems is done in NPI phase 5 and 6 with the joint effort of Engineering and Manufacturing. </a:t>
                      </a:r>
                      <a:endParaRPr lang="en-US" sz="1200" dirty="0">
                        <a:effectLst/>
                        <a:latin typeface="Arial"/>
                        <a:ea typeface="Times New Roman"/>
                        <a:cs typeface="Times New Roman"/>
                      </a:endParaRPr>
                    </a:p>
                    <a:p>
                      <a:pPr marL="0" marR="0">
                        <a:spcBef>
                          <a:spcPts val="300"/>
                        </a:spcBef>
                        <a:spcAft>
                          <a:spcPts val="600"/>
                        </a:spcAft>
                      </a:pPr>
                      <a:r>
                        <a:rPr lang="en-US" sz="1000" dirty="0">
                          <a:effectLst/>
                          <a:latin typeface="Arial"/>
                          <a:ea typeface="Times New Roman"/>
                          <a:cs typeface="Times New Roman"/>
                        </a:rPr>
                        <a:t>These systems may be sold to customers, with customer notification that they are LRIPs.  Once the following tasks have been completed, the systems are no longer deemed LRIP units and no special notification of the customer is required:  build of systems identified in LRIP plan without significant failures, ATP release and successful passage, and release of all assemblies, subassemblies, and components at least to numeric level.</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9400">
                <a:tc>
                  <a:txBody>
                    <a:bodyPr/>
                    <a:lstStyle/>
                    <a:p>
                      <a:pPr marL="0" marR="0">
                        <a:spcBef>
                          <a:spcPts val="300"/>
                        </a:spcBef>
                        <a:spcAft>
                          <a:spcPts val="600"/>
                        </a:spcAft>
                      </a:pPr>
                      <a:r>
                        <a:rPr lang="en-US" sz="1000">
                          <a:effectLst/>
                          <a:latin typeface="Arial"/>
                          <a:ea typeface="Times New Roman"/>
                          <a:cs typeface="Times New Roman"/>
                        </a:rPr>
                        <a:t>Production</a:t>
                      </a:r>
                      <a:endParaRPr lang="en-US" sz="120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300"/>
                        </a:spcBef>
                        <a:spcAft>
                          <a:spcPts val="600"/>
                        </a:spcAft>
                      </a:pPr>
                      <a:r>
                        <a:rPr lang="en-US" sz="1000" dirty="0">
                          <a:effectLst/>
                          <a:latin typeface="Arial"/>
                          <a:ea typeface="Times New Roman"/>
                          <a:cs typeface="Times New Roman"/>
                        </a:rPr>
                        <a:t>Ongoing production systems which are built after NPI phase 5.</a:t>
                      </a:r>
                      <a:endParaRPr lang="en-US" sz="1200" dirty="0">
                        <a:effectLst/>
                        <a:latin typeface="Arial"/>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Rectangle 2"/>
          <p:cNvSpPr>
            <a:spLocks noGrp="1" noChangeArrowheads="1"/>
          </p:cNvSpPr>
          <p:nvPr>
            <p:ph type="title"/>
          </p:nvPr>
        </p:nvSpPr>
        <p:spPr>
          <a:xfrm>
            <a:off x="457200" y="658812"/>
            <a:ext cx="8229600" cy="255588"/>
          </a:xfrm>
        </p:spPr>
        <p:txBody>
          <a:bodyPr/>
          <a:lstStyle/>
          <a:p>
            <a:pPr algn="ctr"/>
            <a:r>
              <a:rPr lang="en-US" sz="1200" dirty="0"/>
              <a:t>Appendix E: </a:t>
            </a:r>
            <a:r>
              <a:rPr lang="en-US" sz="1200" dirty="0">
                <a:solidFill>
                  <a:schemeClr val="tx1"/>
                </a:solidFill>
              </a:rPr>
              <a:t>Product Development Material</a:t>
            </a:r>
            <a:endParaRPr lang="en-US" sz="1200" dirty="0"/>
          </a:p>
        </p:txBody>
      </p:sp>
    </p:spTree>
    <p:extLst>
      <p:ext uri="{BB962C8B-B14F-4D97-AF65-F5344CB8AC3E}">
        <p14:creationId xmlns:p14="http://schemas.microsoft.com/office/powerpoint/2010/main" val="3539824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lide Number Placeholder 4"/>
          <p:cNvSpPr>
            <a:spLocks noGrp="1"/>
          </p:cNvSpPr>
          <p:nvPr>
            <p:ph type="sldNum" sz="quarter" idx="11"/>
          </p:nvPr>
        </p:nvSpPr>
        <p:spPr/>
        <p:txBody>
          <a:bodyPr/>
          <a:lstStyle/>
          <a:p>
            <a:r>
              <a:rPr lang="en-US"/>
              <a:t>Page </a:t>
            </a:r>
            <a:fld id="{F3F9FF9B-0B92-4DFB-A0A4-437765EBDAA3}" type="slidenum">
              <a:rPr lang="en-US"/>
              <a:pPr/>
              <a:t>12</a:t>
            </a:fld>
            <a:endParaRPr lang="en-US"/>
          </a:p>
        </p:txBody>
      </p:sp>
      <p:graphicFrame>
        <p:nvGraphicFramePr>
          <p:cNvPr id="7" name="Group 103"/>
          <p:cNvGraphicFramePr>
            <a:graphicFrameLocks noGrp="1"/>
          </p:cNvGraphicFramePr>
          <p:nvPr>
            <p:extLst>
              <p:ext uri="{D42A27DB-BD31-4B8C-83A1-F6EECF244321}">
                <p14:modId xmlns:p14="http://schemas.microsoft.com/office/powerpoint/2010/main" val="713223687"/>
              </p:ext>
            </p:extLst>
          </p:nvPr>
        </p:nvGraphicFramePr>
        <p:xfrm>
          <a:off x="180704" y="762000"/>
          <a:ext cx="8762999" cy="1640148"/>
        </p:xfrm>
        <a:graphic>
          <a:graphicData uri="http://schemas.openxmlformats.org/drawingml/2006/table">
            <a:tbl>
              <a:tblPr/>
              <a:tblGrid>
                <a:gridCol w="494685">
                  <a:extLst>
                    <a:ext uri="{9D8B030D-6E8A-4147-A177-3AD203B41FA5}">
                      <a16:colId xmlns:a16="http://schemas.microsoft.com/office/drawing/2014/main" val="20000"/>
                    </a:ext>
                  </a:extLst>
                </a:gridCol>
                <a:gridCol w="1181715">
                  <a:extLst>
                    <a:ext uri="{9D8B030D-6E8A-4147-A177-3AD203B41FA5}">
                      <a16:colId xmlns:a16="http://schemas.microsoft.com/office/drawing/2014/main" val="20001"/>
                    </a:ext>
                  </a:extLst>
                </a:gridCol>
                <a:gridCol w="938367">
                  <a:extLst>
                    <a:ext uri="{9D8B030D-6E8A-4147-A177-3AD203B41FA5}">
                      <a16:colId xmlns:a16="http://schemas.microsoft.com/office/drawing/2014/main" val="20002"/>
                    </a:ext>
                  </a:extLst>
                </a:gridCol>
                <a:gridCol w="6148232">
                  <a:extLst>
                    <a:ext uri="{9D8B030D-6E8A-4147-A177-3AD203B41FA5}">
                      <a16:colId xmlns:a16="http://schemas.microsoft.com/office/drawing/2014/main" val="20003"/>
                    </a:ext>
                  </a:extLst>
                </a:gridCol>
              </a:tblGrid>
              <a:tr h="255169">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Revision History</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1828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1" i="0" u="none" strike="noStrike" cap="none" normalizeH="0" baseline="0" dirty="0">
                          <a:ln>
                            <a:noFill/>
                          </a:ln>
                          <a:solidFill>
                            <a:schemeClr val="tx1"/>
                          </a:solidFill>
                          <a:effectLst/>
                          <a:latin typeface="Arial" charset="0"/>
                        </a:rPr>
                        <a:t>Rev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1" i="0" u="none" strike="noStrike" cap="none" normalizeH="0" baseline="0" dirty="0">
                          <a:ln>
                            <a:noFill/>
                          </a:ln>
                          <a:solidFill>
                            <a:schemeClr val="tx1"/>
                          </a:solidFill>
                          <a:effectLst/>
                          <a:latin typeface="Arial" charset="0"/>
                        </a:rPr>
                        <a:t>Release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1" i="0" u="none" strike="noStrike" cap="none" normalizeH="0" baseline="0" dirty="0">
                          <a:ln>
                            <a:noFill/>
                          </a:ln>
                          <a:solidFill>
                            <a:schemeClr val="tx1"/>
                          </a:solidFill>
                          <a:effectLst/>
                          <a:latin typeface="Arial" charset="0"/>
                        </a:rPr>
                        <a:t>Author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1" i="0" u="none" strike="noStrike" cap="none" normalizeH="0" baseline="0" dirty="0">
                          <a:ln>
                            <a:noFill/>
                          </a:ln>
                          <a:solidFill>
                            <a:schemeClr val="tx1"/>
                          </a:solidFill>
                          <a:effectLst/>
                          <a:latin typeface="Arial" charset="0"/>
                        </a:rPr>
                        <a:t>Description/Reason for Change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1"/>
                  </a:ext>
                </a:extLst>
              </a:tr>
              <a:tr h="19846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dirty="0">
                          <a:ln>
                            <a:noFill/>
                          </a:ln>
                          <a:solidFill>
                            <a:schemeClr val="tx1"/>
                          </a:solidFill>
                          <a:effectLst/>
                          <a:latin typeface="Arial" charset="0"/>
                        </a:rPr>
                        <a: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846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a:ln>
                            <a:noFill/>
                          </a:ln>
                          <a:solidFill>
                            <a:schemeClr val="tx1"/>
                          </a:solidFill>
                          <a:effectLst/>
                          <a:latin typeface="Arial" charset="0"/>
                        </a:rPr>
                        <a:t>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495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a:ln>
                            <a:noFill/>
                          </a:ln>
                          <a:solidFill>
                            <a:schemeClr val="tx1"/>
                          </a:solidFill>
                          <a:effectLst/>
                          <a:latin typeface="Arial" charset="0"/>
                        </a:rPr>
                        <a:t>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61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dirty="0">
                          <a:ln>
                            <a:noFill/>
                          </a:ln>
                          <a:solidFill>
                            <a:schemeClr val="tx1"/>
                          </a:solidFill>
                          <a:effectLst/>
                          <a:latin typeface="Arial" charset="0"/>
                        </a:rPr>
                        <a:t>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61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dirty="0">
                          <a:ln>
                            <a:noFill/>
                          </a:ln>
                          <a:solidFill>
                            <a:schemeClr val="tx1"/>
                          </a:solidFill>
                          <a:effectLst/>
                          <a:latin typeface="Arial" charset="0"/>
                        </a:rPr>
                        <a:t>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1595791"/>
                  </a:ext>
                </a:extLst>
              </a:tr>
            </a:tbl>
          </a:graphicData>
        </a:graphic>
      </p:graphicFrame>
    </p:spTree>
    <p:extLst>
      <p:ext uri="{BB962C8B-B14F-4D97-AF65-F5344CB8AC3E}">
        <p14:creationId xmlns:p14="http://schemas.microsoft.com/office/powerpoint/2010/main" val="429365692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Times New Roman"/>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4234</TotalTime>
  <Words>2880</Words>
  <Application>Microsoft Office PowerPoint</Application>
  <PresentationFormat>On-screen Show (4:3)</PresentationFormat>
  <Paragraphs>244</Paragraphs>
  <Slides>12</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Calibri Light</vt:lpstr>
      <vt:lpstr>Microsoft Sans Serif</vt:lpstr>
      <vt:lpstr>Times New Roman</vt:lpstr>
      <vt:lpstr>Default Design</vt:lpstr>
      <vt:lpstr>Custom Design</vt:lpstr>
      <vt:lpstr>PowerPoint Presentation</vt:lpstr>
      <vt:lpstr>Overview</vt:lpstr>
      <vt:lpstr>Phase 0:  Market Research</vt:lpstr>
      <vt:lpstr>Phase 2:  Planning</vt:lpstr>
      <vt:lpstr>Phase 5:  Engineering Launch</vt:lpstr>
      <vt:lpstr>Phase 7:  Support</vt:lpstr>
      <vt:lpstr>Appendix A:  Acronyms</vt:lpstr>
      <vt:lpstr>Appendix B: Design Reviews defined</vt:lpstr>
      <vt:lpstr>Appendix C: Personnel and Oversight</vt:lpstr>
      <vt:lpstr>Appendix D: Definitions</vt:lpstr>
      <vt:lpstr>Appendix E: Product Development Material</vt:lpstr>
      <vt:lpstr>PowerPoint Presentation</vt:lpstr>
    </vt:vector>
  </TitlesOfParts>
  <Company>Scientific Materials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Klein, Benjamin</dc:creator>
  <cp:lastModifiedBy>Klein, Ben (US)</cp:lastModifiedBy>
  <cp:revision>212</cp:revision>
  <cp:lastPrinted>2015-03-19T19:57:29Z</cp:lastPrinted>
  <dcterms:created xsi:type="dcterms:W3CDTF">2009-04-15T14:27:45Z</dcterms:created>
  <dcterms:modified xsi:type="dcterms:W3CDTF">2023-10-12T18:45:23Z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4f6f5b32-fc7c-4b21-8bbf-879e66cd824a</vt:lpwstr>
  </property>
  <property fmtid="{D5CDD505-2E9C-101B-9397-08002B2CF9AE}" pid="3" name="ECIData">
    <vt:lpwstr>NO</vt:lpwstr>
  </property>
  <property fmtid="{D5CDD505-2E9C-101B-9397-08002B2CF9AE}" pid="4" name="IncludeFooter">
    <vt:lpwstr>No</vt:lpwstr>
  </property>
  <property fmtid="{D5CDD505-2E9C-101B-9397-08002B2CF9AE}" pid="5" name="UnresCompExt">
    <vt:lpwstr>NO</vt:lpwstr>
  </property>
  <property fmtid="{D5CDD505-2E9C-101B-9397-08002B2CF9AE}" pid="6" name="CompSens">
    <vt:lpwstr>YES</vt:lpwstr>
  </property>
  <property fmtid="{D5CDD505-2E9C-101B-9397-08002B2CF9AE}" pid="7" name="IncludeCompSensMarking">
    <vt:lpwstr>YES</vt:lpwstr>
  </property>
  <property fmtid="{D5CDD505-2E9C-101B-9397-08002B2CF9AE}" pid="8" name="ConfLegPri">
    <vt:lpwstr>NO</vt:lpwstr>
  </property>
  <property fmtid="{D5CDD505-2E9C-101B-9397-08002B2CF9AE}" pid="9" name="PIIData">
    <vt:lpwstr>NO</vt:lpwstr>
  </property>
  <property fmtid="{D5CDD505-2E9C-101B-9397-08002B2CF9AE}" pid="10" name="CUIData">
    <vt:lpwstr>NO</vt:lpwstr>
  </property>
</Properties>
</file>