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.jpeg" ContentType="image/jpeg"/>
  <Override PartName="/ppt/media/image8.png" ContentType="image/png"/>
  <Override PartName="/ppt/media/image2.jpeg" ContentType="image/jpeg"/>
  <Override PartName="/ppt/media/image5.png" ContentType="image/png"/>
  <Override PartName="/ppt/media/image3.jpeg" ContentType="image/jpeg"/>
  <Override PartName="/ppt/media/image4.wmf" ContentType="image/x-wmf"/>
  <Override PartName="/ppt/media/image6.png" ContentType="image/png"/>
  <Override PartName="/ppt/media/image7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jpeg" ContentType="image/jpeg"/>
  <Override PartName="/ppt/media/image13.png" ContentType="image/pn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6858000"/>
  <p:notesSz cx="7010400" cy="9296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3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B5DCBA9F-1831-4C33-BEB9-8FE3F9BE701B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48360" cy="192672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Click to edit Master title style</a:t>
            </a:r>
            <a:endParaRPr b="0" lang="en-US" sz="5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7" name="Line 7"/>
          <p:cNvSpPr/>
          <p:nvPr/>
        </p:nvSpPr>
        <p:spPr>
          <a:xfrm>
            <a:off x="685800" y="3398400"/>
            <a:ext cx="7848360" cy="1440"/>
          </a:xfrm>
          <a:prstGeom prst="line">
            <a:avLst/>
          </a:prstGeom>
          <a:ln w="1908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the outline text format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Third Outline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48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DD56FF9D-B32F-4E50-9F22-3F46359F41FB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Click to edit Master title style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/>
          <a:p>
            <a:pPr marL="182880" indent="-182520">
              <a:lnSpc>
                <a:spcPct val="100000"/>
              </a:lnSpc>
              <a:spcBef>
                <a:spcPts val="479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40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Second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Third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3" marL="1005840" indent="-1825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Fourth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4" marL="1188720" indent="-136800">
              <a:lnSpc>
                <a:spcPct val="100000"/>
              </a:lnSpc>
              <a:spcBef>
                <a:spcPts val="281"/>
              </a:spcBef>
              <a:buClr>
                <a:srgbClr val="93a299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Fifth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</p:spPr>
        <p:txBody>
          <a:bodyPr lIns="90000" rIns="90000" tIns="45000" bIns="45000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2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5A60D995-04A2-4233-8CD9-998D989D0692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</p:spPr>
        <p:txBody>
          <a:bodyPr lIns="90000" rIns="90000" tIns="45000" bIns="45000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7" name="CustomShape 7"/>
          <p:cNvSpPr/>
          <p:nvPr/>
        </p:nvSpPr>
        <p:spPr>
          <a:xfrm>
            <a:off x="8692560" y="6555960"/>
            <a:ext cx="40212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the outline text format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Third Outline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eg"/><Relationship Id="rId7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685800" y="146304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Manufacturing Flow</a:t>
            </a:r>
            <a:endParaRPr b="0" lang="en-US" sz="5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7" name="TextShape 2"/>
          <p:cNvSpPr txBox="1"/>
          <p:nvPr/>
        </p:nvSpPr>
        <p:spPr>
          <a:xfrm>
            <a:off x="317520" y="3675960"/>
            <a:ext cx="4561920" cy="1752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John Malachowski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Manufacturing Manager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             </a:t>
            </a: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14 years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             </a:t>
            </a: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15 years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38" name="Picture 4" descr=""/>
          <p:cNvPicPr/>
          <p:nvPr/>
        </p:nvPicPr>
        <p:blipFill>
          <a:blip r:embed="rId1"/>
          <a:stretch/>
        </p:blipFill>
        <p:spPr>
          <a:xfrm>
            <a:off x="5520240" y="3675960"/>
            <a:ext cx="3305880" cy="2636640"/>
          </a:xfrm>
          <a:prstGeom prst="rect">
            <a:avLst/>
          </a:prstGeom>
          <a:ln w="9360">
            <a:noFill/>
          </a:ln>
        </p:spPr>
      </p:pic>
      <p:pic>
        <p:nvPicPr>
          <p:cNvPr id="139" name="Picture 5" descr=""/>
          <p:cNvPicPr/>
          <p:nvPr/>
        </p:nvPicPr>
        <p:blipFill>
          <a:blip r:embed="rId2"/>
          <a:stretch/>
        </p:blipFill>
        <p:spPr>
          <a:xfrm>
            <a:off x="404640" y="4496400"/>
            <a:ext cx="990360" cy="365400"/>
          </a:xfrm>
          <a:prstGeom prst="rect">
            <a:avLst/>
          </a:prstGeom>
          <a:ln>
            <a:noFill/>
          </a:ln>
        </p:spPr>
      </p:pic>
      <p:pic>
        <p:nvPicPr>
          <p:cNvPr id="140" name="Picture 8" descr=""/>
          <p:cNvPicPr/>
          <p:nvPr/>
        </p:nvPicPr>
        <p:blipFill>
          <a:blip r:embed="rId3"/>
          <a:stretch/>
        </p:blipFill>
        <p:spPr>
          <a:xfrm>
            <a:off x="366840" y="4886280"/>
            <a:ext cx="1066320" cy="456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Challenge: Manufacturing Flow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166320" y="1330200"/>
            <a:ext cx="8584200" cy="176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1" lang="en-US" sz="1600" spc="-1" strike="noStrike">
                <a:solidFill>
                  <a:srgbClr val="292934"/>
                </a:solidFill>
                <a:latin typeface="Arial"/>
              </a:rPr>
              <a:t>Problem</a:t>
            </a: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: There is an abundance of work-in-process, but an absence of finished-goods inventory 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Customers calling about late shipments and the ones that do arrive do not meet all specs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Customers are beginning to lose trust in our ability to meet their expectations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Manufacturing team unable to repeatably produce high-quality lasers on time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623160" y="3497760"/>
            <a:ext cx="2776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Qty Work in Process = 5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4" name="CustomShape 4"/>
          <p:cNvSpPr/>
          <p:nvPr/>
        </p:nvSpPr>
        <p:spPr>
          <a:xfrm>
            <a:off x="5330160" y="3497760"/>
            <a:ext cx="24228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Qty Ready to Ship = </a:t>
            </a:r>
            <a:r>
              <a:rPr b="0" lang="en-US" sz="1800" spc="-1" strike="noStrike">
                <a:solidFill>
                  <a:srgbClr val="ff0000"/>
                </a:solidFill>
                <a:latin typeface="Arial"/>
              </a:rPr>
              <a:t>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5" name="Line 5"/>
          <p:cNvSpPr/>
          <p:nvPr/>
        </p:nvSpPr>
        <p:spPr>
          <a:xfrm>
            <a:off x="4386960" y="3714480"/>
            <a:ext cx="360" cy="2559240"/>
          </a:xfrm>
          <a:prstGeom prst="line">
            <a:avLst/>
          </a:prstGeom>
          <a:ln w="28440">
            <a:solidFill>
              <a:srgbClr val="0e44c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6" name="Picture 13" descr=""/>
          <p:cNvPicPr/>
          <p:nvPr/>
        </p:nvPicPr>
        <p:blipFill>
          <a:blip r:embed="rId1"/>
          <a:stretch/>
        </p:blipFill>
        <p:spPr>
          <a:xfrm>
            <a:off x="982080" y="5277240"/>
            <a:ext cx="1249920" cy="996480"/>
          </a:xfrm>
          <a:prstGeom prst="rect">
            <a:avLst/>
          </a:prstGeom>
          <a:ln>
            <a:noFill/>
          </a:ln>
        </p:spPr>
      </p:pic>
      <p:pic>
        <p:nvPicPr>
          <p:cNvPr id="147" name="Picture 14" descr=""/>
          <p:cNvPicPr/>
          <p:nvPr/>
        </p:nvPicPr>
        <p:blipFill>
          <a:blip r:embed="rId2"/>
          <a:stretch/>
        </p:blipFill>
        <p:spPr>
          <a:xfrm>
            <a:off x="84240" y="4452840"/>
            <a:ext cx="1249920" cy="996480"/>
          </a:xfrm>
          <a:prstGeom prst="rect">
            <a:avLst/>
          </a:prstGeom>
          <a:ln>
            <a:noFill/>
          </a:ln>
        </p:spPr>
      </p:pic>
      <p:pic>
        <p:nvPicPr>
          <p:cNvPr id="148" name="Picture 15" descr=""/>
          <p:cNvPicPr/>
          <p:nvPr/>
        </p:nvPicPr>
        <p:blipFill>
          <a:blip r:embed="rId3"/>
          <a:stretch/>
        </p:blipFill>
        <p:spPr>
          <a:xfrm>
            <a:off x="1341360" y="3981600"/>
            <a:ext cx="1249920" cy="996480"/>
          </a:xfrm>
          <a:prstGeom prst="rect">
            <a:avLst/>
          </a:prstGeom>
          <a:ln>
            <a:noFill/>
          </a:ln>
        </p:spPr>
      </p:pic>
      <p:pic>
        <p:nvPicPr>
          <p:cNvPr id="149" name="Picture 16" descr=""/>
          <p:cNvPicPr/>
          <p:nvPr/>
        </p:nvPicPr>
        <p:blipFill>
          <a:blip r:embed="rId4"/>
          <a:stretch/>
        </p:blipFill>
        <p:spPr>
          <a:xfrm>
            <a:off x="2239200" y="5249880"/>
            <a:ext cx="1249920" cy="996480"/>
          </a:xfrm>
          <a:prstGeom prst="rect">
            <a:avLst/>
          </a:prstGeom>
          <a:ln>
            <a:noFill/>
          </a:ln>
        </p:spPr>
      </p:pic>
      <p:pic>
        <p:nvPicPr>
          <p:cNvPr id="150" name="Picture 17" descr=""/>
          <p:cNvPicPr/>
          <p:nvPr/>
        </p:nvPicPr>
        <p:blipFill>
          <a:blip r:embed="rId5"/>
          <a:stretch/>
        </p:blipFill>
        <p:spPr>
          <a:xfrm>
            <a:off x="2864160" y="4006080"/>
            <a:ext cx="1249920" cy="996480"/>
          </a:xfrm>
          <a:prstGeom prst="rect">
            <a:avLst/>
          </a:prstGeom>
          <a:ln>
            <a:noFill/>
          </a:ln>
        </p:spPr>
      </p:pic>
      <p:pic>
        <p:nvPicPr>
          <p:cNvPr id="151" name="Picture 6" descr=""/>
          <p:cNvPicPr/>
          <p:nvPr/>
        </p:nvPicPr>
        <p:blipFill>
          <a:blip r:embed="rId6"/>
          <a:srcRect l="0" t="0" r="9972" b="0"/>
          <a:stretch/>
        </p:blipFill>
        <p:spPr>
          <a:xfrm>
            <a:off x="6357960" y="3918960"/>
            <a:ext cx="2514960" cy="2509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" dur="5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" dur="5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0" dur="500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3" descr=""/>
          <p:cNvPicPr/>
          <p:nvPr/>
        </p:nvPicPr>
        <p:blipFill>
          <a:blip r:embed="rId1"/>
          <a:stretch/>
        </p:blipFill>
        <p:spPr>
          <a:xfrm>
            <a:off x="3273120" y="2915280"/>
            <a:ext cx="2901600" cy="3712680"/>
          </a:xfrm>
          <a:prstGeom prst="rect">
            <a:avLst/>
          </a:prstGeom>
          <a:ln>
            <a:noFill/>
          </a:ln>
        </p:spPr>
      </p:pic>
      <p:sp>
        <p:nvSpPr>
          <p:cNvPr id="153" name="TextShape 1"/>
          <p:cNvSpPr txBox="1"/>
          <p:nvPr/>
        </p:nvSpPr>
        <p:spPr>
          <a:xfrm>
            <a:off x="67680" y="533520"/>
            <a:ext cx="8989920" cy="665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3200" spc="-97" strike="noStrike">
                <a:solidFill>
                  <a:srgbClr val="d2533c"/>
                </a:solidFill>
                <a:latin typeface="Arial"/>
              </a:rPr>
              <a:t>Establish Manufacturing Process to Create Flow</a:t>
            </a:r>
            <a:endParaRPr b="0" lang="en-US" sz="32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0" y="1117440"/>
            <a:ext cx="9019080" cy="139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Solution</a:t>
            </a: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: Design a process that produces lasers that meet the customer’s expectations of quality and delivery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Confidence is high that we can meet the customers’ expectations when they engage our company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All production demands are assessed and produced utilizing a disciplined manufacturing process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All customer expectations are met resulting in increased customer confidence and </a:t>
            </a:r>
            <a:r>
              <a:rPr b="0" lang="en-US" sz="1400" spc="-1" strike="noStrike">
                <a:solidFill>
                  <a:srgbClr val="ff0000"/>
                </a:solidFill>
                <a:latin typeface="Arial"/>
              </a:rPr>
              <a:t>increased sales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55" name="CustomShape 3"/>
          <p:cNvSpPr/>
          <p:nvPr/>
        </p:nvSpPr>
        <p:spPr>
          <a:xfrm>
            <a:off x="67680" y="3433680"/>
            <a:ext cx="3050640" cy="41004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Make good decisions weighing both customer expectations and organizational capabilities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56" name="CustomShape 4"/>
          <p:cNvSpPr/>
          <p:nvPr/>
        </p:nvSpPr>
        <p:spPr>
          <a:xfrm>
            <a:off x="5998680" y="3834720"/>
            <a:ext cx="3050640" cy="41004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Accurately allocate manufacturing resources to meet customer expectations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57" name="CustomShape 5"/>
          <p:cNvSpPr/>
          <p:nvPr/>
        </p:nvSpPr>
        <p:spPr>
          <a:xfrm>
            <a:off x="67680" y="4228200"/>
            <a:ext cx="3050640" cy="41004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Manage materials acquisition to meet production demands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58" name="CustomShape 6"/>
          <p:cNvSpPr/>
          <p:nvPr/>
        </p:nvSpPr>
        <p:spPr>
          <a:xfrm>
            <a:off x="5998680" y="4560120"/>
            <a:ext cx="3050640" cy="41004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Establish partnership relationship with suppliers based on quality, cost and on-time delivery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59" name="CustomShape 7"/>
          <p:cNvSpPr/>
          <p:nvPr/>
        </p:nvSpPr>
        <p:spPr>
          <a:xfrm>
            <a:off x="94320" y="4989240"/>
            <a:ext cx="3050640" cy="41004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Repeatable methods of controlling materials throughout entire manufacturing process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60" name="CustomShape 8"/>
          <p:cNvSpPr/>
          <p:nvPr/>
        </p:nvSpPr>
        <p:spPr>
          <a:xfrm>
            <a:off x="5998680" y="5313600"/>
            <a:ext cx="3050640" cy="56988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Establish standard work instructions/flow that recognize the value of design, fixtures, and trainable techniques and procedures.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61" name="CustomShape 9"/>
          <p:cNvSpPr/>
          <p:nvPr/>
        </p:nvSpPr>
        <p:spPr>
          <a:xfrm>
            <a:off x="38160" y="5755680"/>
            <a:ext cx="3050640" cy="41004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050" spc="-1" strike="noStrike">
                <a:solidFill>
                  <a:srgbClr val="292934"/>
                </a:solidFill>
                <a:latin typeface="Arial"/>
              </a:rPr>
              <a:t>Ensure that all customer expectations are met prior to any product leaving the facility.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62" name="CustomShape 10"/>
          <p:cNvSpPr/>
          <p:nvPr/>
        </p:nvSpPr>
        <p:spPr>
          <a:xfrm>
            <a:off x="3118680" y="4435920"/>
            <a:ext cx="35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CustomShape 11"/>
          <p:cNvSpPr/>
          <p:nvPr/>
        </p:nvSpPr>
        <p:spPr>
          <a:xfrm>
            <a:off x="3118680" y="3641400"/>
            <a:ext cx="24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ustomShape 12"/>
          <p:cNvSpPr/>
          <p:nvPr/>
        </p:nvSpPr>
        <p:spPr>
          <a:xfrm>
            <a:off x="3145320" y="5196960"/>
            <a:ext cx="3906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13"/>
          <p:cNvSpPr/>
          <p:nvPr/>
        </p:nvSpPr>
        <p:spPr>
          <a:xfrm>
            <a:off x="3089520" y="5963400"/>
            <a:ext cx="3906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CustomShape 14"/>
          <p:cNvSpPr/>
          <p:nvPr/>
        </p:nvSpPr>
        <p:spPr>
          <a:xfrm flipH="1">
            <a:off x="5631120" y="4042440"/>
            <a:ext cx="367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CustomShape 15"/>
          <p:cNvSpPr/>
          <p:nvPr/>
        </p:nvSpPr>
        <p:spPr>
          <a:xfrm flipH="1">
            <a:off x="5631120" y="4767840"/>
            <a:ext cx="367200" cy="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CustomShape 16"/>
          <p:cNvSpPr/>
          <p:nvPr/>
        </p:nvSpPr>
        <p:spPr>
          <a:xfrm flipH="1" flipV="1">
            <a:off x="5631120" y="5601600"/>
            <a:ext cx="367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61" dur="indefinite" restart="never" nodeType="tmRoot">
          <p:childTnLst>
            <p:seq>
              <p:cTn id="62" dur="indefinite" nodeType="mainSeq">
                <p:childTnLst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7" dur="5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7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nodeType="with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nodeType="with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nodeType="with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nodeType="with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nodeType="with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nodeType="with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nodeType="with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6" dur="5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1" dur="5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6" dur="5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72360" y="423000"/>
            <a:ext cx="9033120" cy="8229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3600" spc="-97" strike="noStrike">
                <a:solidFill>
                  <a:srgbClr val="d2533c"/>
                </a:solidFill>
                <a:latin typeface="Arial"/>
              </a:rPr>
              <a:t>Manufacturing Concepts</a:t>
            </a:r>
            <a:endParaRPr b="0" lang="en-US" sz="36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2032920" y="1525320"/>
            <a:ext cx="135540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PROCESS TIME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757800" y="2866320"/>
            <a:ext cx="19911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LEARNING ORGANIZATION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2" name="CustomShape 4"/>
          <p:cNvSpPr/>
          <p:nvPr/>
        </p:nvSpPr>
        <p:spPr>
          <a:xfrm>
            <a:off x="1258920" y="2230560"/>
            <a:ext cx="146700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STANDARD WORK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3" name="CustomShape 5"/>
          <p:cNvSpPr/>
          <p:nvPr/>
        </p:nvSpPr>
        <p:spPr>
          <a:xfrm>
            <a:off x="632880" y="3592080"/>
            <a:ext cx="128952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LEAN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4" name="CustomShape 6"/>
          <p:cNvSpPr/>
          <p:nvPr/>
        </p:nvSpPr>
        <p:spPr>
          <a:xfrm>
            <a:off x="6508800" y="3899880"/>
            <a:ext cx="143892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LABOR CAPACITY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5" name="CustomShape 7"/>
          <p:cNvSpPr/>
          <p:nvPr/>
        </p:nvSpPr>
        <p:spPr>
          <a:xfrm>
            <a:off x="4497480" y="1176840"/>
            <a:ext cx="158688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CUSTOMER SERVICE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6" name="CustomShape 8"/>
          <p:cNvSpPr/>
          <p:nvPr/>
        </p:nvSpPr>
        <p:spPr>
          <a:xfrm>
            <a:off x="3850920" y="5308920"/>
            <a:ext cx="14763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PROCESS DISCIPLINE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7" name="CustomShape 9"/>
          <p:cNvSpPr/>
          <p:nvPr/>
        </p:nvSpPr>
        <p:spPr>
          <a:xfrm>
            <a:off x="6139080" y="3072240"/>
            <a:ext cx="282204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DESIGN FOR MANUFACTURABILITY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8" name="CustomShape 10"/>
          <p:cNvSpPr/>
          <p:nvPr/>
        </p:nvSpPr>
        <p:spPr>
          <a:xfrm>
            <a:off x="5726880" y="4572360"/>
            <a:ext cx="20127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RESOURCE MANAGEMENT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9" name="CustomShape 11"/>
          <p:cNvSpPr/>
          <p:nvPr/>
        </p:nvSpPr>
        <p:spPr>
          <a:xfrm>
            <a:off x="2467440" y="5054760"/>
            <a:ext cx="158688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MATERIAL CONTROL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0" name="CustomShape 12"/>
          <p:cNvSpPr/>
          <p:nvPr/>
        </p:nvSpPr>
        <p:spPr>
          <a:xfrm>
            <a:off x="1582200" y="4708080"/>
            <a:ext cx="158688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LEAD TIME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1" name="CustomShape 13"/>
          <p:cNvSpPr/>
          <p:nvPr/>
        </p:nvSpPr>
        <p:spPr>
          <a:xfrm>
            <a:off x="938880" y="4092120"/>
            <a:ext cx="173052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VISUAL MANAGEMENT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2" name="CustomShape 14"/>
          <p:cNvSpPr/>
          <p:nvPr/>
        </p:nvSpPr>
        <p:spPr>
          <a:xfrm>
            <a:off x="6490800" y="2368080"/>
            <a:ext cx="188280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THEORY OF CONSTRAINTS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3" name="CustomShape 15"/>
          <p:cNvSpPr/>
          <p:nvPr/>
        </p:nvSpPr>
        <p:spPr>
          <a:xfrm>
            <a:off x="2935800" y="1174320"/>
            <a:ext cx="178164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WORKPLACE CULTURE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4" name="CustomShape 16"/>
          <p:cNvSpPr/>
          <p:nvPr/>
        </p:nvSpPr>
        <p:spPr>
          <a:xfrm>
            <a:off x="5132520" y="5195520"/>
            <a:ext cx="20127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OPERATIONAL EXCELLENCE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5" name="CustomShape 17"/>
          <p:cNvSpPr/>
          <p:nvPr/>
        </p:nvSpPr>
        <p:spPr>
          <a:xfrm>
            <a:off x="5609520" y="1491840"/>
            <a:ext cx="2012760" cy="72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292934"/>
                </a:solidFill>
                <a:latin typeface="Arial"/>
              </a:rPr>
              <a:t>TOYOTA PRODUCTION SYSTEM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6" name="CustomShape 18"/>
          <p:cNvSpPr/>
          <p:nvPr/>
        </p:nvSpPr>
        <p:spPr>
          <a:xfrm>
            <a:off x="2828880" y="1819800"/>
            <a:ext cx="3520800" cy="3386160"/>
          </a:xfrm>
          <a:prstGeom prst="star10">
            <a:avLst>
              <a:gd name="adj" fmla="val 42533"/>
              <a:gd name="hf" fmla="val 105146"/>
            </a:avLst>
          </a:prstGeom>
          <a:ln>
            <a:solidFill>
              <a:srgbClr val="0070c0"/>
            </a:solidFill>
            <a:round/>
          </a:ln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e44cc"/>
                </a:solidFill>
                <a:latin typeface="Arial"/>
              </a:rPr>
              <a:t>WORLD-CLASS MANUFACTURING PROCESS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87" name="CustomShape 19"/>
          <p:cNvSpPr/>
          <p:nvPr/>
        </p:nvSpPr>
        <p:spPr>
          <a:xfrm>
            <a:off x="1922760" y="5818320"/>
            <a:ext cx="6120720" cy="97416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Pursue manufacturing concepts to create excellence!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157" dur="indefinite" restart="never" nodeType="tmRoot">
          <p:childTnLst>
            <p:seq>
              <p:cTn id="158" dur="indefinite" nodeType="mainSeq">
                <p:childTnLst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0"/>
                            </p:stCondLst>
                            <p:childTnLst>
                              <p:par>
                                <p:cTn id="165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000"/>
                            </p:stCondLst>
                            <p:childTnLst>
                              <p:par>
                                <p:cTn id="169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500"/>
                            </p:stCondLst>
                            <p:childTnLst>
                              <p:par>
                                <p:cTn id="173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7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500"/>
                            </p:stCondLst>
                            <p:childTnLst>
                              <p:par>
                                <p:cTn id="181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000"/>
                            </p:stCondLst>
                            <p:childTnLst>
                              <p:par>
                                <p:cTn id="185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89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3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7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1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05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09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9500"/>
                            </p:stCondLst>
                            <p:childTnLst>
                              <p:par>
                                <p:cTn id="213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7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221" nodeType="afterEffect" fill="hold" presetClass="entr" presetID="1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8" dur="2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23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230760" y="33408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Questions to Ask Yourself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1448640" y="1395000"/>
            <a:ext cx="7468920" cy="3350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Over Producing?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 you have the right inventory?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 your operators/techs find themselves waiting?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Does your material flow in the shortest path?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 your take unnecessary steps or movements?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doing more than necessary to meet customer expectations?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struggling with quality / defects?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fully utilizing your talent?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2507760" y="5406480"/>
            <a:ext cx="4770720" cy="1013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Understanding these questions is your first step on the path to Lean Manufacturing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1" name="CustomShape 4"/>
          <p:cNvSpPr/>
          <p:nvPr/>
        </p:nvSpPr>
        <p:spPr>
          <a:xfrm>
            <a:off x="7575120" y="264240"/>
            <a:ext cx="1568520" cy="161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 algn="ctr">
              <a:lnSpc>
                <a:spcPct val="100000"/>
              </a:lnSpc>
            </a:pPr>
            <a:r>
              <a:rPr b="1" lang="en-US" sz="10000" spc="-1" strike="noStrike">
                <a:solidFill>
                  <a:srgbClr val="ff0000"/>
                </a:solidFill>
                <a:latin typeface="Arial"/>
              </a:rPr>
              <a:t>?</a:t>
            </a:r>
            <a:endParaRPr b="0" lang="en-US" sz="10000" spc="-1" strike="noStrike">
              <a:latin typeface="Arial"/>
            </a:endParaRPr>
          </a:p>
        </p:txBody>
      </p:sp>
    </p:spTree>
  </p:cSld>
  <p:timing>
    <p:tnLst>
      <p:par>
        <p:cTn id="234" dur="indefinite" restart="never" nodeType="tmRoot">
          <p:childTnLst>
            <p:seq>
              <p:cTn id="235" dur="indefinite" nodeType="mainSeq">
                <p:childTnLst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24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10701</TotalTime>
  <Application>LibreOffice/6.0.4.2$Windows_X86_64 LibreOffice_project/9b0d9b32d5dcda91d2f1a96dc04c645c450872bf</Application>
  <Words>7576</Words>
  <Paragraphs>1213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2014-09-09T20:56:39Z</dcterms:created>
  <dc:creator>Larry Johnson</dc:creator>
  <dc:description/>
  <dc:language>en-US</dc:language>
  <cp:lastModifiedBy/>
  <cp:lastPrinted>2019-02-10T21:26:04Z</cp:lastPrinted>
  <dcterms:modified xsi:type="dcterms:W3CDTF">2020-05-22T15:04:50Z</dcterms:modified>
  <cp:revision>361</cp:revision>
  <dc:subject/>
  <dc:title>Montana’s Emerging Photonics Industry and the MPIA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23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118</vt:i4>
  </property>
</Properties>
</file>