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6"/>
  </p:notesMasterIdLst>
  <p:handoutMasterIdLst>
    <p:handoutMasterId r:id="rId17"/>
  </p:handoutMasterIdLst>
  <p:sldIdLst>
    <p:sldId id="257" r:id="rId2"/>
    <p:sldId id="272" r:id="rId3"/>
    <p:sldId id="259" r:id="rId4"/>
    <p:sldId id="273" r:id="rId5"/>
    <p:sldId id="260" r:id="rId6"/>
    <p:sldId id="263" r:id="rId7"/>
    <p:sldId id="269" r:id="rId8"/>
    <p:sldId id="267" r:id="rId9"/>
    <p:sldId id="274" r:id="rId10"/>
    <p:sldId id="275" r:id="rId11"/>
    <p:sldId id="262" r:id="rId12"/>
    <p:sldId id="264" r:id="rId13"/>
    <p:sldId id="270"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4CC"/>
    <a:srgbClr val="0D50BD"/>
    <a:srgbClr val="FFF100"/>
    <a:srgbClr val="FFFF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868" autoAdjust="0"/>
  </p:normalViewPr>
  <p:slideViewPr>
    <p:cSldViewPr snapToGrid="0" snapToObjects="1" showGuides="1">
      <p:cViewPr varScale="1">
        <p:scale>
          <a:sx n="69" d="100"/>
          <a:sy n="69" d="100"/>
        </p:scale>
        <p:origin x="2076" y="54"/>
      </p:cViewPr>
      <p:guideLst>
        <p:guide orient="horz" pos="2385"/>
        <p:guide pos="6307"/>
      </p:guideLst>
    </p:cSldViewPr>
  </p:slideViewPr>
  <p:notesTextViewPr>
    <p:cViewPr>
      <p:scale>
        <a:sx n="150" d="100"/>
        <a:sy n="15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4/9/2022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4/9/2022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to the fourth webinar in a series of quality-related webinars presented by the MPIA Quality Alliance a sub-committee of the Montana Photonics Industry Alliance in Bozeman, Montana. Thank you for joining us.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My name is Ben Klein. I’m the Quality Manager for Teledyne FLIR Surveillance, Inc in Bozeman, Montana</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subject of this webinar is the Discrepant Material Process. One of the most critical processes to manufacturing flow.</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244282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Agenda</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this presentation you’ll learn </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a Discrepant Material Process is</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Why it is so valuable to the flow of manufacturing</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 few easy steps for how to implement this process in your organization.</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the Discrepant Material Process leads to improving your system</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319009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1: What is a Discrepant Material Process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Imagine a race car getting a flat tire during a race. It pulls off the track into the pitstop. The pit crew quickly removes the wheel with flat tire, places a new wheel with a fresh tire on the vehicle, and gets the vehicle and driver back on the track. The pit crew then studies the flat tire to try to figure out why it happened. That is, what might have caused the flat? And determines what to do with the flat tire?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Remove the tire from the rim and put a new one on?</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Patch the tire and try to use it again?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Scrap both the tire and the rim, maybe the rim is damaged?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Meanwhile, the car is still in the race. This is the Discrepant material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Discrepant Material Process is the process for managing discrepant material to minimize the impact to the flow of manufacturing.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Discrepant material can occur anywhere in a manufacturing process. Generally it occurs during incoming inspection, assembly, and testing. Just as a flat tire can affect the performance and outcome of a race, the discrepant material can interfere with the performance and outcome of manufacturing.</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1810309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is discrepant material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Discrepant generally means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nonconforming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where nonconforming means it does not meet specification as defined by a drawing or print.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example, a chip or scratch in an optic that doesn’t meet surface quality spec, dimensions on metal parts that don’t meet spec, a failed PCB.</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However, it can also mean material, parts, components that are questionable in some manner. Two conforming parts that don’t fit together due to tolerance stack up is discrepant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example, a scenario where an optic doesn’t fit in the housing even though the dimensions for both parts are in spec. Or you notice that the coating on a batch of optics you just purchased has a different color, a slightly different tint than what you’re used to seeing.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of these are considered a discrepant material event.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Discrepant material includes:</a:t>
            </a:r>
          </a:p>
          <a:p>
            <a:pPr marL="342900" marR="0" lvl="0" indent="-342900">
              <a:lnSpc>
                <a:spcPct val="107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Parts/Material you have purchased,</a:t>
            </a:r>
          </a:p>
          <a:p>
            <a:pPr marL="342900" marR="0" lvl="0" indent="-342900">
              <a:lnSpc>
                <a:spcPct val="107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Sub-assemblies you are trying to build</a:t>
            </a:r>
          </a:p>
          <a:p>
            <a:pPr marL="342900" marR="0" lvl="0" indent="-342900">
              <a:lnSpc>
                <a:spcPct val="107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 product that fails during final acceptance testing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 complex, sensitive, non-linear, or high-fluence photonics product, it’s a good idea to question nonconforming or questionable material and set them aside for further evaluation rather than take the risk of using it in your product.</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597569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2: Why is the Discrepant Material process invaluable to Manufacturing Flow</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if you’ve developed the most effective processes, documented them as clearly as possible, have a low-risk, elegant design with highly tuned tolerances, well-trained, skillful technicians, with a keen sense of detail and curiosity, a trusted partnership with top-notch suppliers,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you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will</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encounter discrepant material</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Therefore it is essential to design and implement a good process for managing discrepant material</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This process is a solution to a problem you will face while manufacturing your product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Discrepant Material process is invaluable to manufacturing because, Improves the efficiency, Mitigates Risk, Serves as a vehicle for communication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200"/>
              </a:spcBef>
              <a:spcAft>
                <a:spcPts val="0"/>
              </a:spcAft>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 </a:t>
            </a:r>
          </a:p>
          <a:p>
            <a:pPr marL="0" marR="0">
              <a:lnSpc>
                <a:spcPct val="107000"/>
              </a:lnSpc>
              <a:spcBef>
                <a:spcPts val="200"/>
              </a:spcBef>
              <a:spcAft>
                <a:spcPts val="0"/>
              </a:spcAft>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Improves Efficiency of the manufacturing process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good discrepant material process improves the efficiency of the manufacturing process because it quickly removes and replaces discrepant material so you can keep manufacturing flowing rather than spending time trying to fix a bad part. In the racecar analogy, you don’t want your driver to step out of the race and begin trying to fix the flat, trying to figure out why it became flat, and then spending valuable time looking for a replacement all while the race is going 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same is true for your technician. Discrepant material is purely an obstacle. It interferes with the ability to perform the key function of assembly. So the Discrepant Material Process improves the efficiency by: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Quickly removing the discrepant part from manufacturing flow</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Preventing wasted time through “rework on the fly”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Quickly replacing discrepant material with new material so assembly processes can continue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200"/>
              </a:spcBef>
              <a:spcAft>
                <a:spcPts val="0"/>
              </a:spcAft>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 The Discrepant Material Process Mitigates Risk</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Prevents disruption of downstream flow</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prevent the material from being accidentally incorporated into other products, which could cause additional problems, possibly bigger problems, later in the assembly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Reduces the risk to the cost of material and labor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technicians have to spend time trying to fix a part before they use it, then your labor cost will increase. Or if you have to continuously replace parts, your material costs increase. In either case, the cost of your product increases and decreases your margin.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Reduces the risk to the production and delivery schedule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Time spent trying to fix a bad part or trying to find a good part is time not spent building to schedule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Reduces the risk of bad product reaching the customer resulting in returns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Generally speaking, a bad part will prevent your product from working before you even ship it to the customer. However, a bad part may result in latent failure of your product once it’s in the field, in use with your customer. This can have a huge impact to your reputation.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200"/>
              </a:spcBef>
              <a:spcAft>
                <a:spcPts val="0"/>
              </a:spcAft>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Facilitates Communication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Discrepant Material Process serves as a vehicle for communicating that a new part is needed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0"/>
              </a:spcAft>
              <a:buFont typeface="Symbol" panose="05050102010706020507" pitchFamily="18" charset="2"/>
              <a:buChar char=""/>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Tell the Vendor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discrepant material is discovered during incoming inspection, then you can use it to communicates to the vendor that there is an issue with their part.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0"/>
              </a:spcAft>
              <a:buFont typeface="Symbol" panose="05050102010706020507" pitchFamily="18" charset="2"/>
              <a:buChar char=""/>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Update Inventory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discrepant material occurs during assembly, then it notifies the stock room the replacement is needed. Now the stockroom can update the inventory count and can replenish inventory.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0"/>
              </a:spcAft>
              <a:buFont typeface="Symbol" panose="05050102010706020507" pitchFamily="18" charset="2"/>
              <a:buChar char=""/>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Update Customer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discrepant material is significant enough, you may want to communicate to the customer that delivery schedules may be at risk.</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conclusion, the Discrepant Material Process improves efficiency, mitigates risk, and facilitates communication.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748869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3: Process Implementation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Implementing a Discrepant Material process is fairly straightforward. There are many solutions to solve the problem of how to manage discrepant material. Most of them, you will find, have common approaches and similar steps. The solution provided here will hopefully give you what you’re looking for or at least give you ideas for how to implement a process best suited to your organization. As you will see, with the solution we are providing in this presentation, you can use basic, low-cost tools that are likely already at your disposal that are quite effective.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overview of this process can be broken down into three primary top-level steps:</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document the discrepant material</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Evaluate the information regarding the discrepancy to determine disposition</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Perform the disposition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656138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Identify and Document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first step when you encounter discrepant material is to identify it in some manner as discrepant using a label or a tag. The next step is to document key information about the discrepant material event. This includes basic information such as part number, serial number (as applicable), date, your name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also includes sufficient description of the discrepancy and the nature of the discrepancy such as key factors and conditions in which it occurred.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example, you might write: “There is a large scratch on the optic well within the clear aperture that occurred while trying to place it in the housing”</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best way to capture this information is on a form. This form is called a Discrepant Material Report or a DMR.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information from the DMR is then logged in a spreadsheet or database. We call this the DMR Log. Each entry has a DMR# to uniquely identify the DMR event. You’ll see later how capturing and compiling this information can lead to improving your system. This log also serves the key function of tracking the discrepant material throughout the process so it isn’t lost or forgotten. Finally, the log serves as a history to help you determine what to do with the part based on what you did last time. </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746686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Tools and Equipment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Labeling or tagging a discrepant part may not be possible if the parts are too small or delicate. Here is a solution that you can consider:</a:t>
            </a:r>
          </a:p>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If you can’t tag the part, tag a bag</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put the part in the bag. Label the bags with a sticker that states “reject” or “discrepant”. This identifies the parts as being no good.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you’ve completed a DMR form, you can place it into the bag with the part. Now the part is clearly identified as discrepant, you know exactly what part it is, and it has the associated information that will make it easier for those who have to evaluate it.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Place the bag with the part and DMR into a clearly marked bin. This bin ensures that the part is segregated away from good parts. The bin can collect all of the bad parts and be presented to the evaluation step of the process.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3517981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Evaluation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purpose of the evaluation step is to determine the disposition of the material; that is, what to do with the material based on the information provided on the DMR.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Disposition is generally determined based risk to the quality and reliability of the final product. It must also take into account several other factors such as risks to schedule and cost.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Evaluation is generally done by a group of people with knowledge, experience, and expertise to assess these risks. This group can include representatives from manufacturing, engineering, materials, purchasing, quality. We call this group the Material Review Board (MRB). The evaluation by MRB can occur formally by meeting regularly, say once a week to review the discrepant material in the bins and prepare them for disposition. This can also be done more informally on the fly based on the urgency and risks. In any case, the disposition of the material also gets documented in the DMR Log which indicates that it has passed through this fundamental step.</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1815895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Disposition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final step is to perform the disposition based on the decisions made by MRB.</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Disposition generally falls into one of four categories</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Use as is – return it to stock or back to floor so it can be used again</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Rework/Repair – initiate work to rework or repair the item</a:t>
            </a: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Return to Supplier – Send it back to your supplier so they can assess it and then rework, repair, or replace as necessary.</a:t>
            </a:r>
          </a:p>
          <a:p>
            <a:pPr marL="342900" marR="0" lvl="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Scrap – throw it away or destroy it in some manner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Three easy steps: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document, evaluate to determine disposition, perform the disposition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10</a:t>
            </a:fld>
            <a:endParaRPr lang="en-US"/>
          </a:p>
        </p:txBody>
      </p:sp>
    </p:spTree>
    <p:extLst>
      <p:ext uri="{BB962C8B-B14F-4D97-AF65-F5344CB8AC3E}">
        <p14:creationId xmlns:p14="http://schemas.microsoft.com/office/powerpoint/2010/main" val="3919597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Gem 4: Improvement Through Data</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Finally, the discrepant material process is invaluable to manufacturing because it can help you improve your system.</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Because you’ve logged the discrepant material, the information can be compiled and analyzed for patterns and trends. Generally this takes place in the form of a pareto charts. The X-axis is generally organized by part number. The Y-axis is based quantity of discrepant items, the number of discrepant material events, or the highest cost. One key way to evaluate discrepant material is to base it on the greatest impact or risk to manufacturing flow. A few 10 cent screws might not show up at the front of the pareto chart for quantity or cost, but this could result in high impact if it shuts down manufacturing.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data, when organized, gives insight into:</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Which parts are failing the most</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Which failed parts are causing the biggest impact to schedule or cost to the organization</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Which suppliers are providing the most discrepant parts. This log and the analysis can be used as a supplier performance metric as well.</a:t>
            </a: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D3D3D3"/>
                </a:highlight>
                <a:latin typeface="Calibri" panose="020F0502020204030204" pitchFamily="34" charset="0"/>
                <a:ea typeface="Calibri" panose="020F0502020204030204" pitchFamily="34" charset="0"/>
                <a:cs typeface="Times New Roman" panose="02020603050405020304" pitchFamily="18" charset="0"/>
              </a:rPr>
              <a:t>Discrepant material can be deeply frustrating to a technician. So it is vital to understand which discrepant parts are affecting your organization the most so you can solve the problem and prevent this discrepant material from occurring again in the future.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Pareto charts gives direction for where to apply your resources to perform root cause analysis and ultimately to initiate improvement to your system.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example, in the racecar analogy, if your front right tire becomes flat more often than any other tire, you know where to focus your attention.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Generally you’ll find that you will improve your system in three primary areas</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Process</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a:t>
            </a:r>
          </a:p>
          <a:p>
            <a:pPr marL="342900" marR="0" indent="-342900">
              <a:lnSpc>
                <a:spcPct val="107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Supplier</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cause of the problem is your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process,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your methods or your tools, then you’ll want to revise your work instructions, your procedures, your forms, your tools, fixtures. It can include training personnel to be sure the current processes are understood or simply to continue to develop their skills and knowledge. Your personnel are key parts of the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cause of the problem is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design, </a:t>
            </a: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work with engineering to improve the design to make it more manufacturable. Maybe the tolerances are too tight. Or the notes on the drawing are ambiguous or confusing. Having engineering improve the design will not only improve the manufacturability of your current products, it can provide invaluable lessons learned for future product designs.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determine the cause of the problem is the responsibility of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supplier</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 can begin working with the supplier so they can improve their processes. Or it could serve as another mechanism to improve your design so the supplier can more easily make your parts. By working with your suppliers, you have the added benefit and opportunity to build better relationships with them.</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11</a:t>
            </a:fld>
            <a:endParaRPr lang="en-US"/>
          </a:p>
        </p:txBody>
      </p:sp>
    </p:spTree>
    <p:extLst>
      <p:ext uri="{BB962C8B-B14F-4D97-AF65-F5344CB8AC3E}">
        <p14:creationId xmlns:p14="http://schemas.microsoft.com/office/powerpoint/2010/main" val="4083722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Summary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1: The Discrepant Material process is the process for managing discrepant material throughout manufacturing.</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2: The discrepant material process improves the efficiency of manufacturing, reduces risk, and serves as a vehicle of communication.</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3: The Discrepant material process can easily be implemented in your organization using basic low-cost tools.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Gem 4: The discrepant Material process provides data that can be used to improve your system.</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 this process in your system and help your organization take another step on the path of success!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more information about this process, example templates, tools and ideas, please visit our website at https://www.montanaphotonics.org/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so much for your time.</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12</a:t>
            </a:fld>
            <a:endParaRPr lang="en-US"/>
          </a:p>
        </p:txBody>
      </p:sp>
    </p:spTree>
    <p:extLst>
      <p:ext uri="{BB962C8B-B14F-4D97-AF65-F5344CB8AC3E}">
        <p14:creationId xmlns:p14="http://schemas.microsoft.com/office/powerpoint/2010/main" val="504994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13</a:t>
            </a:fld>
            <a:endParaRPr lang="en-US"/>
          </a:p>
        </p:txBody>
      </p:sp>
    </p:spTree>
    <p:extLst>
      <p:ext uri="{BB962C8B-B14F-4D97-AF65-F5344CB8AC3E}">
        <p14:creationId xmlns:p14="http://schemas.microsoft.com/office/powerpoint/2010/main" val="33067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59BAE5-46DE-E047-AFDD-B00166002A63}" type="slidenum">
              <a:rPr lang="en-US" smtClean="0"/>
              <a:t>14</a:t>
            </a:fld>
            <a:endParaRPr lang="en-US"/>
          </a:p>
        </p:txBody>
      </p:sp>
    </p:spTree>
    <p:extLst>
      <p:ext uri="{BB962C8B-B14F-4D97-AF65-F5344CB8AC3E}">
        <p14:creationId xmlns:p14="http://schemas.microsoft.com/office/powerpoint/2010/main" val="1158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Saturday, April 9, 2022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Saturday, April 9, 2022</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Saturday, April 9, 2022</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Saturday, April 9, 2022</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Saturday, April 9, 2022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Saturday, April 9, 2022</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Saturday, April 9, 2022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fl" descr="&#10;">
            <a:extLst>
              <a:ext uri="{FF2B5EF4-FFF2-40B4-BE49-F238E27FC236}">
                <a16:creationId xmlns:a16="http://schemas.microsoft.com/office/drawing/2014/main" id="{C38B7D92-1A47-47A0-966D-553DDC126FAB}"/>
              </a:ext>
            </a:extLst>
          </p:cNvPr>
          <p:cNvSpPr txBox="1"/>
          <p:nvPr userDrawn="1"/>
        </p:nvSpPr>
        <p:spPr>
          <a:xfrm>
            <a:off x="0" y="6535420"/>
            <a:ext cx="12192000" cy="353943"/>
          </a:xfrm>
          <a:prstGeom prst="rect">
            <a:avLst/>
          </a:prstGeom>
          <a:noFill/>
        </p:spPr>
        <p:txBody>
          <a:bodyPr vert="horz" rtlCol="0">
            <a:spAutoFit/>
          </a:bodyPr>
          <a:lstStyle/>
          <a:p>
            <a:pPr algn="l"/>
            <a:endParaRPr lang="en-US" sz="850" b="0" i="0" u="none" baseline="0">
              <a:solidFill>
                <a:srgbClr val="000000"/>
              </a:solidFill>
              <a:latin typeface="Microsoft Sans Serif" panose="020B0604020202020204" pitchFamily="34" charset="0"/>
            </a:endParaRPr>
          </a:p>
          <a:p>
            <a:pPr algn="l"/>
            <a:endParaRPr lang="en-US" sz="850" b="0" i="0" u="none" baseline="0">
              <a:solidFill>
                <a:srgbClr val="000000"/>
              </a:solidFill>
              <a:latin typeface="Microsoft Sans Serif"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mailto:sbirrell@quantumcomposers.com" TargetMode="External"/><Relationship Id="rId3" Type="http://schemas.openxmlformats.org/officeDocument/2006/relationships/hyperlink" Target="https://www.montanaphotonics.org/" TargetMode="External"/><Relationship Id="rId7" Type="http://schemas.openxmlformats.org/officeDocument/2006/relationships/hyperlink" Target="mailto:mary@teamwavelength.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mailto:daniel.juliano@montana.edu" TargetMode="External"/><Relationship Id="rId11" Type="http://schemas.openxmlformats.org/officeDocument/2006/relationships/hyperlink" Target="mailto:matt@autopilotdesign.com" TargetMode="External"/><Relationship Id="rId5" Type="http://schemas.openxmlformats.org/officeDocument/2006/relationships/hyperlink" Target="mailto:benjamin.klein@flir.com" TargetMode="External"/><Relationship Id="rId10" Type="http://schemas.openxmlformats.org/officeDocument/2006/relationships/hyperlink" Target="mailto:qtm@q.com" TargetMode="External"/><Relationship Id="rId4" Type="http://schemas.openxmlformats.org/officeDocument/2006/relationships/hyperlink" Target="https://www.montanaphotonics.org/quality-alliance/" TargetMode="External"/><Relationship Id="rId9" Type="http://schemas.openxmlformats.org/officeDocument/2006/relationships/hyperlink" Target="mailto:conlin.ritt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Discrepant Material Process</a:t>
            </a:r>
          </a:p>
        </p:txBody>
      </p:sp>
      <p:sp>
        <p:nvSpPr>
          <p:cNvPr id="3" name="Subtitle 2"/>
          <p:cNvSpPr>
            <a:spLocks noGrp="1"/>
          </p:cNvSpPr>
          <p:nvPr>
            <p:ph type="subTitle" idx="1"/>
          </p:nvPr>
        </p:nvSpPr>
        <p:spPr/>
        <p:txBody>
          <a:bodyPr/>
          <a:lstStyle/>
          <a:p>
            <a:r>
              <a:rPr lang="en-US" dirty="0"/>
              <a:t>MPIA Quality Alliance Webinar Series</a:t>
            </a:r>
          </a:p>
          <a:p>
            <a:r>
              <a:rPr lang="en-US" dirty="0"/>
              <a:t>Presenter: Ben Klein</a:t>
            </a:r>
          </a:p>
        </p:txBody>
      </p:sp>
    </p:spTree>
    <p:extLst>
      <p:ext uri="{BB962C8B-B14F-4D97-AF65-F5344CB8AC3E}">
        <p14:creationId xmlns:p14="http://schemas.microsoft.com/office/powerpoint/2010/main" val="38291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a:t>
            </a:r>
            <a:r>
              <a:rPr lang="en-US"/>
              <a:t>will learn</a:t>
            </a:r>
            <a:endParaRPr lang="en-US" dirty="0"/>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850900" y="1739900"/>
            <a:ext cx="10972800" cy="2749858"/>
          </a:xfrm>
        </p:spPr>
        <p:txBody>
          <a:bodyPr>
            <a:normAutofit/>
          </a:bodyPr>
          <a:lstStyle/>
          <a:p>
            <a:r>
              <a:rPr lang="en-US" sz="2000" dirty="0"/>
              <a:t>What is a Discrepant Material Process?</a:t>
            </a:r>
          </a:p>
          <a:p>
            <a:pPr lvl="1"/>
            <a:endParaRPr lang="en-US" sz="1600" dirty="0"/>
          </a:p>
          <a:p>
            <a:r>
              <a:rPr lang="en-US" sz="2000" dirty="0"/>
              <a:t>Why is the Discrepant Material process invaluable to the flow of manufacturing?</a:t>
            </a:r>
          </a:p>
          <a:p>
            <a:pPr lvl="1"/>
            <a:endParaRPr lang="en-US" sz="1600" dirty="0"/>
          </a:p>
          <a:p>
            <a:r>
              <a:rPr lang="en-US" sz="2000" dirty="0"/>
              <a:t>How to implement a Discrepant Material process, what can I do right now?</a:t>
            </a:r>
          </a:p>
          <a:p>
            <a:endParaRPr lang="en-US" sz="2000" dirty="0"/>
          </a:p>
          <a:p>
            <a:r>
              <a:rPr lang="en-US" sz="2000" dirty="0"/>
              <a:t>How does the discrepant Material process lead to improving the organization?</a:t>
            </a:r>
          </a:p>
          <a:p>
            <a:endParaRPr lang="en-US" sz="2000" dirty="0"/>
          </a:p>
        </p:txBody>
      </p:sp>
      <p:pic>
        <p:nvPicPr>
          <p:cNvPr id="4" name="Picture 2" descr="See the source image">
            <a:extLst>
              <a:ext uri="{FF2B5EF4-FFF2-40B4-BE49-F238E27FC236}">
                <a16:creationId xmlns:a16="http://schemas.microsoft.com/office/drawing/2014/main" id="{31954E3B-A712-431F-AA80-92E558C33D8F}"/>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1433" t="72895" r="58093" b="7072"/>
          <a:stretch/>
        </p:blipFill>
        <p:spPr bwMode="auto">
          <a:xfrm>
            <a:off x="633664" y="1786689"/>
            <a:ext cx="434472" cy="3091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ee the source image">
            <a:extLst>
              <a:ext uri="{FF2B5EF4-FFF2-40B4-BE49-F238E27FC236}">
                <a16:creationId xmlns:a16="http://schemas.microsoft.com/office/drawing/2014/main" id="{AF4254B6-C0F3-4165-9E77-7CC3D1000774}"/>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67335" t="42980" r="11690" b="36872"/>
          <a:stretch/>
        </p:blipFill>
        <p:spPr bwMode="auto">
          <a:xfrm>
            <a:off x="621278" y="2430180"/>
            <a:ext cx="459244" cy="3208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7992DD8D-A16E-4859-A3A6-64FACC7B86B9}"/>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1020" t="14818" r="17622" b="64638"/>
          <a:stretch/>
        </p:blipFill>
        <p:spPr bwMode="auto">
          <a:xfrm>
            <a:off x="621580" y="3114829"/>
            <a:ext cx="458639" cy="3208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5D9980A6-C4DE-41B2-BC3C-1FFAEEE93051}"/>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13792" t="43559" r="66096" b="35107"/>
          <a:stretch/>
        </p:blipFill>
        <p:spPr bwMode="auto">
          <a:xfrm>
            <a:off x="621580" y="3824878"/>
            <a:ext cx="415906" cy="320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024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     What is the Discrepant Material Process</a:t>
            </a:r>
          </a:p>
        </p:txBody>
      </p:sp>
      <p:pic>
        <p:nvPicPr>
          <p:cNvPr id="1028" name="Picture 4" descr="Image result for race car  clip art">
            <a:extLst>
              <a:ext uri="{FF2B5EF4-FFF2-40B4-BE49-F238E27FC236}">
                <a16:creationId xmlns:a16="http://schemas.microsoft.com/office/drawing/2014/main" id="{7C53A1CA-9133-41A5-9166-8203329CA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68" y="3149902"/>
            <a:ext cx="4023678" cy="24634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C7491BA-0B8C-49ED-8295-6229AD714C69}"/>
              </a:ext>
            </a:extLst>
          </p:cNvPr>
          <p:cNvSpPr txBox="1"/>
          <p:nvPr/>
        </p:nvSpPr>
        <p:spPr>
          <a:xfrm>
            <a:off x="1117599" y="1667387"/>
            <a:ext cx="9328727" cy="736355"/>
          </a:xfrm>
          <a:prstGeom prst="rect">
            <a:avLst/>
          </a:prstGeom>
          <a:noFill/>
        </p:spPr>
        <p:txBody>
          <a:bodyPr wrap="square">
            <a:spAutoFit/>
          </a:bodyPr>
          <a:lstStyle/>
          <a:p>
            <a:pPr marL="0" marR="0">
              <a:lnSpc>
                <a:spcPct val="107000"/>
              </a:lnSpc>
              <a:spcBef>
                <a:spcPts val="0"/>
              </a:spcBef>
              <a:spcAft>
                <a:spcPts val="800"/>
              </a:spcAft>
            </a:pPr>
            <a:r>
              <a:rPr lang="en-US" sz="2000" b="1" dirty="0">
                <a:effectLst/>
                <a:latin typeface="+mj-lt"/>
                <a:ea typeface="Calibri" panose="020F0502020204030204" pitchFamily="34" charset="0"/>
                <a:cs typeface="Times New Roman" panose="02020603050405020304" pitchFamily="18" charset="0"/>
              </a:rPr>
              <a:t>The Discrepant Material Process is the process for managing discrepant material to minimize the impact to the flow of manufacturing.</a:t>
            </a:r>
            <a:endParaRPr lang="en-US" sz="2000" dirty="0">
              <a:effectLst/>
              <a:latin typeface="+mj-l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B147323-101E-4BCD-8EF4-9E9BE76D13D4}"/>
              </a:ext>
            </a:extLst>
          </p:cNvPr>
          <p:cNvSpPr txBox="1"/>
          <p:nvPr/>
        </p:nvSpPr>
        <p:spPr>
          <a:xfrm>
            <a:off x="6273801" y="3059113"/>
            <a:ext cx="5651500" cy="1056379"/>
          </a:xfrm>
          <a:prstGeom prst="rect">
            <a:avLst/>
          </a:prstGeom>
          <a:noFill/>
        </p:spPr>
        <p:txBody>
          <a:bodyPr wrap="square">
            <a:spAutoFit/>
          </a:bodyPr>
          <a:lstStyle/>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Discrepant material can occur anywhere in a manufacturing process: Incoming inspection to shipment of final product </a:t>
            </a:r>
          </a:p>
        </p:txBody>
      </p:sp>
      <p:sp>
        <p:nvSpPr>
          <p:cNvPr id="3" name="Rectangle: Rounded Corners 2">
            <a:extLst>
              <a:ext uri="{FF2B5EF4-FFF2-40B4-BE49-F238E27FC236}">
                <a16:creationId xmlns:a16="http://schemas.microsoft.com/office/drawing/2014/main" id="{C6D889A7-FA00-4420-AC66-07523DDBF0BF}"/>
              </a:ext>
            </a:extLst>
          </p:cNvPr>
          <p:cNvSpPr/>
          <p:nvPr/>
        </p:nvSpPr>
        <p:spPr>
          <a:xfrm>
            <a:off x="8670636" y="4386500"/>
            <a:ext cx="1911928" cy="333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Incoming Inspection</a:t>
            </a:r>
          </a:p>
        </p:txBody>
      </p:sp>
      <p:sp>
        <p:nvSpPr>
          <p:cNvPr id="9" name="Rectangle: Rounded Corners 8">
            <a:extLst>
              <a:ext uri="{FF2B5EF4-FFF2-40B4-BE49-F238E27FC236}">
                <a16:creationId xmlns:a16="http://schemas.microsoft.com/office/drawing/2014/main" id="{402E0703-6751-4D9E-B530-69D45913EEFC}"/>
              </a:ext>
            </a:extLst>
          </p:cNvPr>
          <p:cNvSpPr/>
          <p:nvPr/>
        </p:nvSpPr>
        <p:spPr>
          <a:xfrm>
            <a:off x="8670636" y="5090245"/>
            <a:ext cx="1911928" cy="333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Assembly</a:t>
            </a:r>
          </a:p>
        </p:txBody>
      </p:sp>
      <p:sp>
        <p:nvSpPr>
          <p:cNvPr id="10" name="Rectangle: Rounded Corners 9">
            <a:extLst>
              <a:ext uri="{FF2B5EF4-FFF2-40B4-BE49-F238E27FC236}">
                <a16:creationId xmlns:a16="http://schemas.microsoft.com/office/drawing/2014/main" id="{D446F9EA-EA2B-4B33-A945-F5AF4CAA4D71}"/>
              </a:ext>
            </a:extLst>
          </p:cNvPr>
          <p:cNvSpPr/>
          <p:nvPr/>
        </p:nvSpPr>
        <p:spPr>
          <a:xfrm>
            <a:off x="8670636" y="5783442"/>
            <a:ext cx="1911928" cy="333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Final Testing</a:t>
            </a:r>
          </a:p>
        </p:txBody>
      </p:sp>
      <p:cxnSp>
        <p:nvCxnSpPr>
          <p:cNvPr id="5" name="Straight Arrow Connector 4">
            <a:extLst>
              <a:ext uri="{FF2B5EF4-FFF2-40B4-BE49-F238E27FC236}">
                <a16:creationId xmlns:a16="http://schemas.microsoft.com/office/drawing/2014/main" id="{F5F68D8C-5E23-4D4F-803C-71D0C3B28E80}"/>
              </a:ext>
            </a:extLst>
          </p:cNvPr>
          <p:cNvCxnSpPr>
            <a:cxnSpLocks/>
            <a:stCxn id="3" idx="2"/>
            <a:endCxn id="9" idx="0"/>
          </p:cNvCxnSpPr>
          <p:nvPr/>
        </p:nvCxnSpPr>
        <p:spPr>
          <a:xfrm>
            <a:off x="9626600" y="4720471"/>
            <a:ext cx="0" cy="369774"/>
          </a:xfrm>
          <a:prstGeom prst="straightConnector1">
            <a:avLst/>
          </a:prstGeom>
          <a:ln w="28575">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14DB7AA-E531-4723-A58B-3EBBCE3345D1}"/>
              </a:ext>
            </a:extLst>
          </p:cNvPr>
          <p:cNvCxnSpPr>
            <a:cxnSpLocks/>
            <a:stCxn id="9" idx="2"/>
            <a:endCxn id="10" idx="0"/>
          </p:cNvCxnSpPr>
          <p:nvPr/>
        </p:nvCxnSpPr>
        <p:spPr>
          <a:xfrm>
            <a:off x="9626600" y="5424216"/>
            <a:ext cx="0" cy="359226"/>
          </a:xfrm>
          <a:prstGeom prst="straightConnector1">
            <a:avLst/>
          </a:prstGeom>
          <a:ln w="28575">
            <a:solidFill>
              <a:srgbClr val="0E44CC"/>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2" descr="See the source image">
            <a:extLst>
              <a:ext uri="{FF2B5EF4-FFF2-40B4-BE49-F238E27FC236}">
                <a16:creationId xmlns:a16="http://schemas.microsoft.com/office/drawing/2014/main" id="{1971B3BF-3ED3-4EEB-B4D2-726F0D595FEA}"/>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1433" t="72895" r="58093" b="7072"/>
          <a:stretch/>
        </p:blipFill>
        <p:spPr bwMode="auto">
          <a:xfrm>
            <a:off x="255337" y="721894"/>
            <a:ext cx="862262" cy="61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496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0C92-4A20-4F5B-8F2A-03088D6014C6}"/>
              </a:ext>
            </a:extLst>
          </p:cNvPr>
          <p:cNvSpPr>
            <a:spLocks noGrp="1"/>
          </p:cNvSpPr>
          <p:nvPr>
            <p:ph type="title"/>
          </p:nvPr>
        </p:nvSpPr>
        <p:spPr/>
        <p:txBody>
          <a:bodyPr/>
          <a:lstStyle/>
          <a:p>
            <a:r>
              <a:rPr lang="en-US" dirty="0"/>
              <a:t>Definition of Discrepant</a:t>
            </a:r>
          </a:p>
        </p:txBody>
      </p:sp>
      <p:sp>
        <p:nvSpPr>
          <p:cNvPr id="5" name="TextBox 4">
            <a:extLst>
              <a:ext uri="{FF2B5EF4-FFF2-40B4-BE49-F238E27FC236}">
                <a16:creationId xmlns:a16="http://schemas.microsoft.com/office/drawing/2014/main" id="{5273B415-833F-4259-BD8E-BF7EF547AFB9}"/>
              </a:ext>
            </a:extLst>
          </p:cNvPr>
          <p:cNvSpPr txBox="1"/>
          <p:nvPr/>
        </p:nvSpPr>
        <p:spPr>
          <a:xfrm>
            <a:off x="609600" y="1824374"/>
            <a:ext cx="7270809" cy="2370329"/>
          </a:xfrm>
          <a:prstGeom prst="rect">
            <a:avLst/>
          </a:prstGeom>
          <a:noFill/>
          <a:ln>
            <a:solidFill>
              <a:srgbClr val="0E44CC"/>
            </a:solidFill>
          </a:ln>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Discrepant Material – Generally means nonconforming </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Nonconforming – Does not meet specification as defined by a drawing</a:t>
            </a:r>
          </a:p>
          <a:p>
            <a:pPr marL="285750" marR="0" indent="-2857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Questionable</a:t>
            </a:r>
          </a:p>
          <a:p>
            <a:pPr marL="742950" lvl="1" indent="-285750">
              <a:lnSpc>
                <a:spcPct val="107000"/>
              </a:lnSpc>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Parts don’t fit</a:t>
            </a:r>
          </a:p>
          <a:p>
            <a:pPr marL="742950" lvl="1"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Wrong color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5FBE123-1432-4010-8CA2-EBF1D19AF76C}"/>
              </a:ext>
            </a:extLst>
          </p:cNvPr>
          <p:cNvSpPr txBox="1"/>
          <p:nvPr/>
        </p:nvSpPr>
        <p:spPr>
          <a:xfrm>
            <a:off x="6442229" y="4645293"/>
            <a:ext cx="4520138" cy="1572418"/>
          </a:xfrm>
          <a:prstGeom prst="rect">
            <a:avLst/>
          </a:prstGeom>
          <a:noFill/>
          <a:ln>
            <a:solidFill>
              <a:srgbClr val="0E44CC"/>
            </a:solidFill>
          </a:ln>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Discrepant material includes </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Parts/Material you purchase</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Sub-assemblies you build</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 product that fails during testing</a:t>
            </a:r>
          </a:p>
        </p:txBody>
      </p:sp>
    </p:spTree>
    <p:extLst>
      <p:ext uri="{BB962C8B-B14F-4D97-AF65-F5344CB8AC3E}">
        <p14:creationId xmlns:p14="http://schemas.microsoft.com/office/powerpoint/2010/main" val="3243383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pPr marL="406400"/>
            <a:r>
              <a:rPr lang="en-US" dirty="0"/>
              <a:t>Why is the Discrepant Material Process invaluable to Manufacturing Flow?</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78912" y="1834170"/>
            <a:ext cx="5194011" cy="3994191"/>
          </a:xfrm>
        </p:spPr>
        <p:txBody>
          <a:bodyPr>
            <a:normAutofit/>
          </a:bodyPr>
          <a:lstStyle/>
          <a:p>
            <a:pPr lvl="1"/>
            <a:r>
              <a:rPr lang="en-US" sz="1800" dirty="0"/>
              <a:t>Improves Efficiency</a:t>
            </a:r>
          </a:p>
          <a:p>
            <a:pPr lvl="2"/>
            <a:r>
              <a:rPr lang="en-US" sz="1600" dirty="0"/>
              <a:t>Removes and replaces material quickly</a:t>
            </a:r>
          </a:p>
          <a:p>
            <a:pPr lvl="1"/>
            <a:r>
              <a:rPr lang="en-US" sz="1800" dirty="0"/>
              <a:t>Mitigates Risk</a:t>
            </a:r>
          </a:p>
          <a:p>
            <a:pPr lvl="2">
              <a:spcBef>
                <a:spcPts val="0"/>
              </a:spcBef>
              <a:spcAft>
                <a:spcPts val="600"/>
              </a:spcAft>
            </a:pPr>
            <a:r>
              <a:rPr lang="en-US" sz="1600" dirty="0"/>
              <a:t>Prevents disruption of downstream flow</a:t>
            </a:r>
            <a:endParaRPr lang="en-US" sz="1800" dirty="0"/>
          </a:p>
          <a:p>
            <a:pPr lvl="2">
              <a:spcBef>
                <a:spcPts val="0"/>
              </a:spcBef>
              <a:spcAft>
                <a:spcPts val="600"/>
              </a:spcAft>
            </a:pPr>
            <a:r>
              <a:rPr lang="en-US" sz="1600" dirty="0"/>
              <a:t>Decrease material cost</a:t>
            </a:r>
            <a:endParaRPr lang="en-US" sz="1800" dirty="0"/>
          </a:p>
          <a:p>
            <a:pPr lvl="2">
              <a:spcBef>
                <a:spcPts val="0"/>
              </a:spcBef>
              <a:spcAft>
                <a:spcPts val="600"/>
              </a:spcAft>
            </a:pPr>
            <a:r>
              <a:rPr lang="en-US" sz="1600" dirty="0"/>
              <a:t>Prevents disruption of production schedules</a:t>
            </a:r>
            <a:endParaRPr lang="en-US" sz="1800" dirty="0"/>
          </a:p>
          <a:p>
            <a:pPr lvl="2">
              <a:spcBef>
                <a:spcPts val="0"/>
              </a:spcBef>
              <a:spcAft>
                <a:spcPts val="600"/>
              </a:spcAft>
            </a:pPr>
            <a:r>
              <a:rPr lang="en-US" sz="1600" dirty="0"/>
              <a:t>Prevents customer returns</a:t>
            </a:r>
          </a:p>
          <a:p>
            <a:pPr lvl="1"/>
            <a:r>
              <a:rPr lang="en-US" sz="1800" dirty="0"/>
              <a:t>Facilitates Communication</a:t>
            </a:r>
          </a:p>
          <a:p>
            <a:pPr lvl="2">
              <a:spcBef>
                <a:spcPts val="0"/>
              </a:spcBef>
              <a:spcAft>
                <a:spcPts val="600"/>
              </a:spcAft>
            </a:pPr>
            <a:r>
              <a:rPr lang="en-US" sz="1600" dirty="0"/>
              <a:t>Need a new part</a:t>
            </a:r>
          </a:p>
          <a:p>
            <a:pPr lvl="2">
              <a:spcBef>
                <a:spcPts val="0"/>
              </a:spcBef>
              <a:spcAft>
                <a:spcPts val="600"/>
              </a:spcAft>
            </a:pPr>
            <a:r>
              <a:rPr lang="en-US" sz="1600" dirty="0"/>
              <a:t>Tell the vendor</a:t>
            </a:r>
          </a:p>
          <a:p>
            <a:pPr lvl="2">
              <a:spcBef>
                <a:spcPts val="0"/>
              </a:spcBef>
              <a:spcAft>
                <a:spcPts val="600"/>
              </a:spcAft>
            </a:pPr>
            <a:r>
              <a:rPr lang="en-US" sz="1600" dirty="0"/>
              <a:t>Update/replenish inventory</a:t>
            </a:r>
          </a:p>
          <a:p>
            <a:pPr lvl="2">
              <a:spcBef>
                <a:spcPts val="0"/>
              </a:spcBef>
              <a:spcAft>
                <a:spcPts val="600"/>
              </a:spcAft>
            </a:pPr>
            <a:r>
              <a:rPr lang="en-US" sz="1600" dirty="0"/>
              <a:t>Update the customer</a:t>
            </a:r>
          </a:p>
        </p:txBody>
      </p:sp>
      <p:pic>
        <p:nvPicPr>
          <p:cNvPr id="5" name="Picture 2" descr="Image result for flat tireCar Clip Art">
            <a:extLst>
              <a:ext uri="{FF2B5EF4-FFF2-40B4-BE49-F238E27FC236}">
                <a16:creationId xmlns:a16="http://schemas.microsoft.com/office/drawing/2014/main" id="{F3D940C5-B782-4366-B024-7D279105D6D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10625195" y="4502250"/>
            <a:ext cx="1532395" cy="13261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communication">
            <a:extLst>
              <a:ext uri="{FF2B5EF4-FFF2-40B4-BE49-F238E27FC236}">
                <a16:creationId xmlns:a16="http://schemas.microsoft.com/office/drawing/2014/main" id="{FC19C1AD-5CD6-4483-BC14-330C5611E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040" y="3304933"/>
            <a:ext cx="3543692" cy="2530602"/>
          </a:xfrm>
          <a:prstGeom prst="rect">
            <a:avLst/>
          </a:prstGeom>
          <a:noFill/>
          <a:extLst>
            <a:ext uri="{909E8E84-426E-40DD-AFC4-6F175D3DCCD1}">
              <a14:hiddenFill xmlns:a14="http://schemas.microsoft.com/office/drawing/2010/main">
                <a:solidFill>
                  <a:srgbClr val="FFFFFF"/>
                </a:solidFill>
              </a14:hiddenFill>
            </a:ext>
          </a:extLst>
        </p:spPr>
      </p:pic>
      <p:sp>
        <p:nvSpPr>
          <p:cNvPr id="7" name="Speech Bubble: Oval 6">
            <a:extLst>
              <a:ext uri="{FF2B5EF4-FFF2-40B4-BE49-F238E27FC236}">
                <a16:creationId xmlns:a16="http://schemas.microsoft.com/office/drawing/2014/main" id="{021384C6-52F1-44D6-B3F7-B4B91781EF61}"/>
              </a:ext>
            </a:extLst>
          </p:cNvPr>
          <p:cNvSpPr/>
          <p:nvPr/>
        </p:nvSpPr>
        <p:spPr>
          <a:xfrm>
            <a:off x="6264576" y="2042432"/>
            <a:ext cx="1341293" cy="990600"/>
          </a:xfrm>
          <a:prstGeom prst="wedgeEllipseCallout">
            <a:avLst>
              <a:gd name="adj1" fmla="val 36197"/>
              <a:gd name="adj2" fmla="val 88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a new part!</a:t>
            </a:r>
          </a:p>
        </p:txBody>
      </p:sp>
      <p:sp>
        <p:nvSpPr>
          <p:cNvPr id="8" name="Speech Bubble: Oval 7">
            <a:extLst>
              <a:ext uri="{FF2B5EF4-FFF2-40B4-BE49-F238E27FC236}">
                <a16:creationId xmlns:a16="http://schemas.microsoft.com/office/drawing/2014/main" id="{93865218-296D-4C91-A497-384C7E20D7D3}"/>
              </a:ext>
            </a:extLst>
          </p:cNvPr>
          <p:cNvSpPr/>
          <p:nvPr/>
        </p:nvSpPr>
        <p:spPr>
          <a:xfrm>
            <a:off x="9521659" y="2080221"/>
            <a:ext cx="1475221" cy="990600"/>
          </a:xfrm>
          <a:prstGeom prst="wedgeEllipseCallout">
            <a:avLst>
              <a:gd name="adj1" fmla="val 11985"/>
              <a:gd name="adj2" fmla="val 80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 problem</a:t>
            </a:r>
          </a:p>
        </p:txBody>
      </p:sp>
      <p:sp>
        <p:nvSpPr>
          <p:cNvPr id="9" name="TextBox 8">
            <a:extLst>
              <a:ext uri="{FF2B5EF4-FFF2-40B4-BE49-F238E27FC236}">
                <a16:creationId xmlns:a16="http://schemas.microsoft.com/office/drawing/2014/main" id="{48AF1DE1-DEE2-439A-9447-F35C255B3828}"/>
              </a:ext>
            </a:extLst>
          </p:cNvPr>
          <p:cNvSpPr txBox="1"/>
          <p:nvPr/>
        </p:nvSpPr>
        <p:spPr>
          <a:xfrm>
            <a:off x="10854337" y="3825803"/>
            <a:ext cx="1165704" cy="338554"/>
          </a:xfrm>
          <a:prstGeom prst="rect">
            <a:avLst/>
          </a:prstGeom>
          <a:noFill/>
        </p:spPr>
        <p:txBody>
          <a:bodyPr wrap="none" rtlCol="0">
            <a:spAutoFit/>
          </a:bodyPr>
          <a:lstStyle/>
          <a:p>
            <a:r>
              <a:rPr lang="en-US" sz="1600" dirty="0"/>
              <a:t>Stockroom</a:t>
            </a:r>
          </a:p>
        </p:txBody>
      </p:sp>
      <p:sp>
        <p:nvSpPr>
          <p:cNvPr id="10" name="TextBox 9">
            <a:extLst>
              <a:ext uri="{FF2B5EF4-FFF2-40B4-BE49-F238E27FC236}">
                <a16:creationId xmlns:a16="http://schemas.microsoft.com/office/drawing/2014/main" id="{FE4AFBA7-92D8-405E-A620-50B3516FEF1B}"/>
              </a:ext>
            </a:extLst>
          </p:cNvPr>
          <p:cNvSpPr txBox="1"/>
          <p:nvPr/>
        </p:nvSpPr>
        <p:spPr>
          <a:xfrm>
            <a:off x="5990218" y="3768789"/>
            <a:ext cx="1119217" cy="338554"/>
          </a:xfrm>
          <a:prstGeom prst="rect">
            <a:avLst/>
          </a:prstGeom>
          <a:noFill/>
        </p:spPr>
        <p:txBody>
          <a:bodyPr wrap="none" rtlCol="0">
            <a:spAutoFit/>
          </a:bodyPr>
          <a:lstStyle/>
          <a:p>
            <a:r>
              <a:rPr lang="en-US" sz="1600" dirty="0"/>
              <a:t>Shop floor</a:t>
            </a:r>
          </a:p>
        </p:txBody>
      </p:sp>
      <p:pic>
        <p:nvPicPr>
          <p:cNvPr id="11" name="Picture 4" descr="Image result for flat tireCar Clip Art">
            <a:extLst>
              <a:ext uri="{FF2B5EF4-FFF2-40B4-BE49-F238E27FC236}">
                <a16:creationId xmlns:a16="http://schemas.microsoft.com/office/drawing/2014/main" id="{34628926-C2E0-4EF6-8A89-6181038A8BA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53635" y="4074934"/>
            <a:ext cx="90805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ee the source image">
            <a:extLst>
              <a:ext uri="{FF2B5EF4-FFF2-40B4-BE49-F238E27FC236}">
                <a16:creationId xmlns:a16="http://schemas.microsoft.com/office/drawing/2014/main" id="{44E4127E-1512-4B1E-B118-7AEECC9FBECE}"/>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67335" t="42980" r="11690" b="36872"/>
          <a:stretch/>
        </p:blipFill>
        <p:spPr bwMode="auto">
          <a:xfrm>
            <a:off x="170447" y="721894"/>
            <a:ext cx="878305" cy="61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71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     Process Implementation</a:t>
            </a:r>
          </a:p>
        </p:txBody>
      </p:sp>
      <p:sp>
        <p:nvSpPr>
          <p:cNvPr id="4" name="TextBox 3">
            <a:extLst>
              <a:ext uri="{FF2B5EF4-FFF2-40B4-BE49-F238E27FC236}">
                <a16:creationId xmlns:a16="http://schemas.microsoft.com/office/drawing/2014/main" id="{07F4A114-FA8F-404D-96C2-84C916F18625}"/>
              </a:ext>
            </a:extLst>
          </p:cNvPr>
          <p:cNvSpPr txBox="1"/>
          <p:nvPr/>
        </p:nvSpPr>
        <p:spPr>
          <a:xfrm>
            <a:off x="4928999" y="1661087"/>
            <a:ext cx="3007555" cy="461665"/>
          </a:xfrm>
          <a:prstGeom prst="rect">
            <a:avLst/>
          </a:prstGeom>
          <a:noFill/>
        </p:spPr>
        <p:txBody>
          <a:bodyPr wrap="none" rtlCol="0">
            <a:spAutoFit/>
          </a:bodyPr>
          <a:lstStyle/>
          <a:p>
            <a:r>
              <a:rPr lang="en-US" sz="2400" dirty="0"/>
              <a:t>Three Primary Steps</a:t>
            </a:r>
          </a:p>
        </p:txBody>
      </p:sp>
      <p:sp>
        <p:nvSpPr>
          <p:cNvPr id="13" name="TextBox 12">
            <a:extLst>
              <a:ext uri="{FF2B5EF4-FFF2-40B4-BE49-F238E27FC236}">
                <a16:creationId xmlns:a16="http://schemas.microsoft.com/office/drawing/2014/main" id="{F62E825F-9716-40DD-BCD0-586E182CD854}"/>
              </a:ext>
            </a:extLst>
          </p:cNvPr>
          <p:cNvSpPr txBox="1"/>
          <p:nvPr/>
        </p:nvSpPr>
        <p:spPr>
          <a:xfrm>
            <a:off x="161135" y="3382928"/>
            <a:ext cx="2822698" cy="861774"/>
          </a:xfrm>
          <a:prstGeom prst="rect">
            <a:avLst/>
          </a:prstGeom>
          <a:noFill/>
        </p:spPr>
        <p:txBody>
          <a:bodyPr wrap="square" rtlCol="0">
            <a:spAutoFit/>
          </a:bodyPr>
          <a:lstStyle/>
          <a:p>
            <a:pPr algn="ctr"/>
            <a:r>
              <a:rPr lang="en-US" dirty="0"/>
              <a:t>Identify and Document</a:t>
            </a:r>
            <a:r>
              <a:rPr lang="en-US" sz="1600" dirty="0"/>
              <a:t>  </a:t>
            </a:r>
          </a:p>
          <a:p>
            <a:r>
              <a:rPr lang="en-US" sz="1600" dirty="0">
                <a:solidFill>
                  <a:srgbClr val="0E44CC"/>
                </a:solidFill>
              </a:rPr>
              <a:t>Label, capture information, segregate when possible</a:t>
            </a:r>
          </a:p>
        </p:txBody>
      </p:sp>
      <p:sp>
        <p:nvSpPr>
          <p:cNvPr id="14" name="TextBox 13">
            <a:extLst>
              <a:ext uri="{FF2B5EF4-FFF2-40B4-BE49-F238E27FC236}">
                <a16:creationId xmlns:a16="http://schemas.microsoft.com/office/drawing/2014/main" id="{B43B8C09-AC75-4E4C-97C3-121642E11C5A}"/>
              </a:ext>
            </a:extLst>
          </p:cNvPr>
          <p:cNvSpPr txBox="1"/>
          <p:nvPr/>
        </p:nvSpPr>
        <p:spPr>
          <a:xfrm>
            <a:off x="4305991" y="3322282"/>
            <a:ext cx="3580019" cy="1107996"/>
          </a:xfrm>
          <a:prstGeom prst="rect">
            <a:avLst/>
          </a:prstGeom>
          <a:noFill/>
        </p:spPr>
        <p:txBody>
          <a:bodyPr wrap="square" rtlCol="0">
            <a:spAutoFit/>
          </a:bodyPr>
          <a:lstStyle/>
          <a:p>
            <a:pPr algn="ctr"/>
            <a:r>
              <a:rPr lang="en-US" dirty="0"/>
              <a:t>Evaluate</a:t>
            </a:r>
          </a:p>
          <a:p>
            <a:r>
              <a:rPr lang="en-US" sz="1600" dirty="0">
                <a:solidFill>
                  <a:srgbClr val="0E44CC"/>
                </a:solidFill>
              </a:rPr>
              <a:t>Review the information to determine disposition of the discrepant material. (what are we going to do with it)?</a:t>
            </a:r>
          </a:p>
        </p:txBody>
      </p:sp>
      <p:sp>
        <p:nvSpPr>
          <p:cNvPr id="15" name="TextBox 14">
            <a:extLst>
              <a:ext uri="{FF2B5EF4-FFF2-40B4-BE49-F238E27FC236}">
                <a16:creationId xmlns:a16="http://schemas.microsoft.com/office/drawing/2014/main" id="{EDD52975-D9E2-49F9-8FAA-0DE749313862}"/>
              </a:ext>
            </a:extLst>
          </p:cNvPr>
          <p:cNvSpPr txBox="1"/>
          <p:nvPr/>
        </p:nvSpPr>
        <p:spPr>
          <a:xfrm>
            <a:off x="8725637" y="3421352"/>
            <a:ext cx="3029042" cy="830997"/>
          </a:xfrm>
          <a:prstGeom prst="rect">
            <a:avLst/>
          </a:prstGeom>
          <a:noFill/>
        </p:spPr>
        <p:txBody>
          <a:bodyPr wrap="square" rtlCol="0">
            <a:spAutoFit/>
          </a:bodyPr>
          <a:lstStyle/>
          <a:p>
            <a:pPr algn="ctr"/>
            <a:r>
              <a:rPr lang="en-US" sz="1600" dirty="0"/>
              <a:t>Perform Disposition</a:t>
            </a:r>
          </a:p>
          <a:p>
            <a:r>
              <a:rPr lang="en-US" sz="1600" dirty="0">
                <a:solidFill>
                  <a:srgbClr val="0E44CC"/>
                </a:solidFill>
              </a:rPr>
              <a:t>Disposition the material based on evaluation.</a:t>
            </a:r>
          </a:p>
        </p:txBody>
      </p:sp>
      <p:sp>
        <p:nvSpPr>
          <p:cNvPr id="17" name="Oval 16">
            <a:extLst>
              <a:ext uri="{FF2B5EF4-FFF2-40B4-BE49-F238E27FC236}">
                <a16:creationId xmlns:a16="http://schemas.microsoft.com/office/drawing/2014/main" id="{8650FF8B-922E-4F85-AAEE-7F9254B508C1}"/>
              </a:ext>
            </a:extLst>
          </p:cNvPr>
          <p:cNvSpPr/>
          <p:nvPr/>
        </p:nvSpPr>
        <p:spPr>
          <a:xfrm>
            <a:off x="1275014" y="2769221"/>
            <a:ext cx="490331" cy="470452"/>
          </a:xfrm>
          <a:prstGeom prst="ellipse">
            <a:avLst/>
          </a:prstGeom>
          <a:solidFill>
            <a:srgbClr val="0E44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9" name="Oval 18">
            <a:extLst>
              <a:ext uri="{FF2B5EF4-FFF2-40B4-BE49-F238E27FC236}">
                <a16:creationId xmlns:a16="http://schemas.microsoft.com/office/drawing/2014/main" id="{A54E9804-473F-4ABE-9B57-EA25EBF21F86}"/>
              </a:ext>
            </a:extLst>
          </p:cNvPr>
          <p:cNvSpPr/>
          <p:nvPr/>
        </p:nvSpPr>
        <p:spPr>
          <a:xfrm>
            <a:off x="5850835" y="2760651"/>
            <a:ext cx="490331" cy="470452"/>
          </a:xfrm>
          <a:prstGeom prst="ellipse">
            <a:avLst/>
          </a:prstGeom>
          <a:solidFill>
            <a:srgbClr val="0E44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0" name="Oval 19">
            <a:extLst>
              <a:ext uri="{FF2B5EF4-FFF2-40B4-BE49-F238E27FC236}">
                <a16:creationId xmlns:a16="http://schemas.microsoft.com/office/drawing/2014/main" id="{AD391431-1E10-4672-AB09-08EBFC228CEC}"/>
              </a:ext>
            </a:extLst>
          </p:cNvPr>
          <p:cNvSpPr/>
          <p:nvPr/>
        </p:nvSpPr>
        <p:spPr>
          <a:xfrm>
            <a:off x="9994992" y="2762056"/>
            <a:ext cx="490331" cy="470452"/>
          </a:xfrm>
          <a:prstGeom prst="ellipse">
            <a:avLst/>
          </a:prstGeom>
          <a:solidFill>
            <a:srgbClr val="0E44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pic>
        <p:nvPicPr>
          <p:cNvPr id="10" name="Picture 2" descr="See the source image">
            <a:extLst>
              <a:ext uri="{FF2B5EF4-FFF2-40B4-BE49-F238E27FC236}">
                <a16:creationId xmlns:a16="http://schemas.microsoft.com/office/drawing/2014/main" id="{1AFEE13B-1EBF-4F0C-9890-B18B3A68DB82}"/>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61020" t="14818" r="17622" b="64638"/>
          <a:stretch/>
        </p:blipFill>
        <p:spPr bwMode="auto">
          <a:xfrm>
            <a:off x="380667" y="717581"/>
            <a:ext cx="894347" cy="625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57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1: Identify and Document</a:t>
            </a:r>
          </a:p>
        </p:txBody>
      </p:sp>
      <p:pic>
        <p:nvPicPr>
          <p:cNvPr id="9" name="Picture 8">
            <a:extLst>
              <a:ext uri="{FF2B5EF4-FFF2-40B4-BE49-F238E27FC236}">
                <a16:creationId xmlns:a16="http://schemas.microsoft.com/office/drawing/2014/main" id="{92AF1B8F-0A72-4BF1-8D63-C875EAABE2D4}"/>
              </a:ext>
            </a:extLst>
          </p:cNvPr>
          <p:cNvPicPr>
            <a:picLocks noChangeAspect="1"/>
          </p:cNvPicPr>
          <p:nvPr/>
        </p:nvPicPr>
        <p:blipFill rotWithShape="1">
          <a:blip r:embed="rId3"/>
          <a:srcRect b="5464"/>
          <a:stretch/>
        </p:blipFill>
        <p:spPr>
          <a:xfrm>
            <a:off x="4668711" y="2978426"/>
            <a:ext cx="7436749" cy="2865783"/>
          </a:xfrm>
          <a:prstGeom prst="rect">
            <a:avLst/>
          </a:prstGeom>
        </p:spPr>
      </p:pic>
      <p:pic>
        <p:nvPicPr>
          <p:cNvPr id="11" name="Picture 10">
            <a:extLst>
              <a:ext uri="{FF2B5EF4-FFF2-40B4-BE49-F238E27FC236}">
                <a16:creationId xmlns:a16="http://schemas.microsoft.com/office/drawing/2014/main" id="{99E11F1C-B92E-4E23-81EE-8346BCF54C67}"/>
              </a:ext>
            </a:extLst>
          </p:cNvPr>
          <p:cNvPicPr>
            <a:picLocks noChangeAspect="1"/>
          </p:cNvPicPr>
          <p:nvPr/>
        </p:nvPicPr>
        <p:blipFill>
          <a:blip r:embed="rId4"/>
          <a:stretch>
            <a:fillRect/>
          </a:stretch>
        </p:blipFill>
        <p:spPr>
          <a:xfrm>
            <a:off x="331452" y="3088059"/>
            <a:ext cx="3785192" cy="2756150"/>
          </a:xfrm>
          <a:prstGeom prst="rect">
            <a:avLst/>
          </a:prstGeom>
        </p:spPr>
      </p:pic>
      <p:sp>
        <p:nvSpPr>
          <p:cNvPr id="8" name="TextBox 7">
            <a:extLst>
              <a:ext uri="{FF2B5EF4-FFF2-40B4-BE49-F238E27FC236}">
                <a16:creationId xmlns:a16="http://schemas.microsoft.com/office/drawing/2014/main" id="{BF65FCA6-0B9A-48BD-B7A7-7C11A28D3CF0}"/>
              </a:ext>
            </a:extLst>
          </p:cNvPr>
          <p:cNvSpPr txBox="1"/>
          <p:nvPr/>
        </p:nvSpPr>
        <p:spPr>
          <a:xfrm>
            <a:off x="5982821" y="2589003"/>
            <a:ext cx="5181599" cy="338554"/>
          </a:xfrm>
          <a:prstGeom prst="rect">
            <a:avLst/>
          </a:prstGeom>
          <a:noFill/>
        </p:spPr>
        <p:txBody>
          <a:bodyPr wrap="square">
            <a:spAutoFit/>
          </a:bodyPr>
          <a:lstStyle/>
          <a:p>
            <a:pPr marL="274320" lvl="1" indent="0">
              <a:buNone/>
            </a:pPr>
            <a:r>
              <a:rPr lang="en-US" sz="1600" dirty="0">
                <a:solidFill>
                  <a:srgbClr val="0E44CC"/>
                </a:solidFill>
              </a:rPr>
              <a:t>Discrepant Material Log (Excel log/database)</a:t>
            </a:r>
          </a:p>
        </p:txBody>
      </p:sp>
      <p:sp>
        <p:nvSpPr>
          <p:cNvPr id="12" name="TextBox 11">
            <a:extLst>
              <a:ext uri="{FF2B5EF4-FFF2-40B4-BE49-F238E27FC236}">
                <a16:creationId xmlns:a16="http://schemas.microsoft.com/office/drawing/2014/main" id="{98B4A495-8DF0-4CFB-9AA2-2E3B8863EFB4}"/>
              </a:ext>
            </a:extLst>
          </p:cNvPr>
          <p:cNvSpPr txBox="1"/>
          <p:nvPr/>
        </p:nvSpPr>
        <p:spPr>
          <a:xfrm>
            <a:off x="208996" y="2757042"/>
            <a:ext cx="3907648" cy="338554"/>
          </a:xfrm>
          <a:prstGeom prst="rect">
            <a:avLst/>
          </a:prstGeom>
          <a:noFill/>
        </p:spPr>
        <p:txBody>
          <a:bodyPr wrap="square">
            <a:spAutoFit/>
          </a:bodyPr>
          <a:lstStyle/>
          <a:p>
            <a:pPr marL="274320" lvl="1" indent="0">
              <a:buNone/>
            </a:pPr>
            <a:r>
              <a:rPr lang="en-US" sz="1600" dirty="0">
                <a:solidFill>
                  <a:srgbClr val="0E44CC"/>
                </a:solidFill>
              </a:rPr>
              <a:t>Discrepant Material Report Form</a:t>
            </a:r>
          </a:p>
        </p:txBody>
      </p:sp>
      <p:sp>
        <p:nvSpPr>
          <p:cNvPr id="3" name="Arrow: Right 2">
            <a:extLst>
              <a:ext uri="{FF2B5EF4-FFF2-40B4-BE49-F238E27FC236}">
                <a16:creationId xmlns:a16="http://schemas.microsoft.com/office/drawing/2014/main" id="{0588EA47-3B12-4720-A538-FCC2304B37B5}"/>
              </a:ext>
            </a:extLst>
          </p:cNvPr>
          <p:cNvSpPr/>
          <p:nvPr/>
        </p:nvSpPr>
        <p:spPr>
          <a:xfrm>
            <a:off x="4119418" y="3494002"/>
            <a:ext cx="424873" cy="2018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04F7E6-BA43-4A50-BE6F-F2AC23558C14}"/>
              </a:ext>
            </a:extLst>
          </p:cNvPr>
          <p:cNvSpPr/>
          <p:nvPr/>
        </p:nvSpPr>
        <p:spPr>
          <a:xfrm>
            <a:off x="609600" y="1439290"/>
            <a:ext cx="2100470" cy="123034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Rejected</a:t>
            </a:r>
          </a:p>
          <a:p>
            <a:r>
              <a:rPr lang="en-US" sz="1200" dirty="0">
                <a:solidFill>
                  <a:schemeClr val="tx1"/>
                </a:solidFill>
              </a:rPr>
              <a:t>DMR#	</a:t>
            </a:r>
            <a:r>
              <a:rPr lang="en-US" sz="1200" u="sng" dirty="0">
                <a:solidFill>
                  <a:schemeClr val="tx1"/>
                </a:solidFill>
              </a:rPr>
              <a:t>21404</a:t>
            </a:r>
          </a:p>
          <a:p>
            <a:r>
              <a:rPr lang="en-US" sz="1200" dirty="0">
                <a:solidFill>
                  <a:schemeClr val="tx1"/>
                </a:solidFill>
              </a:rPr>
              <a:t>Part#: 	</a:t>
            </a:r>
            <a:r>
              <a:rPr lang="en-US" sz="1200" u="sng" dirty="0">
                <a:solidFill>
                  <a:schemeClr val="tx1"/>
                </a:solidFill>
              </a:rPr>
              <a:t>4121771   </a:t>
            </a:r>
          </a:p>
          <a:p>
            <a:r>
              <a:rPr lang="en-US" sz="1200" dirty="0">
                <a:solidFill>
                  <a:schemeClr val="tx1"/>
                </a:solidFill>
              </a:rPr>
              <a:t>Date: 	</a:t>
            </a:r>
            <a:r>
              <a:rPr lang="en-US" sz="1200" u="sng" dirty="0">
                <a:solidFill>
                  <a:schemeClr val="tx1"/>
                </a:solidFill>
              </a:rPr>
              <a:t>9/18/2021</a:t>
            </a:r>
          </a:p>
          <a:p>
            <a:r>
              <a:rPr lang="en-US" sz="1200" dirty="0">
                <a:solidFill>
                  <a:schemeClr val="tx1"/>
                </a:solidFill>
              </a:rPr>
              <a:t>Name: 	</a:t>
            </a:r>
            <a:r>
              <a:rPr lang="en-US" sz="1200" u="sng" dirty="0">
                <a:solidFill>
                  <a:schemeClr val="tx1"/>
                </a:solidFill>
              </a:rPr>
              <a:t>Ed Deming</a:t>
            </a:r>
          </a:p>
        </p:txBody>
      </p:sp>
    </p:spTree>
    <p:extLst>
      <p:ext uri="{BB962C8B-B14F-4D97-AF65-F5344CB8AC3E}">
        <p14:creationId xmlns:p14="http://schemas.microsoft.com/office/powerpoint/2010/main" val="43142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Tools and Equipment to Segregate</a:t>
            </a:r>
          </a:p>
        </p:txBody>
      </p:sp>
      <p:sp>
        <p:nvSpPr>
          <p:cNvPr id="12" name="TextBox 11">
            <a:extLst>
              <a:ext uri="{FF2B5EF4-FFF2-40B4-BE49-F238E27FC236}">
                <a16:creationId xmlns:a16="http://schemas.microsoft.com/office/drawing/2014/main" id="{B79B9ADC-FA3D-4E80-9FFB-89C0EC172C4E}"/>
              </a:ext>
            </a:extLst>
          </p:cNvPr>
          <p:cNvSpPr txBox="1"/>
          <p:nvPr/>
        </p:nvSpPr>
        <p:spPr>
          <a:xfrm>
            <a:off x="4487236" y="1738251"/>
            <a:ext cx="3331651" cy="461665"/>
          </a:xfrm>
          <a:prstGeom prst="rect">
            <a:avLst/>
          </a:prstGeom>
          <a:noFill/>
        </p:spPr>
        <p:txBody>
          <a:bodyPr wrap="square">
            <a:spAutoFit/>
          </a:bodyPr>
          <a:lstStyle/>
          <a:p>
            <a:pPr algn="ctr"/>
            <a:r>
              <a:rPr lang="en-US" sz="2400" dirty="0">
                <a:solidFill>
                  <a:srgbClr val="0E44CC"/>
                </a:solidFill>
              </a:rPr>
              <a:t>Bins, Bags, Labels</a:t>
            </a:r>
          </a:p>
        </p:txBody>
      </p:sp>
      <p:grpSp>
        <p:nvGrpSpPr>
          <p:cNvPr id="14" name="Group 13">
            <a:extLst>
              <a:ext uri="{FF2B5EF4-FFF2-40B4-BE49-F238E27FC236}">
                <a16:creationId xmlns:a16="http://schemas.microsoft.com/office/drawing/2014/main" id="{61821934-8E52-4F9E-9017-0963B0C7DDC6}"/>
              </a:ext>
            </a:extLst>
          </p:cNvPr>
          <p:cNvGrpSpPr/>
          <p:nvPr/>
        </p:nvGrpSpPr>
        <p:grpSpPr>
          <a:xfrm>
            <a:off x="7162953" y="3739782"/>
            <a:ext cx="2358143" cy="1638289"/>
            <a:chOff x="897420" y="3972404"/>
            <a:chExt cx="2358143" cy="1638289"/>
          </a:xfrm>
        </p:grpSpPr>
        <p:pic>
          <p:nvPicPr>
            <p:cNvPr id="2050" name="Picture 2" descr="See the source image">
              <a:extLst>
                <a:ext uri="{FF2B5EF4-FFF2-40B4-BE49-F238E27FC236}">
                  <a16:creationId xmlns:a16="http://schemas.microsoft.com/office/drawing/2014/main" id="{1B047075-1050-4D03-8125-66647E46D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420" y="3972404"/>
              <a:ext cx="2358143" cy="163828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FA6A259-90A1-4FEC-8AF6-7FAD549D674A}"/>
                </a:ext>
              </a:extLst>
            </p:cNvPr>
            <p:cNvSpPr txBox="1"/>
            <p:nvPr/>
          </p:nvSpPr>
          <p:spPr>
            <a:xfrm rot="892976">
              <a:off x="1128515" y="4647024"/>
              <a:ext cx="1164101" cy="338554"/>
            </a:xfrm>
            <a:prstGeom prst="rect">
              <a:avLst/>
            </a:prstGeom>
            <a:noFill/>
          </p:spPr>
          <p:txBody>
            <a:bodyPr wrap="none" rtlCol="0">
              <a:spAutoFit/>
            </a:bodyPr>
            <a:lstStyle/>
            <a:p>
              <a:r>
                <a:rPr lang="en-US" sz="1600" dirty="0"/>
                <a:t>Discrepant</a:t>
              </a:r>
            </a:p>
          </p:txBody>
        </p:sp>
      </p:grpSp>
      <p:grpSp>
        <p:nvGrpSpPr>
          <p:cNvPr id="17" name="Group 16">
            <a:extLst>
              <a:ext uri="{FF2B5EF4-FFF2-40B4-BE49-F238E27FC236}">
                <a16:creationId xmlns:a16="http://schemas.microsoft.com/office/drawing/2014/main" id="{9D776A9C-9B87-4320-9FEC-B6784015C5DD}"/>
              </a:ext>
            </a:extLst>
          </p:cNvPr>
          <p:cNvGrpSpPr/>
          <p:nvPr/>
        </p:nvGrpSpPr>
        <p:grpSpPr>
          <a:xfrm rot="16200000">
            <a:off x="4267700" y="3549837"/>
            <a:ext cx="3186017" cy="2358143"/>
            <a:chOff x="1502500" y="3038585"/>
            <a:chExt cx="2756597" cy="1902640"/>
          </a:xfrm>
        </p:grpSpPr>
        <p:pic>
          <p:nvPicPr>
            <p:cNvPr id="16" name="Picture 15">
              <a:extLst>
                <a:ext uri="{FF2B5EF4-FFF2-40B4-BE49-F238E27FC236}">
                  <a16:creationId xmlns:a16="http://schemas.microsoft.com/office/drawing/2014/main" id="{04CFDEBE-7073-4ED8-AFA9-D4AFC898D1F9}"/>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2953" t="6300" r="4905" b="8909"/>
            <a:stretch/>
          </p:blipFill>
          <p:spPr bwMode="auto">
            <a:xfrm>
              <a:off x="1502500" y="3038585"/>
              <a:ext cx="2756597" cy="1902640"/>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FA3E9B1D-1232-4B81-AC15-FDFE7505829E}"/>
                </a:ext>
              </a:extLst>
            </p:cNvPr>
            <p:cNvSpPr txBox="1"/>
            <p:nvPr/>
          </p:nvSpPr>
          <p:spPr>
            <a:xfrm>
              <a:off x="1710707" y="3216213"/>
              <a:ext cx="608424" cy="153888"/>
            </a:xfrm>
            <a:prstGeom prst="rect">
              <a:avLst/>
            </a:prstGeom>
            <a:solidFill>
              <a:schemeClr val="bg1"/>
            </a:solidFill>
          </p:spPr>
          <p:txBody>
            <a:bodyPr wrap="square" rtlCol="0">
              <a:spAutoFit/>
            </a:bodyPr>
            <a:lstStyle/>
            <a:p>
              <a:r>
                <a:rPr lang="en-US" sz="400" dirty="0"/>
                <a:t>Klein Lasers, Inc.</a:t>
              </a:r>
            </a:p>
          </p:txBody>
        </p:sp>
      </p:grpSp>
      <p:pic>
        <p:nvPicPr>
          <p:cNvPr id="2054" name="Picture 6" descr="Image result for Broken lens clip art">
            <a:extLst>
              <a:ext uri="{FF2B5EF4-FFF2-40B4-BE49-F238E27FC236}">
                <a16:creationId xmlns:a16="http://schemas.microsoft.com/office/drawing/2014/main" id="{1DECC2B9-5E57-481A-A09E-4714E3158E92}"/>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18534" t="3961" r="17242" b="14816"/>
          <a:stretch/>
        </p:blipFill>
        <p:spPr bwMode="auto">
          <a:xfrm>
            <a:off x="3059314" y="3484358"/>
            <a:ext cx="1225826" cy="1107996"/>
          </a:xfrm>
          <a:prstGeom prst="rect">
            <a:avLst/>
          </a:prstGeom>
          <a:noFill/>
          <a:extLst>
            <a:ext uri="{909E8E84-426E-40DD-AFC4-6F175D3DCCD1}">
              <a14:hiddenFill xmlns:a14="http://schemas.microsoft.com/office/drawing/2010/main">
                <a:solidFill>
                  <a:srgbClr val="FFFFFF"/>
                </a:solidFill>
              </a14:hiddenFill>
            </a:ext>
          </a:extLst>
        </p:spPr>
      </p:pic>
      <p:sp>
        <p:nvSpPr>
          <p:cNvPr id="18" name="Arrow: Circular 17">
            <a:extLst>
              <a:ext uri="{FF2B5EF4-FFF2-40B4-BE49-F238E27FC236}">
                <a16:creationId xmlns:a16="http://schemas.microsoft.com/office/drawing/2014/main" id="{EE15B72F-FB27-4F7F-AE2E-A027DD8E90A6}"/>
              </a:ext>
            </a:extLst>
          </p:cNvPr>
          <p:cNvSpPr/>
          <p:nvPr/>
        </p:nvSpPr>
        <p:spPr>
          <a:xfrm>
            <a:off x="3500278" y="2303888"/>
            <a:ext cx="2007704" cy="1269920"/>
          </a:xfrm>
          <a:prstGeom prst="circularArrow">
            <a:avLst>
              <a:gd name="adj1" fmla="val 6854"/>
              <a:gd name="adj2" fmla="val 1142319"/>
              <a:gd name="adj3" fmla="val 20367502"/>
              <a:gd name="adj4" fmla="val 1080000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ircular 21">
            <a:extLst>
              <a:ext uri="{FF2B5EF4-FFF2-40B4-BE49-F238E27FC236}">
                <a16:creationId xmlns:a16="http://schemas.microsoft.com/office/drawing/2014/main" id="{AAFB286B-0C7F-4885-A17F-51CB557EF0F7}"/>
              </a:ext>
            </a:extLst>
          </p:cNvPr>
          <p:cNvSpPr/>
          <p:nvPr/>
        </p:nvSpPr>
        <p:spPr>
          <a:xfrm rot="1316075">
            <a:off x="6432425" y="2367503"/>
            <a:ext cx="2007704" cy="1403700"/>
          </a:xfrm>
          <a:prstGeom prst="circularArrow">
            <a:avLst>
              <a:gd name="adj1" fmla="val 6854"/>
              <a:gd name="adj2" fmla="val 1142319"/>
              <a:gd name="adj3" fmla="val 20367502"/>
              <a:gd name="adj4" fmla="val 1080000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73FB0FD5-1D23-4AA7-BBDD-F5903E6B2978}"/>
              </a:ext>
            </a:extLst>
          </p:cNvPr>
          <p:cNvSpPr txBox="1"/>
          <p:nvPr/>
        </p:nvSpPr>
        <p:spPr>
          <a:xfrm>
            <a:off x="857892" y="3358208"/>
            <a:ext cx="2386718" cy="400110"/>
          </a:xfrm>
          <a:prstGeom prst="rect">
            <a:avLst/>
          </a:prstGeom>
          <a:noFill/>
        </p:spPr>
        <p:txBody>
          <a:bodyPr wrap="square">
            <a:spAutoFit/>
          </a:bodyPr>
          <a:lstStyle/>
          <a:p>
            <a:pPr algn="ctr"/>
            <a:r>
              <a:rPr lang="en-US" sz="2000" dirty="0"/>
              <a:t>Discrepant</a:t>
            </a:r>
            <a:r>
              <a:rPr lang="en-US" dirty="0"/>
              <a:t> Material</a:t>
            </a:r>
          </a:p>
        </p:txBody>
      </p:sp>
      <p:sp>
        <p:nvSpPr>
          <p:cNvPr id="23" name="TextBox 22">
            <a:extLst>
              <a:ext uri="{FF2B5EF4-FFF2-40B4-BE49-F238E27FC236}">
                <a16:creationId xmlns:a16="http://schemas.microsoft.com/office/drawing/2014/main" id="{ABCEC80E-FA5F-4590-9215-D986CB813EB2}"/>
              </a:ext>
            </a:extLst>
          </p:cNvPr>
          <p:cNvSpPr txBox="1"/>
          <p:nvPr/>
        </p:nvSpPr>
        <p:spPr>
          <a:xfrm>
            <a:off x="2230896" y="5276515"/>
            <a:ext cx="2386718" cy="400110"/>
          </a:xfrm>
          <a:prstGeom prst="rect">
            <a:avLst/>
          </a:prstGeom>
          <a:noFill/>
        </p:spPr>
        <p:txBody>
          <a:bodyPr wrap="square">
            <a:spAutoFit/>
          </a:bodyPr>
          <a:lstStyle/>
          <a:p>
            <a:pPr algn="ctr"/>
            <a:r>
              <a:rPr lang="en-US" sz="2000" dirty="0"/>
              <a:t>DMR inside bag</a:t>
            </a:r>
          </a:p>
        </p:txBody>
      </p:sp>
      <p:sp>
        <p:nvSpPr>
          <p:cNvPr id="24" name="TextBox 23">
            <a:extLst>
              <a:ext uri="{FF2B5EF4-FFF2-40B4-BE49-F238E27FC236}">
                <a16:creationId xmlns:a16="http://schemas.microsoft.com/office/drawing/2014/main" id="{2F30113A-93A0-4DEB-912F-466D5490CDE8}"/>
              </a:ext>
            </a:extLst>
          </p:cNvPr>
          <p:cNvSpPr txBox="1"/>
          <p:nvPr/>
        </p:nvSpPr>
        <p:spPr>
          <a:xfrm>
            <a:off x="8795462" y="3373753"/>
            <a:ext cx="3000299" cy="400110"/>
          </a:xfrm>
          <a:prstGeom prst="rect">
            <a:avLst/>
          </a:prstGeom>
          <a:noFill/>
        </p:spPr>
        <p:txBody>
          <a:bodyPr wrap="square">
            <a:spAutoFit/>
          </a:bodyPr>
          <a:lstStyle/>
          <a:p>
            <a:pPr algn="ctr"/>
            <a:r>
              <a:rPr lang="en-US" sz="2000" dirty="0"/>
              <a:t>Discrepant Material bin</a:t>
            </a:r>
          </a:p>
        </p:txBody>
      </p:sp>
    </p:spTree>
    <p:extLst>
      <p:ext uri="{BB962C8B-B14F-4D97-AF65-F5344CB8AC3E}">
        <p14:creationId xmlns:p14="http://schemas.microsoft.com/office/powerpoint/2010/main" val="3501832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Step 2: Evaluation</a:t>
            </a:r>
          </a:p>
        </p:txBody>
      </p:sp>
      <p:pic>
        <p:nvPicPr>
          <p:cNvPr id="2056" name="Picture 8" descr="See related image detail">
            <a:extLst>
              <a:ext uri="{FF2B5EF4-FFF2-40B4-BE49-F238E27FC236}">
                <a16:creationId xmlns:a16="http://schemas.microsoft.com/office/drawing/2014/main" id="{5AF6EEEF-4C47-4DD1-8EF7-9C49FBDEE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743095" y="2831977"/>
            <a:ext cx="3147992" cy="32788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A5E8C477-877B-4812-A143-BDEE519C4A36}"/>
              </a:ext>
            </a:extLst>
          </p:cNvPr>
          <p:cNvSpPr txBox="1"/>
          <p:nvPr/>
        </p:nvSpPr>
        <p:spPr>
          <a:xfrm>
            <a:off x="212526" y="3795312"/>
            <a:ext cx="5710175" cy="830997"/>
          </a:xfrm>
          <a:prstGeom prst="rect">
            <a:avLst/>
          </a:prstGeom>
          <a:noFill/>
        </p:spPr>
        <p:txBody>
          <a:bodyPr wrap="square">
            <a:spAutoFit/>
          </a:bodyPr>
          <a:lstStyle/>
          <a:p>
            <a:r>
              <a:rPr lang="en-US" sz="2400" dirty="0">
                <a:solidFill>
                  <a:srgbClr val="0E44CC"/>
                </a:solidFill>
              </a:rPr>
              <a:t>MRB: Evaluation is performed by the Material Review Board.</a:t>
            </a:r>
          </a:p>
        </p:txBody>
      </p:sp>
      <p:sp>
        <p:nvSpPr>
          <p:cNvPr id="29" name="TextBox 28">
            <a:extLst>
              <a:ext uri="{FF2B5EF4-FFF2-40B4-BE49-F238E27FC236}">
                <a16:creationId xmlns:a16="http://schemas.microsoft.com/office/drawing/2014/main" id="{82FEC2EA-431C-4293-91CB-DE818BE1EA1A}"/>
              </a:ext>
            </a:extLst>
          </p:cNvPr>
          <p:cNvSpPr txBox="1"/>
          <p:nvPr/>
        </p:nvSpPr>
        <p:spPr>
          <a:xfrm>
            <a:off x="8182977" y="1028700"/>
            <a:ext cx="3147992" cy="1569660"/>
          </a:xfrm>
          <a:prstGeom prst="rect">
            <a:avLst/>
          </a:prstGeom>
          <a:noFill/>
        </p:spPr>
        <p:txBody>
          <a:bodyPr wrap="square">
            <a:spAutoFit/>
          </a:bodyPr>
          <a:lstStyle/>
          <a:p>
            <a:pPr marL="285750" indent="-285750">
              <a:buFont typeface="Arial" panose="020B0604020202020204" pitchFamily="34" charset="0"/>
              <a:buChar char="•"/>
            </a:pPr>
            <a:r>
              <a:rPr lang="en-US" sz="2400" dirty="0"/>
              <a:t>Manufacturing</a:t>
            </a:r>
          </a:p>
          <a:p>
            <a:pPr marL="285750" indent="-285750">
              <a:buFont typeface="Arial" panose="020B0604020202020204" pitchFamily="34" charset="0"/>
              <a:buChar char="•"/>
            </a:pPr>
            <a:r>
              <a:rPr lang="en-US" sz="2400" dirty="0"/>
              <a:t>Engineering</a:t>
            </a:r>
          </a:p>
          <a:p>
            <a:pPr marL="285750" indent="-285750">
              <a:buFont typeface="Arial" panose="020B0604020202020204" pitchFamily="34" charset="0"/>
              <a:buChar char="•"/>
            </a:pPr>
            <a:r>
              <a:rPr lang="en-US" sz="2400" dirty="0"/>
              <a:t>Quality</a:t>
            </a:r>
          </a:p>
          <a:p>
            <a:pPr marL="285750" indent="-285750">
              <a:buFont typeface="Arial" panose="020B0604020202020204" pitchFamily="34" charset="0"/>
              <a:buChar char="•"/>
            </a:pPr>
            <a:r>
              <a:rPr lang="en-US" sz="2400" dirty="0"/>
              <a:t>Materials</a:t>
            </a:r>
          </a:p>
        </p:txBody>
      </p:sp>
      <p:grpSp>
        <p:nvGrpSpPr>
          <p:cNvPr id="30" name="Group 29">
            <a:extLst>
              <a:ext uri="{FF2B5EF4-FFF2-40B4-BE49-F238E27FC236}">
                <a16:creationId xmlns:a16="http://schemas.microsoft.com/office/drawing/2014/main" id="{B48B9CCE-497A-42E8-ACD7-AA102B3A5D5B}"/>
              </a:ext>
            </a:extLst>
          </p:cNvPr>
          <p:cNvGrpSpPr/>
          <p:nvPr/>
        </p:nvGrpSpPr>
        <p:grpSpPr>
          <a:xfrm>
            <a:off x="6180502" y="3515293"/>
            <a:ext cx="1311109" cy="929370"/>
            <a:chOff x="897420" y="3972404"/>
            <a:chExt cx="2358143" cy="1638289"/>
          </a:xfrm>
        </p:grpSpPr>
        <p:pic>
          <p:nvPicPr>
            <p:cNvPr id="31" name="Picture 2" descr="See the source image">
              <a:extLst>
                <a:ext uri="{FF2B5EF4-FFF2-40B4-BE49-F238E27FC236}">
                  <a16:creationId xmlns:a16="http://schemas.microsoft.com/office/drawing/2014/main" id="{4A8EDA19-5E44-4111-BA3D-BBA9DF27FF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7420" y="3972404"/>
              <a:ext cx="2358143" cy="1638289"/>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350355F9-2437-4E2E-B484-7A6082AC4CBD}"/>
                </a:ext>
              </a:extLst>
            </p:cNvPr>
            <p:cNvSpPr txBox="1"/>
            <p:nvPr/>
          </p:nvSpPr>
          <p:spPr>
            <a:xfrm rot="892976">
              <a:off x="1095868" y="4626254"/>
              <a:ext cx="1229397" cy="380090"/>
            </a:xfrm>
            <a:prstGeom prst="rect">
              <a:avLst/>
            </a:prstGeom>
            <a:noFill/>
          </p:spPr>
          <p:txBody>
            <a:bodyPr wrap="none" rtlCol="0">
              <a:spAutoFit/>
            </a:bodyPr>
            <a:lstStyle/>
            <a:p>
              <a:r>
                <a:rPr lang="en-US" sz="800" dirty="0"/>
                <a:t>Discrepant</a:t>
              </a:r>
            </a:p>
          </p:txBody>
        </p:sp>
      </p:grpSp>
      <p:sp>
        <p:nvSpPr>
          <p:cNvPr id="21" name="TextBox 20">
            <a:extLst>
              <a:ext uri="{FF2B5EF4-FFF2-40B4-BE49-F238E27FC236}">
                <a16:creationId xmlns:a16="http://schemas.microsoft.com/office/drawing/2014/main" id="{E23DC839-86A6-465C-A210-BBF21160AF6E}"/>
              </a:ext>
            </a:extLst>
          </p:cNvPr>
          <p:cNvSpPr txBox="1"/>
          <p:nvPr/>
        </p:nvSpPr>
        <p:spPr>
          <a:xfrm>
            <a:off x="276312" y="1571390"/>
            <a:ext cx="5753410" cy="1569660"/>
          </a:xfrm>
          <a:prstGeom prst="rect">
            <a:avLst/>
          </a:prstGeom>
          <a:noFill/>
        </p:spPr>
        <p:txBody>
          <a:bodyPr wrap="square">
            <a:spAutoFit/>
          </a:bodyPr>
          <a:lstStyle/>
          <a:p>
            <a:r>
              <a:rPr lang="en-US" sz="2400" dirty="0">
                <a:solidFill>
                  <a:srgbClr val="0E44CC"/>
                </a:solidFill>
              </a:rPr>
              <a:t>Evaluate DMR to determine disposition.</a:t>
            </a:r>
          </a:p>
          <a:p>
            <a:endParaRPr lang="en-US" sz="2400" dirty="0">
              <a:solidFill>
                <a:srgbClr val="0E44CC"/>
              </a:solidFill>
            </a:endParaRPr>
          </a:p>
          <a:p>
            <a:r>
              <a:rPr lang="en-US" sz="2400" dirty="0">
                <a:solidFill>
                  <a:srgbClr val="0E44CC"/>
                </a:solidFill>
              </a:rPr>
              <a:t>Disposition is generally determined  based on risk.</a:t>
            </a:r>
          </a:p>
        </p:txBody>
      </p:sp>
    </p:spTree>
    <p:extLst>
      <p:ext uri="{BB962C8B-B14F-4D97-AF65-F5344CB8AC3E}">
        <p14:creationId xmlns:p14="http://schemas.microsoft.com/office/powerpoint/2010/main" val="1878547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a:t>Step 3: </a:t>
            </a:r>
            <a:r>
              <a:rPr lang="en-US" dirty="0"/>
              <a:t>Perform Disposition</a:t>
            </a:r>
          </a:p>
        </p:txBody>
      </p:sp>
      <p:sp>
        <p:nvSpPr>
          <p:cNvPr id="23" name="Flowchart: Decision 22">
            <a:extLst>
              <a:ext uri="{FF2B5EF4-FFF2-40B4-BE49-F238E27FC236}">
                <a16:creationId xmlns:a16="http://schemas.microsoft.com/office/drawing/2014/main" id="{AA544839-325B-4AC3-9169-9BE5B69DCA99}"/>
              </a:ext>
            </a:extLst>
          </p:cNvPr>
          <p:cNvSpPr/>
          <p:nvPr/>
        </p:nvSpPr>
        <p:spPr>
          <a:xfrm>
            <a:off x="5825749" y="3429000"/>
            <a:ext cx="1139066" cy="111250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0DCDE2D-466E-482F-9E6C-E7D6408F91DF}"/>
              </a:ext>
            </a:extLst>
          </p:cNvPr>
          <p:cNvSpPr txBox="1"/>
          <p:nvPr/>
        </p:nvSpPr>
        <p:spPr>
          <a:xfrm>
            <a:off x="2460934" y="3785196"/>
            <a:ext cx="1912578" cy="400110"/>
          </a:xfrm>
          <a:prstGeom prst="rect">
            <a:avLst/>
          </a:prstGeom>
          <a:noFill/>
        </p:spPr>
        <p:txBody>
          <a:bodyPr wrap="square" rtlCol="0">
            <a:spAutoFit/>
          </a:bodyPr>
          <a:lstStyle/>
          <a:p>
            <a:pPr algn="ctr"/>
            <a:r>
              <a:rPr lang="en-US" sz="2000" dirty="0"/>
              <a:t>Rework/Repair</a:t>
            </a:r>
          </a:p>
        </p:txBody>
      </p:sp>
      <p:sp>
        <p:nvSpPr>
          <p:cNvPr id="25" name="TextBox 24">
            <a:extLst>
              <a:ext uri="{FF2B5EF4-FFF2-40B4-BE49-F238E27FC236}">
                <a16:creationId xmlns:a16="http://schemas.microsoft.com/office/drawing/2014/main" id="{7410C0E0-2862-4584-9AE0-8C4CA3C9D931}"/>
              </a:ext>
            </a:extLst>
          </p:cNvPr>
          <p:cNvSpPr txBox="1"/>
          <p:nvPr/>
        </p:nvSpPr>
        <p:spPr>
          <a:xfrm>
            <a:off x="5689858" y="2093511"/>
            <a:ext cx="1410848" cy="400110"/>
          </a:xfrm>
          <a:prstGeom prst="rect">
            <a:avLst/>
          </a:prstGeom>
          <a:noFill/>
        </p:spPr>
        <p:txBody>
          <a:bodyPr wrap="square" rtlCol="0">
            <a:spAutoFit/>
          </a:bodyPr>
          <a:lstStyle/>
          <a:p>
            <a:pPr algn="ctr"/>
            <a:r>
              <a:rPr lang="en-US" sz="2000" dirty="0"/>
              <a:t>Use As Is</a:t>
            </a:r>
          </a:p>
        </p:txBody>
      </p:sp>
      <p:sp>
        <p:nvSpPr>
          <p:cNvPr id="26" name="TextBox 25">
            <a:extLst>
              <a:ext uri="{FF2B5EF4-FFF2-40B4-BE49-F238E27FC236}">
                <a16:creationId xmlns:a16="http://schemas.microsoft.com/office/drawing/2014/main" id="{CC598E3F-7F1D-42D4-89CC-98B53790D0E2}"/>
              </a:ext>
            </a:extLst>
          </p:cNvPr>
          <p:cNvSpPr txBox="1"/>
          <p:nvPr/>
        </p:nvSpPr>
        <p:spPr>
          <a:xfrm>
            <a:off x="8747707" y="3785196"/>
            <a:ext cx="1489311" cy="400110"/>
          </a:xfrm>
          <a:prstGeom prst="rect">
            <a:avLst/>
          </a:prstGeom>
          <a:noFill/>
        </p:spPr>
        <p:txBody>
          <a:bodyPr wrap="square" rtlCol="0">
            <a:spAutoFit/>
          </a:bodyPr>
          <a:lstStyle/>
          <a:p>
            <a:pPr algn="ctr"/>
            <a:r>
              <a:rPr lang="en-US" sz="2000" dirty="0"/>
              <a:t>Scrap</a:t>
            </a:r>
          </a:p>
        </p:txBody>
      </p:sp>
      <p:sp>
        <p:nvSpPr>
          <p:cNvPr id="28" name="TextBox 27">
            <a:extLst>
              <a:ext uri="{FF2B5EF4-FFF2-40B4-BE49-F238E27FC236}">
                <a16:creationId xmlns:a16="http://schemas.microsoft.com/office/drawing/2014/main" id="{B7555F09-DFBA-4BF7-99D2-E8D5ED7DAB5B}"/>
              </a:ext>
            </a:extLst>
          </p:cNvPr>
          <p:cNvSpPr txBox="1"/>
          <p:nvPr/>
        </p:nvSpPr>
        <p:spPr>
          <a:xfrm>
            <a:off x="5214867" y="5355875"/>
            <a:ext cx="2360829" cy="400110"/>
          </a:xfrm>
          <a:prstGeom prst="rect">
            <a:avLst/>
          </a:prstGeom>
          <a:noFill/>
        </p:spPr>
        <p:txBody>
          <a:bodyPr wrap="square" rtlCol="0">
            <a:spAutoFit/>
          </a:bodyPr>
          <a:lstStyle/>
          <a:p>
            <a:pPr algn="ctr"/>
            <a:r>
              <a:rPr lang="en-US" sz="2000" dirty="0"/>
              <a:t>Return to Vendor</a:t>
            </a:r>
          </a:p>
        </p:txBody>
      </p:sp>
      <p:cxnSp>
        <p:nvCxnSpPr>
          <p:cNvPr id="33" name="Straight Arrow Connector 32">
            <a:extLst>
              <a:ext uri="{FF2B5EF4-FFF2-40B4-BE49-F238E27FC236}">
                <a16:creationId xmlns:a16="http://schemas.microsoft.com/office/drawing/2014/main" id="{9D1CB211-C086-4918-BA83-B3C9EC49A56E}"/>
              </a:ext>
            </a:extLst>
          </p:cNvPr>
          <p:cNvCxnSpPr>
            <a:cxnSpLocks/>
            <a:stCxn id="23" idx="3"/>
            <a:endCxn id="26" idx="1"/>
          </p:cNvCxnSpPr>
          <p:nvPr/>
        </p:nvCxnSpPr>
        <p:spPr>
          <a:xfrm>
            <a:off x="6964815" y="3985251"/>
            <a:ext cx="1782892" cy="0"/>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3D4A042-D789-43E9-99FA-BB4E732D0E0A}"/>
              </a:ext>
            </a:extLst>
          </p:cNvPr>
          <p:cNvCxnSpPr>
            <a:cxnSpLocks/>
            <a:stCxn id="23" idx="0"/>
            <a:endCxn id="25" idx="2"/>
          </p:cNvCxnSpPr>
          <p:nvPr/>
        </p:nvCxnSpPr>
        <p:spPr>
          <a:xfrm flipV="1">
            <a:off x="6395282" y="2493621"/>
            <a:ext cx="0" cy="935379"/>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9B20252-31F9-40BE-98CF-FEB8DA72792A}"/>
              </a:ext>
            </a:extLst>
          </p:cNvPr>
          <p:cNvCxnSpPr>
            <a:cxnSpLocks/>
            <a:stCxn id="23" idx="1"/>
            <a:endCxn id="24" idx="3"/>
          </p:cNvCxnSpPr>
          <p:nvPr/>
        </p:nvCxnSpPr>
        <p:spPr>
          <a:xfrm flipH="1">
            <a:off x="4373512" y="3985251"/>
            <a:ext cx="1452237" cy="0"/>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2DA802A-C122-45E3-963D-758F347BF158}"/>
              </a:ext>
            </a:extLst>
          </p:cNvPr>
          <p:cNvCxnSpPr>
            <a:cxnSpLocks/>
            <a:stCxn id="23" idx="2"/>
            <a:endCxn id="28" idx="0"/>
          </p:cNvCxnSpPr>
          <p:nvPr/>
        </p:nvCxnSpPr>
        <p:spPr>
          <a:xfrm>
            <a:off x="6395282" y="4541502"/>
            <a:ext cx="0" cy="814373"/>
          </a:xfrm>
          <a:prstGeom prst="straightConnector1">
            <a:avLst/>
          </a:prstGeom>
          <a:ln>
            <a:solidFill>
              <a:srgbClr val="0E44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10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    Improvement Through Data</a:t>
            </a:r>
          </a:p>
        </p:txBody>
      </p:sp>
      <p:sp>
        <p:nvSpPr>
          <p:cNvPr id="6" name="TextBox 5">
            <a:extLst>
              <a:ext uri="{FF2B5EF4-FFF2-40B4-BE49-F238E27FC236}">
                <a16:creationId xmlns:a16="http://schemas.microsoft.com/office/drawing/2014/main" id="{8D1505B8-4C92-4028-B5EB-89A13D6664E1}"/>
              </a:ext>
            </a:extLst>
          </p:cNvPr>
          <p:cNvSpPr txBox="1"/>
          <p:nvPr/>
        </p:nvSpPr>
        <p:spPr>
          <a:xfrm>
            <a:off x="4129985" y="1472918"/>
            <a:ext cx="4395178" cy="369332"/>
          </a:xfrm>
          <a:prstGeom prst="rect">
            <a:avLst/>
          </a:prstGeom>
          <a:noFill/>
        </p:spPr>
        <p:txBody>
          <a:bodyPr wrap="none" rtlCol="0">
            <a:spAutoFit/>
          </a:bodyPr>
          <a:lstStyle/>
          <a:p>
            <a:pPr>
              <a:spcAft>
                <a:spcPts val="1200"/>
              </a:spcAft>
            </a:pPr>
            <a:r>
              <a:rPr lang="en-US" sz="1800" dirty="0"/>
              <a:t>Trends in DMR data lead to improvement</a:t>
            </a:r>
          </a:p>
        </p:txBody>
      </p:sp>
      <p:pic>
        <p:nvPicPr>
          <p:cNvPr id="4" name="Picture 3">
            <a:extLst>
              <a:ext uri="{FF2B5EF4-FFF2-40B4-BE49-F238E27FC236}">
                <a16:creationId xmlns:a16="http://schemas.microsoft.com/office/drawing/2014/main" id="{5D4E5405-9786-42F7-BDE5-CF34818C8805}"/>
              </a:ext>
            </a:extLst>
          </p:cNvPr>
          <p:cNvPicPr>
            <a:picLocks noChangeAspect="1"/>
          </p:cNvPicPr>
          <p:nvPr/>
        </p:nvPicPr>
        <p:blipFill>
          <a:blip r:embed="rId3"/>
          <a:stretch>
            <a:fillRect/>
          </a:stretch>
        </p:blipFill>
        <p:spPr>
          <a:xfrm>
            <a:off x="769409" y="3429000"/>
            <a:ext cx="4495049" cy="2260823"/>
          </a:xfrm>
          <a:prstGeom prst="rect">
            <a:avLst/>
          </a:prstGeom>
        </p:spPr>
      </p:pic>
      <p:sp>
        <p:nvSpPr>
          <p:cNvPr id="7" name="Oval 6">
            <a:extLst>
              <a:ext uri="{FF2B5EF4-FFF2-40B4-BE49-F238E27FC236}">
                <a16:creationId xmlns:a16="http://schemas.microsoft.com/office/drawing/2014/main" id="{B80F36CD-60A4-4782-8A35-275AD9010502}"/>
              </a:ext>
            </a:extLst>
          </p:cNvPr>
          <p:cNvSpPr/>
          <p:nvPr/>
        </p:nvSpPr>
        <p:spPr>
          <a:xfrm>
            <a:off x="609600" y="3179618"/>
            <a:ext cx="1050524" cy="8481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8" name="Rectangle: Rounded Corners 7">
            <a:extLst>
              <a:ext uri="{FF2B5EF4-FFF2-40B4-BE49-F238E27FC236}">
                <a16:creationId xmlns:a16="http://schemas.microsoft.com/office/drawing/2014/main" id="{FE408238-1A88-41D1-8182-0C86FE92F59C}"/>
              </a:ext>
            </a:extLst>
          </p:cNvPr>
          <p:cNvSpPr/>
          <p:nvPr/>
        </p:nvSpPr>
        <p:spPr>
          <a:xfrm>
            <a:off x="2610667" y="2134478"/>
            <a:ext cx="3565237" cy="55418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Focus improvement efforts on highest risk (Quantity, cost, schedule, quality)</a:t>
            </a:r>
          </a:p>
        </p:txBody>
      </p:sp>
      <p:sp>
        <p:nvSpPr>
          <p:cNvPr id="9" name="Arrow: Right 8">
            <a:extLst>
              <a:ext uri="{FF2B5EF4-FFF2-40B4-BE49-F238E27FC236}">
                <a16:creationId xmlns:a16="http://schemas.microsoft.com/office/drawing/2014/main" id="{66AD54E5-B330-491A-8BDC-13856B16538D}"/>
              </a:ext>
            </a:extLst>
          </p:cNvPr>
          <p:cNvSpPr/>
          <p:nvPr/>
        </p:nvSpPr>
        <p:spPr>
          <a:xfrm rot="8756937">
            <a:off x="1841875" y="2726687"/>
            <a:ext cx="611774" cy="24157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072CA3A-3469-4D58-81F2-3E8FBB9DB441}"/>
              </a:ext>
            </a:extLst>
          </p:cNvPr>
          <p:cNvSpPr txBox="1"/>
          <p:nvPr/>
        </p:nvSpPr>
        <p:spPr>
          <a:xfrm>
            <a:off x="10295359" y="3697227"/>
            <a:ext cx="1588897" cy="1631216"/>
          </a:xfrm>
          <a:prstGeom prst="rect">
            <a:avLst/>
          </a:prstGeom>
          <a:noFill/>
        </p:spPr>
        <p:txBody>
          <a:bodyPr wrap="none" rtlCol="0">
            <a:spAutoFit/>
          </a:bodyPr>
          <a:lstStyle/>
          <a:p>
            <a:pPr marL="457200" indent="-457200">
              <a:buFont typeface="+mj-lt"/>
              <a:buAutoNum type="arabicPeriod"/>
            </a:pPr>
            <a:r>
              <a:rPr lang="en-US" sz="2000" dirty="0"/>
              <a:t>Process</a:t>
            </a:r>
          </a:p>
          <a:p>
            <a:pPr marL="457200" indent="-457200">
              <a:buFont typeface="+mj-lt"/>
              <a:buAutoNum type="arabicPeriod"/>
            </a:pPr>
            <a:endParaRPr lang="en-US" sz="2000" dirty="0"/>
          </a:p>
          <a:p>
            <a:pPr marL="457200" indent="-457200">
              <a:buFont typeface="+mj-lt"/>
              <a:buAutoNum type="arabicPeriod"/>
            </a:pPr>
            <a:r>
              <a:rPr lang="en-US" sz="2000" dirty="0"/>
              <a:t>Design</a:t>
            </a:r>
          </a:p>
          <a:p>
            <a:pPr marL="457200" indent="-457200">
              <a:buFont typeface="+mj-lt"/>
              <a:buAutoNum type="arabicPeriod"/>
            </a:pPr>
            <a:endParaRPr lang="en-US" sz="2000" dirty="0"/>
          </a:p>
          <a:p>
            <a:pPr marL="457200" indent="-457200">
              <a:buFont typeface="+mj-lt"/>
              <a:buAutoNum type="arabicPeriod"/>
            </a:pPr>
            <a:r>
              <a:rPr lang="en-US" sz="2000" dirty="0"/>
              <a:t>Supplier</a:t>
            </a:r>
          </a:p>
        </p:txBody>
      </p:sp>
      <p:sp>
        <p:nvSpPr>
          <p:cNvPr id="3" name="TextBox 2">
            <a:extLst>
              <a:ext uri="{FF2B5EF4-FFF2-40B4-BE49-F238E27FC236}">
                <a16:creationId xmlns:a16="http://schemas.microsoft.com/office/drawing/2014/main" id="{CF2E50BB-38D8-4AEF-BA77-7D90B4EA6A3C}"/>
              </a:ext>
            </a:extLst>
          </p:cNvPr>
          <p:cNvSpPr txBox="1"/>
          <p:nvPr/>
        </p:nvSpPr>
        <p:spPr>
          <a:xfrm>
            <a:off x="7898425" y="4027787"/>
            <a:ext cx="1253475" cy="923330"/>
          </a:xfrm>
          <a:prstGeom prst="rect">
            <a:avLst/>
          </a:prstGeom>
          <a:noFill/>
        </p:spPr>
        <p:txBody>
          <a:bodyPr wrap="square" rtlCol="0">
            <a:spAutoFit/>
          </a:bodyPr>
          <a:lstStyle/>
          <a:p>
            <a:pPr algn="ctr"/>
            <a:r>
              <a:rPr lang="en-US" dirty="0"/>
              <a:t>Root Cause Analysis </a:t>
            </a:r>
          </a:p>
        </p:txBody>
      </p:sp>
      <p:sp>
        <p:nvSpPr>
          <p:cNvPr id="5" name="TextBox 4">
            <a:extLst>
              <a:ext uri="{FF2B5EF4-FFF2-40B4-BE49-F238E27FC236}">
                <a16:creationId xmlns:a16="http://schemas.microsoft.com/office/drawing/2014/main" id="{327C482E-2967-4889-A7CA-92159C62F3B9}"/>
              </a:ext>
            </a:extLst>
          </p:cNvPr>
          <p:cNvSpPr txBox="1"/>
          <p:nvPr/>
        </p:nvSpPr>
        <p:spPr>
          <a:xfrm>
            <a:off x="8041492" y="3160773"/>
            <a:ext cx="3685624" cy="369332"/>
          </a:xfrm>
          <a:prstGeom prst="rect">
            <a:avLst/>
          </a:prstGeom>
          <a:noFill/>
        </p:spPr>
        <p:txBody>
          <a:bodyPr wrap="none" rtlCol="0">
            <a:spAutoFit/>
          </a:bodyPr>
          <a:lstStyle/>
          <a:p>
            <a:r>
              <a:rPr lang="en-US" dirty="0"/>
              <a:t>Three basic areas of improvement</a:t>
            </a:r>
          </a:p>
        </p:txBody>
      </p:sp>
      <p:sp>
        <p:nvSpPr>
          <p:cNvPr id="15" name="Arrow: Right 14">
            <a:extLst>
              <a:ext uri="{FF2B5EF4-FFF2-40B4-BE49-F238E27FC236}">
                <a16:creationId xmlns:a16="http://schemas.microsoft.com/office/drawing/2014/main" id="{C11AA453-77EC-41F3-BE4A-2C1705FD6852}"/>
              </a:ext>
            </a:extLst>
          </p:cNvPr>
          <p:cNvSpPr/>
          <p:nvPr/>
        </p:nvSpPr>
        <p:spPr>
          <a:xfrm>
            <a:off x="9272530" y="4392046"/>
            <a:ext cx="611774" cy="24157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210F06-B7F7-480C-978C-C4C11C22CD9B}"/>
              </a:ext>
            </a:extLst>
          </p:cNvPr>
          <p:cNvSpPr txBox="1"/>
          <p:nvPr/>
        </p:nvSpPr>
        <p:spPr>
          <a:xfrm>
            <a:off x="2050741" y="5754539"/>
            <a:ext cx="1492716" cy="369332"/>
          </a:xfrm>
          <a:prstGeom prst="rect">
            <a:avLst/>
          </a:prstGeom>
          <a:noFill/>
        </p:spPr>
        <p:txBody>
          <a:bodyPr wrap="none" rtlCol="0">
            <a:spAutoFit/>
          </a:bodyPr>
          <a:lstStyle/>
          <a:p>
            <a:r>
              <a:rPr lang="en-US" dirty="0"/>
              <a:t>Part Number</a:t>
            </a:r>
          </a:p>
        </p:txBody>
      </p:sp>
      <p:sp>
        <p:nvSpPr>
          <p:cNvPr id="13" name="TextBox 12">
            <a:extLst>
              <a:ext uri="{FF2B5EF4-FFF2-40B4-BE49-F238E27FC236}">
                <a16:creationId xmlns:a16="http://schemas.microsoft.com/office/drawing/2014/main" id="{A7ABF2A9-24F7-4BA0-ACD5-E2E0EC2A8220}"/>
              </a:ext>
            </a:extLst>
          </p:cNvPr>
          <p:cNvSpPr txBox="1"/>
          <p:nvPr/>
        </p:nvSpPr>
        <p:spPr>
          <a:xfrm rot="16200000">
            <a:off x="-310194" y="4448956"/>
            <a:ext cx="1706429" cy="369332"/>
          </a:xfrm>
          <a:prstGeom prst="rect">
            <a:avLst/>
          </a:prstGeom>
          <a:noFill/>
        </p:spPr>
        <p:txBody>
          <a:bodyPr wrap="none" rtlCol="0">
            <a:spAutoFit/>
          </a:bodyPr>
          <a:lstStyle/>
          <a:p>
            <a:r>
              <a:rPr lang="en-US" dirty="0"/>
              <a:t>Qty, Cost, Risk</a:t>
            </a:r>
          </a:p>
        </p:txBody>
      </p:sp>
      <p:pic>
        <p:nvPicPr>
          <p:cNvPr id="14" name="Picture 2" descr="See the source image">
            <a:extLst>
              <a:ext uri="{FF2B5EF4-FFF2-40B4-BE49-F238E27FC236}">
                <a16:creationId xmlns:a16="http://schemas.microsoft.com/office/drawing/2014/main" id="{B21B7F71-5F49-4993-AC03-97936BF43B7B}"/>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13792" t="43559" r="66096" b="35107"/>
          <a:stretch/>
        </p:blipFill>
        <p:spPr bwMode="auto">
          <a:xfrm>
            <a:off x="188495" y="703847"/>
            <a:ext cx="842210" cy="64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fontScale="90000"/>
          </a:bodyPr>
          <a:lstStyle/>
          <a:p>
            <a:r>
              <a:rPr lang="en-US" dirty="0"/>
              <a:t>Summary: </a:t>
            </a:r>
            <a:br>
              <a:rPr lang="en-US" dirty="0"/>
            </a:br>
            <a:r>
              <a:rPr lang="en-US" dirty="0"/>
              <a:t>This is what you learned about the DMR Process</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943890"/>
            <a:ext cx="7537938" cy="3686889"/>
          </a:xfrm>
        </p:spPr>
        <p:txBody>
          <a:bodyPr>
            <a:normAutofit/>
          </a:bodyPr>
          <a:lstStyle/>
          <a:p>
            <a:pPr marL="0" indent="0">
              <a:spcBef>
                <a:spcPts val="0"/>
              </a:spcBef>
              <a:spcAft>
                <a:spcPts val="1200"/>
              </a:spcAft>
              <a:buNone/>
            </a:pPr>
            <a:r>
              <a:rPr lang="en-US" sz="2000" dirty="0"/>
              <a:t>A solution for managing discrepant material throughout manufacturing.</a:t>
            </a:r>
          </a:p>
          <a:p>
            <a:pPr marL="0" indent="0">
              <a:spcBef>
                <a:spcPts val="0"/>
              </a:spcBef>
              <a:spcAft>
                <a:spcPts val="1200"/>
              </a:spcAft>
              <a:buNone/>
            </a:pPr>
            <a:r>
              <a:rPr lang="en-US" sz="2000" dirty="0"/>
              <a:t>Improves the efficiency of manufacturing, reduces risk, and facilitates communication.</a:t>
            </a:r>
          </a:p>
          <a:p>
            <a:pPr marL="0" indent="0">
              <a:spcBef>
                <a:spcPts val="0"/>
              </a:spcBef>
              <a:spcAft>
                <a:spcPts val="1200"/>
              </a:spcAft>
              <a:buNone/>
            </a:pPr>
            <a:r>
              <a:rPr lang="en-US" sz="2000" dirty="0"/>
              <a:t>Can easily be implemented in your organization using basic low-cost tools.</a:t>
            </a:r>
          </a:p>
          <a:p>
            <a:pPr marL="0" indent="0">
              <a:spcBef>
                <a:spcPts val="0"/>
              </a:spcBef>
              <a:spcAft>
                <a:spcPts val="1200"/>
              </a:spcAft>
              <a:buNone/>
            </a:pPr>
            <a:r>
              <a:rPr lang="en-US" sz="2000" dirty="0"/>
              <a:t>Improves the organization by identifying opportunities for improvement through data analysis</a:t>
            </a:r>
          </a:p>
        </p:txBody>
      </p:sp>
      <p:pic>
        <p:nvPicPr>
          <p:cNvPr id="4" name="Picture 3">
            <a:extLst>
              <a:ext uri="{FF2B5EF4-FFF2-40B4-BE49-F238E27FC236}">
                <a16:creationId xmlns:a16="http://schemas.microsoft.com/office/drawing/2014/main" id="{176E2104-A2ED-4C5E-B4F9-F46410C36C36}"/>
              </a:ext>
            </a:extLst>
          </p:cNvPr>
          <p:cNvPicPr>
            <a:picLocks noChangeAspect="1"/>
          </p:cNvPicPr>
          <p:nvPr/>
        </p:nvPicPr>
        <p:blipFill>
          <a:blip r:embed="rId3"/>
          <a:stretch>
            <a:fillRect/>
          </a:stretch>
        </p:blipFill>
        <p:spPr>
          <a:xfrm>
            <a:off x="8520582" y="3810915"/>
            <a:ext cx="3061818" cy="2148020"/>
          </a:xfrm>
          <a:prstGeom prst="rect">
            <a:avLst/>
          </a:prstGeom>
        </p:spPr>
      </p:pic>
      <p:pic>
        <p:nvPicPr>
          <p:cNvPr id="5" name="Picture 2" descr="See the source image">
            <a:extLst>
              <a:ext uri="{FF2B5EF4-FFF2-40B4-BE49-F238E27FC236}">
                <a16:creationId xmlns:a16="http://schemas.microsoft.com/office/drawing/2014/main" id="{A0353417-6C80-43EA-9F69-9F698786A82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1433" t="72895" r="58093" b="7072"/>
          <a:stretch/>
        </p:blipFill>
        <p:spPr bwMode="auto">
          <a:xfrm>
            <a:off x="68023" y="2128252"/>
            <a:ext cx="434472" cy="3091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6FEC1E64-627A-4F90-A998-216832429D2A}"/>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67335" t="42980" r="11690" b="36872"/>
          <a:stretch/>
        </p:blipFill>
        <p:spPr bwMode="auto">
          <a:xfrm>
            <a:off x="68023" y="2838460"/>
            <a:ext cx="459244" cy="3208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D7F17392-A5AE-47BC-A12B-ACFD8B239C06}"/>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61020" t="14818" r="17622" b="64638"/>
          <a:stretch/>
        </p:blipFill>
        <p:spPr bwMode="auto">
          <a:xfrm>
            <a:off x="68628" y="3604995"/>
            <a:ext cx="458639" cy="3208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59A7835C-1A22-4F2B-9AB6-AA766DBB3002}"/>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13792" t="43559" r="66096" b="35107"/>
          <a:stretch/>
        </p:blipFill>
        <p:spPr bwMode="auto">
          <a:xfrm>
            <a:off x="86072" y="4326862"/>
            <a:ext cx="415906" cy="320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13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1EEE-C074-40B0-AFD8-23C9F6551C41}"/>
              </a:ext>
            </a:extLst>
          </p:cNvPr>
          <p:cNvSpPr>
            <a:spLocks noGrp="1"/>
          </p:cNvSpPr>
          <p:nvPr>
            <p:ph type="title"/>
          </p:nvPr>
        </p:nvSpPr>
        <p:spPr/>
        <p:txBody>
          <a:bodyPr/>
          <a:lstStyle/>
          <a:p>
            <a:r>
              <a:rPr lang="en-US" dirty="0"/>
              <a:t>Reference Information</a:t>
            </a:r>
          </a:p>
        </p:txBody>
      </p:sp>
      <p:graphicFrame>
        <p:nvGraphicFramePr>
          <p:cNvPr id="3" name="Table 4">
            <a:extLst>
              <a:ext uri="{FF2B5EF4-FFF2-40B4-BE49-F238E27FC236}">
                <a16:creationId xmlns:a16="http://schemas.microsoft.com/office/drawing/2014/main" id="{730ED03D-81D7-4CE9-B4E9-871FB2A14EF1}"/>
              </a:ext>
            </a:extLst>
          </p:cNvPr>
          <p:cNvGraphicFramePr>
            <a:graphicFrameLocks noGrp="1"/>
          </p:cNvGraphicFramePr>
          <p:nvPr>
            <p:extLst>
              <p:ext uri="{D42A27DB-BD31-4B8C-83A1-F6EECF244321}">
                <p14:modId xmlns:p14="http://schemas.microsoft.com/office/powerpoint/2010/main" val="4267934590"/>
              </p:ext>
            </p:extLst>
          </p:nvPr>
        </p:nvGraphicFramePr>
        <p:xfrm>
          <a:off x="319596" y="1683799"/>
          <a:ext cx="11551562" cy="3942080"/>
        </p:xfrm>
        <a:graphic>
          <a:graphicData uri="http://schemas.openxmlformats.org/drawingml/2006/table">
            <a:tbl>
              <a:tblPr firstRow="1" bandRow="1">
                <a:tableStyleId>{5C22544A-7EE6-4342-B048-85BDC9FD1C3A}</a:tableStyleId>
              </a:tblPr>
              <a:tblGrid>
                <a:gridCol w="1801312">
                  <a:extLst>
                    <a:ext uri="{9D8B030D-6E8A-4147-A177-3AD203B41FA5}">
                      <a16:colId xmlns:a16="http://schemas.microsoft.com/office/drawing/2014/main" val="3571308822"/>
                    </a:ext>
                  </a:extLst>
                </a:gridCol>
                <a:gridCol w="9750250">
                  <a:extLst>
                    <a:ext uri="{9D8B030D-6E8A-4147-A177-3AD203B41FA5}">
                      <a16:colId xmlns:a16="http://schemas.microsoft.com/office/drawing/2014/main" val="2610314065"/>
                    </a:ext>
                  </a:extLst>
                </a:gridCol>
              </a:tblGrid>
              <a:tr h="370840">
                <a:tc>
                  <a:txBody>
                    <a:bodyPr/>
                    <a:lstStyle/>
                    <a:p>
                      <a:r>
                        <a:rPr lang="en-US" dirty="0"/>
                        <a:t>Term</a:t>
                      </a:r>
                    </a:p>
                  </a:txBody>
                  <a:tcPr anchor="ctr"/>
                </a:tc>
                <a:tc>
                  <a:txBody>
                    <a:bodyPr/>
                    <a:lstStyle/>
                    <a:p>
                      <a:r>
                        <a:rPr lang="en-US" dirty="0"/>
                        <a:t>Definition</a:t>
                      </a:r>
                    </a:p>
                  </a:txBody>
                  <a:tcPr anchor="ctr"/>
                </a:tc>
                <a:extLst>
                  <a:ext uri="{0D108BD9-81ED-4DB2-BD59-A6C34878D82A}">
                    <a16:rowId xmlns:a16="http://schemas.microsoft.com/office/drawing/2014/main" val="3100838895"/>
                  </a:ext>
                </a:extLst>
              </a:tr>
              <a:tr h="370840">
                <a:tc>
                  <a:txBody>
                    <a:bodyPr/>
                    <a:lstStyle/>
                    <a:p>
                      <a:r>
                        <a:rPr lang="en-US" dirty="0"/>
                        <a:t>DMR</a:t>
                      </a:r>
                    </a:p>
                  </a:txBody>
                  <a:tcPr anchor="ctr"/>
                </a:tc>
                <a:tc>
                  <a:txBody>
                    <a:bodyPr/>
                    <a:lstStyle/>
                    <a:p>
                      <a:r>
                        <a:rPr lang="en-US" dirty="0"/>
                        <a:t>Discrepant Material Report. A form for capturing information regarding discrepant Material</a:t>
                      </a:r>
                    </a:p>
                  </a:txBody>
                  <a:tcPr anchor="ctr"/>
                </a:tc>
                <a:extLst>
                  <a:ext uri="{0D108BD9-81ED-4DB2-BD59-A6C34878D82A}">
                    <a16:rowId xmlns:a16="http://schemas.microsoft.com/office/drawing/2014/main" val="2881565946"/>
                  </a:ext>
                </a:extLst>
              </a:tr>
              <a:tr h="370840">
                <a:tc>
                  <a:txBody>
                    <a:bodyPr/>
                    <a:lstStyle/>
                    <a:p>
                      <a:r>
                        <a:rPr lang="en-US" dirty="0"/>
                        <a:t>DMR Log</a:t>
                      </a:r>
                    </a:p>
                  </a:txBody>
                  <a:tcPr anchor="ctr"/>
                </a:tc>
                <a:tc>
                  <a:txBody>
                    <a:bodyPr/>
                    <a:lstStyle/>
                    <a:p>
                      <a:r>
                        <a:rPr lang="en-US" dirty="0"/>
                        <a:t>A spreadsheet or database for compiling information about discrepant material and tracking it to closure.</a:t>
                      </a:r>
                    </a:p>
                  </a:txBody>
                  <a:tcPr anchor="ctr"/>
                </a:tc>
                <a:extLst>
                  <a:ext uri="{0D108BD9-81ED-4DB2-BD59-A6C34878D82A}">
                    <a16:rowId xmlns:a16="http://schemas.microsoft.com/office/drawing/2014/main" val="1664726300"/>
                  </a:ext>
                </a:extLst>
              </a:tr>
              <a:tr h="370840">
                <a:tc>
                  <a:txBody>
                    <a:bodyPr/>
                    <a:lstStyle/>
                    <a:p>
                      <a:r>
                        <a:rPr lang="en-US" dirty="0"/>
                        <a:t>MRB</a:t>
                      </a:r>
                    </a:p>
                  </a:txBody>
                  <a:tcPr anchor="ctr"/>
                </a:tc>
                <a:tc>
                  <a:txBody>
                    <a:bodyPr/>
                    <a:lstStyle/>
                    <a:p>
                      <a:r>
                        <a:rPr lang="en-US" dirty="0"/>
                        <a:t>Material Review Board. A team of people (generally subject matter experts) authorized to determine disposition of discrepant material.</a:t>
                      </a:r>
                    </a:p>
                  </a:txBody>
                  <a:tcPr anchor="ctr"/>
                </a:tc>
                <a:extLst>
                  <a:ext uri="{0D108BD9-81ED-4DB2-BD59-A6C34878D82A}">
                    <a16:rowId xmlns:a16="http://schemas.microsoft.com/office/drawing/2014/main" val="2764953952"/>
                  </a:ext>
                </a:extLst>
              </a:tr>
              <a:tr h="370840">
                <a:tc>
                  <a:txBody>
                    <a:bodyPr/>
                    <a:lstStyle/>
                    <a:p>
                      <a:r>
                        <a:rPr lang="en-US" dirty="0"/>
                        <a:t>Rework</a:t>
                      </a:r>
                    </a:p>
                  </a:txBody>
                  <a:tcPr anchor="ctr"/>
                </a:tc>
                <a:tc>
                  <a:txBody>
                    <a:bodyPr/>
                    <a:lstStyle/>
                    <a:p>
                      <a:r>
                        <a:rPr lang="en-US" sz="1800" kern="1200" dirty="0">
                          <a:solidFill>
                            <a:schemeClr val="dk1"/>
                          </a:solidFill>
                          <a:effectLst/>
                          <a:latin typeface="+mn-lt"/>
                          <a:ea typeface="+mn-ea"/>
                          <a:cs typeface="+mn-cs"/>
                        </a:rPr>
                        <a:t>Action on a nonconforming product to make it conform to the requirements</a:t>
                      </a:r>
                    </a:p>
                    <a:p>
                      <a:r>
                        <a:rPr lang="en-US" sz="1800" kern="1200" dirty="0">
                          <a:solidFill>
                            <a:schemeClr val="dk1"/>
                          </a:solidFill>
                          <a:effectLst/>
                          <a:latin typeface="+mn-lt"/>
                          <a:ea typeface="+mn-ea"/>
                          <a:cs typeface="+mn-cs"/>
                        </a:rPr>
                        <a:t>(ISO 9000:2015 3.12.8)</a:t>
                      </a:r>
                    </a:p>
                  </a:txBody>
                  <a:tcPr anchor="ctr"/>
                </a:tc>
                <a:extLst>
                  <a:ext uri="{0D108BD9-81ED-4DB2-BD59-A6C34878D82A}">
                    <a16:rowId xmlns:a16="http://schemas.microsoft.com/office/drawing/2014/main" val="1759267771"/>
                  </a:ext>
                </a:extLst>
              </a:tr>
              <a:tr h="370840">
                <a:tc>
                  <a:txBody>
                    <a:bodyPr/>
                    <a:lstStyle/>
                    <a:p>
                      <a:r>
                        <a:rPr lang="en-US" dirty="0"/>
                        <a:t>Repair</a:t>
                      </a:r>
                    </a:p>
                  </a:txBody>
                  <a:tcPr anchor="ctr"/>
                </a:tc>
                <a:tc>
                  <a:txBody>
                    <a:bodyPr/>
                    <a:lstStyle/>
                    <a:p>
                      <a:r>
                        <a:rPr lang="en-US" sz="1800" kern="1200" dirty="0">
                          <a:solidFill>
                            <a:schemeClr val="dk1"/>
                          </a:solidFill>
                          <a:effectLst/>
                          <a:latin typeface="+mn-lt"/>
                          <a:ea typeface="+mn-ea"/>
                          <a:cs typeface="+mn-cs"/>
                        </a:rPr>
                        <a:t>Action on a nonconforming product to make it acceptable for the intended use</a:t>
                      </a:r>
                    </a:p>
                    <a:p>
                      <a:r>
                        <a:rPr lang="en-US" sz="1800" kern="1200" dirty="0">
                          <a:solidFill>
                            <a:schemeClr val="dk1"/>
                          </a:solidFill>
                          <a:effectLst/>
                          <a:latin typeface="+mn-lt"/>
                          <a:ea typeface="+mn-ea"/>
                          <a:cs typeface="+mn-cs"/>
                        </a:rPr>
                        <a:t>(ISO 9000:2015 3.12.9)</a:t>
                      </a:r>
                    </a:p>
                  </a:txBody>
                  <a:tcPr anchor="ctr"/>
                </a:tc>
                <a:extLst>
                  <a:ext uri="{0D108BD9-81ED-4DB2-BD59-A6C34878D82A}">
                    <a16:rowId xmlns:a16="http://schemas.microsoft.com/office/drawing/2014/main" val="2912468300"/>
                  </a:ext>
                </a:extLst>
              </a:tr>
              <a:tr h="370840">
                <a:tc>
                  <a:txBody>
                    <a:bodyPr/>
                    <a:lstStyle/>
                    <a:p>
                      <a:r>
                        <a:rPr lang="en-US" dirty="0"/>
                        <a:t>Scrap</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Action on a nonconforming product to preclude its originally intended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(ISO 9000:2015 3.12.10)</a:t>
                      </a:r>
                    </a:p>
                  </a:txBody>
                  <a:tcPr anchor="ctr"/>
                </a:tc>
                <a:extLst>
                  <a:ext uri="{0D108BD9-81ED-4DB2-BD59-A6C34878D82A}">
                    <a16:rowId xmlns:a16="http://schemas.microsoft.com/office/drawing/2014/main" val="860735866"/>
                  </a:ext>
                </a:extLst>
              </a:tr>
            </a:tbl>
          </a:graphicData>
        </a:graphic>
      </p:graphicFrame>
    </p:spTree>
    <p:extLst>
      <p:ext uri="{BB962C8B-B14F-4D97-AF65-F5344CB8AC3E}">
        <p14:creationId xmlns:p14="http://schemas.microsoft.com/office/powerpoint/2010/main" val="447756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2964873" y="1440872"/>
            <a:ext cx="5931292" cy="1433513"/>
          </a:xfrm>
          <a:prstGeom prst="rect">
            <a:avLst/>
          </a:prstGeom>
          <a:ln>
            <a:solidFill>
              <a:srgbClr val="0070C0"/>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600" dirty="0"/>
              <a:t>MPIA Website</a:t>
            </a:r>
          </a:p>
          <a:p>
            <a:pPr marL="0" indent="0">
              <a:buNone/>
            </a:pPr>
            <a:r>
              <a:rPr lang="en-US" sz="1600" dirty="0">
                <a:hlinkClick r:id="rId3"/>
              </a:rPr>
              <a:t>https://www.montanaphotonics.org/</a:t>
            </a:r>
            <a:endParaRPr lang="en-US" sz="1600" dirty="0"/>
          </a:p>
          <a:p>
            <a:pPr marL="0" indent="0">
              <a:buNone/>
            </a:pPr>
            <a:endParaRPr lang="en-US" sz="1600" dirty="0"/>
          </a:p>
          <a:p>
            <a:pPr marL="0" indent="0">
              <a:buNone/>
            </a:pPr>
            <a:r>
              <a:rPr lang="en-US" sz="1600" dirty="0"/>
              <a:t>MPIA Quality Alliance</a:t>
            </a:r>
          </a:p>
          <a:p>
            <a:pPr marL="0" indent="0">
              <a:buNone/>
            </a:pPr>
            <a:r>
              <a:rPr lang="en-US" sz="1600" dirty="0">
                <a:hlinkClick r:id="rId4"/>
              </a:rPr>
              <a:t>https://www.montanaphotonics.org/quality-alliance/</a:t>
            </a:r>
            <a:endParaRPr lang="en-US" sz="1600" dirty="0"/>
          </a:p>
          <a:p>
            <a:pPr marL="0" indent="0">
              <a:buNone/>
            </a:pPr>
            <a:endParaRPr lang="en-US" sz="1600" dirty="0"/>
          </a:p>
        </p:txBody>
      </p:sp>
      <p:graphicFrame>
        <p:nvGraphicFramePr>
          <p:cNvPr id="6" name="Table 5">
            <a:extLst>
              <a:ext uri="{FF2B5EF4-FFF2-40B4-BE49-F238E27FC236}">
                <a16:creationId xmlns:a16="http://schemas.microsoft.com/office/drawing/2014/main" id="{CB5C2655-4ED8-4434-95D4-4A1B50D6D492}"/>
              </a:ext>
            </a:extLst>
          </p:cNvPr>
          <p:cNvGraphicFramePr>
            <a:graphicFrameLocks noGrp="1"/>
          </p:cNvGraphicFramePr>
          <p:nvPr>
            <p:extLst>
              <p:ext uri="{D42A27DB-BD31-4B8C-83A1-F6EECF244321}">
                <p14:modId xmlns:p14="http://schemas.microsoft.com/office/powerpoint/2010/main" val="3499734738"/>
              </p:ext>
            </p:extLst>
          </p:nvPr>
        </p:nvGraphicFramePr>
        <p:xfrm>
          <a:off x="609600" y="3440545"/>
          <a:ext cx="11261557" cy="2021872"/>
        </p:xfrm>
        <a:graphic>
          <a:graphicData uri="http://schemas.openxmlformats.org/drawingml/2006/table">
            <a:tbl>
              <a:tblPr>
                <a:tableStyleId>{5C22544A-7EE6-4342-B048-85BDC9FD1C3A}</a:tableStyleId>
              </a:tblPr>
              <a:tblGrid>
                <a:gridCol w="1924381">
                  <a:extLst>
                    <a:ext uri="{9D8B030D-6E8A-4147-A177-3AD203B41FA5}">
                      <a16:colId xmlns:a16="http://schemas.microsoft.com/office/drawing/2014/main" val="1437576949"/>
                    </a:ext>
                  </a:extLst>
                </a:gridCol>
                <a:gridCol w="3268490">
                  <a:extLst>
                    <a:ext uri="{9D8B030D-6E8A-4147-A177-3AD203B41FA5}">
                      <a16:colId xmlns:a16="http://schemas.microsoft.com/office/drawing/2014/main" val="1915951958"/>
                    </a:ext>
                  </a:extLst>
                </a:gridCol>
                <a:gridCol w="2587550">
                  <a:extLst>
                    <a:ext uri="{9D8B030D-6E8A-4147-A177-3AD203B41FA5}">
                      <a16:colId xmlns:a16="http://schemas.microsoft.com/office/drawing/2014/main" val="2408978140"/>
                    </a:ext>
                  </a:extLst>
                </a:gridCol>
                <a:gridCol w="3481136">
                  <a:extLst>
                    <a:ext uri="{9D8B030D-6E8A-4147-A177-3AD203B41FA5}">
                      <a16:colId xmlns:a16="http://schemas.microsoft.com/office/drawing/2014/main" val="1333796139"/>
                    </a:ext>
                  </a:extLst>
                </a:gridCol>
              </a:tblGrid>
              <a:tr h="186767">
                <a:tc>
                  <a:txBody>
                    <a:bodyPr/>
                    <a:lstStyle/>
                    <a:p>
                      <a:pPr algn="l" fontAlgn="b"/>
                      <a:r>
                        <a:rPr lang="en-US" sz="1600" b="1" u="none" strike="noStrike" dirty="0">
                          <a:effectLst/>
                        </a:rPr>
                        <a:t>Trainers</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Role </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600" b="1" u="none" strike="noStrike" dirty="0">
                          <a:effectLst/>
                        </a:rPr>
                        <a:t>Email</a:t>
                      </a:r>
                      <a:endParaRPr lang="en-US" sz="1600" b="1"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06770965"/>
                  </a:ext>
                </a:extLst>
              </a:tr>
              <a:tr h="186767">
                <a:tc>
                  <a:txBody>
                    <a:bodyPr/>
                    <a:lstStyle/>
                    <a:p>
                      <a:pPr algn="l" fontAlgn="b"/>
                      <a:r>
                        <a:rPr lang="en-US" sz="1600" u="none" strike="noStrike">
                          <a:effectLst/>
                        </a:rPr>
                        <a:t>Ben Klein</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FLIR Systems Inc.</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5"/>
                        </a:rPr>
                        <a:t>benjamin.klein@teledyneflir.com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611712"/>
                  </a:ext>
                </a:extLst>
              </a:tr>
              <a:tr h="186767">
                <a:tc>
                  <a:txBody>
                    <a:bodyPr/>
                    <a:lstStyle/>
                    <a:p>
                      <a:pPr algn="l" fontAlgn="b"/>
                      <a:r>
                        <a:rPr lang="en-US" sz="1600" u="none" strike="noStrike">
                          <a:effectLst/>
                        </a:rPr>
                        <a:t>Daniel Juliano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MSU Technology Transfer Office</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Director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6"/>
                        </a:rPr>
                        <a:t>daniel.juliano@montana.edu</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157385"/>
                  </a:ext>
                </a:extLst>
              </a:tr>
              <a:tr h="186767">
                <a:tc>
                  <a:txBody>
                    <a:bodyPr/>
                    <a:lstStyle/>
                    <a:p>
                      <a:pPr algn="l" fontAlgn="b"/>
                      <a:r>
                        <a:rPr lang="en-US" sz="1600" u="none" strike="noStrike" dirty="0">
                          <a:effectLst/>
                        </a:rPr>
                        <a:t>Mary Johnson</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Wavelength Electronics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7"/>
                        </a:rPr>
                        <a:t>mary@teamwavelength.com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021132"/>
                  </a:ext>
                </a:extLst>
              </a:tr>
              <a:tr h="186767">
                <a:tc>
                  <a:txBody>
                    <a:bodyPr/>
                    <a:lstStyle/>
                    <a:p>
                      <a:pPr algn="l" fontAlgn="b"/>
                      <a:r>
                        <a:rPr lang="en-US" sz="1600" u="none" strike="noStrike">
                          <a:effectLst/>
                        </a:rPr>
                        <a:t>Steve Birrell</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Quantum Composers</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CEO</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a:effectLst/>
                          <a:hlinkClick r:id="rId8"/>
                        </a:rPr>
                        <a:t>sbirrell@quantumcomposers.com</a:t>
                      </a:r>
                      <a:endParaRPr lang="en-US" sz="1600" b="0" i="0" u="sng" strike="noStrike">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752914"/>
                  </a:ext>
                </a:extLst>
              </a:tr>
              <a:tr h="186767">
                <a:tc>
                  <a:txBody>
                    <a:bodyPr/>
                    <a:lstStyle/>
                    <a:p>
                      <a:pPr algn="l" fontAlgn="b"/>
                      <a:r>
                        <a:rPr lang="en-US" sz="1600" u="none" strike="noStrike" dirty="0">
                          <a:effectLst/>
                        </a:rPr>
                        <a:t>Conlin Ritter</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Quantel/Lumibird</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Manager</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sng" strike="noStrike" dirty="0">
                          <a:effectLst/>
                          <a:hlinkClick r:id="rId9"/>
                        </a:rPr>
                        <a:t>conlin.ritter@gmail.com</a:t>
                      </a:r>
                      <a:endParaRPr lang="en-US" sz="1600" b="0" i="0" u="sng" strike="noStrike" dirty="0">
                        <a:solidFill>
                          <a:srgbClr val="0563C1"/>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002981"/>
                  </a:ext>
                </a:extLst>
              </a:tr>
              <a:tr h="186767">
                <a:tc>
                  <a:txBody>
                    <a:bodyPr/>
                    <a:lstStyle/>
                    <a:p>
                      <a:pPr marL="0" algn="l" defTabSz="914400" rtl="0" eaLnBrk="1" fontAlgn="b" latinLnBrk="0" hangingPunct="1"/>
                      <a:r>
                        <a:rPr lang="en-US" sz="1600" u="none" strike="noStrike" kern="1200" dirty="0">
                          <a:solidFill>
                            <a:schemeClr val="dk1"/>
                          </a:solidFill>
                          <a:effectLst/>
                          <a:latin typeface="+mn-lt"/>
                          <a:ea typeface="+mn-ea"/>
                          <a:cs typeface="+mn-cs"/>
                        </a:rPr>
                        <a:t>Kurt Borge</a:t>
                      </a: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Quality Time Montana</a:t>
                      </a:r>
                      <a:endParaRPr lang="en-US" sz="1600" b="0" i="0" u="none" strike="noStrike">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Quality Consultant</a:t>
                      </a:r>
                      <a:endParaRPr lang="en-US" sz="1600" b="0" i="0" u="none" strike="noStrike" dirty="0">
                        <a:solidFill>
                          <a:srgbClr val="000000"/>
                        </a:solidFill>
                        <a:effectLst/>
                        <a:latin typeface="Calibri" panose="020F0502020204030204" pitchFamily="34" charset="0"/>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sng" strike="noStrike" kern="1200" dirty="0">
                          <a:solidFill>
                            <a:schemeClr val="dk1"/>
                          </a:solidFill>
                          <a:effectLst/>
                          <a:latin typeface="+mn-lt"/>
                          <a:ea typeface="+mn-ea"/>
                          <a:cs typeface="+mn-cs"/>
                          <a:hlinkClick r:id="rId10"/>
                        </a:rPr>
                        <a:t>qtm@q.com</a:t>
                      </a:r>
                      <a:endParaRPr lang="en-US" sz="1600" u="sng" strike="noStrike" kern="1200" dirty="0">
                        <a:solidFill>
                          <a:schemeClr val="dk1"/>
                        </a:solidFill>
                        <a:effectLst/>
                        <a:latin typeface="+mn-lt"/>
                        <a:ea typeface="+mn-ea"/>
                        <a:cs typeface="+mn-cs"/>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5385"/>
                  </a:ext>
                </a:extLst>
              </a:tr>
              <a:tr h="112325">
                <a:tc>
                  <a:txBody>
                    <a:bodyPr/>
                    <a:lstStyle/>
                    <a:p>
                      <a:pPr marL="0" marR="0" algn="l" defTabSz="914400" rtl="0" eaLnBrk="1" fontAlgn="b" latinLnBrk="0" hangingPunct="1">
                        <a:spcBef>
                          <a:spcPts val="0"/>
                        </a:spcBef>
                        <a:spcAft>
                          <a:spcPts val="0"/>
                        </a:spcAft>
                      </a:pPr>
                      <a:r>
                        <a:rPr lang="en-US" sz="1600" u="none" strike="noStrike" kern="1200" dirty="0">
                          <a:solidFill>
                            <a:schemeClr val="dk1"/>
                          </a:solidFill>
                          <a:effectLst/>
                          <a:latin typeface="+mn-lt"/>
                          <a:ea typeface="+mn-ea"/>
                          <a:cs typeface="+mn-cs"/>
                        </a:rPr>
                        <a:t>Matt McCune</a:t>
                      </a: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defTabSz="914400" rtl="0" eaLnBrk="1" fontAlgn="b" latinLnBrk="0" hangingPunct="1">
                        <a:spcBef>
                          <a:spcPts val="0"/>
                        </a:spcBef>
                        <a:spcAft>
                          <a:spcPts val="0"/>
                        </a:spcAft>
                      </a:pPr>
                      <a:r>
                        <a:rPr lang="en-US" sz="1600" u="none" strike="noStrike" kern="1200" dirty="0">
                          <a:solidFill>
                            <a:schemeClr val="dk1"/>
                          </a:solidFill>
                          <a:effectLst/>
                          <a:latin typeface="+mn-lt"/>
                          <a:ea typeface="+mn-ea"/>
                          <a:cs typeface="+mn-cs"/>
                        </a:rPr>
                        <a:t>Autopilot Inc.</a:t>
                      </a: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600" u="none" strike="noStrike" kern="1200" dirty="0" err="1">
                          <a:solidFill>
                            <a:schemeClr val="dk1"/>
                          </a:solidFill>
                          <a:effectLst/>
                          <a:latin typeface="+mn-lt"/>
                          <a:ea typeface="+mn-ea"/>
                          <a:cs typeface="+mn-cs"/>
                        </a:rPr>
                        <a:t>Presidet</a:t>
                      </a:r>
                      <a:endParaRPr lang="en-US" sz="1600" u="none" strike="noStrike" kern="1200" dirty="0">
                        <a:solidFill>
                          <a:schemeClr val="dk1"/>
                        </a:solidFill>
                        <a:effectLst/>
                        <a:latin typeface="+mn-lt"/>
                        <a:ea typeface="+mn-ea"/>
                        <a:cs typeface="+mn-cs"/>
                      </a:endParaRPr>
                    </a:p>
                  </a:txBody>
                  <a:tcPr marL="8890" marR="8890" marT="88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600" u="sng" strike="noStrike" kern="1200" dirty="0">
                          <a:solidFill>
                            <a:schemeClr val="dk1"/>
                          </a:solidFill>
                          <a:effectLst/>
                          <a:latin typeface="+mn-lt"/>
                          <a:ea typeface="+mn-ea"/>
                          <a:cs typeface="+mn-cs"/>
                          <a:hlinkClick r:id="rId11"/>
                        </a:rPr>
                        <a:t>matt@autopilotdesign.com</a:t>
                      </a:r>
                      <a:endParaRPr lang="en-US" sz="1600" u="sng" strike="noStrike" kern="1200" dirty="0">
                        <a:solidFill>
                          <a:schemeClr val="dk1"/>
                        </a:solidFill>
                        <a:effectLst/>
                        <a:latin typeface="+mn-lt"/>
                        <a:ea typeface="+mn-ea"/>
                        <a:cs typeface="+mn-cs"/>
                      </a:endParaRPr>
                    </a:p>
                  </a:txBody>
                  <a:tcPr marL="8894" marR="8894" marT="88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4716251"/>
                  </a:ext>
                </a:extLst>
              </a:tr>
            </a:tbl>
          </a:graphicData>
        </a:graphic>
      </p:graphicFrame>
    </p:spTree>
    <p:extLst>
      <p:ext uri="{BB962C8B-B14F-4D97-AF65-F5344CB8AC3E}">
        <p14:creationId xmlns:p14="http://schemas.microsoft.com/office/powerpoint/2010/main" val="9459155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13232</TotalTime>
  <Words>3410</Words>
  <Application>Microsoft Office PowerPoint</Application>
  <PresentationFormat>Widescreen</PresentationFormat>
  <Paragraphs>323</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Microsoft Sans Serif</vt:lpstr>
      <vt:lpstr>Symbol</vt:lpstr>
      <vt:lpstr>Clarity</vt:lpstr>
      <vt:lpstr>Discrepant Material Process</vt:lpstr>
      <vt:lpstr>Agenda: This is what you will learn</vt:lpstr>
      <vt:lpstr>     What is the Discrepant Material Process</vt:lpstr>
      <vt:lpstr>Definition of Discrepant</vt:lpstr>
      <vt:lpstr>Why is the Discrepant Material Process invaluable to Manufacturing Flow?</vt:lpstr>
      <vt:lpstr>     Process Implementation</vt:lpstr>
      <vt:lpstr>Step 1: Identify and Document</vt:lpstr>
      <vt:lpstr>Tools and Equipment to Segregate</vt:lpstr>
      <vt:lpstr>Step 2: Evaluation</vt:lpstr>
      <vt:lpstr>Step 3: Perform Disposition</vt:lpstr>
      <vt:lpstr>    Improvement Through Data</vt:lpstr>
      <vt:lpstr>Summary:  This is what you learned about the DMR Process</vt:lpstr>
      <vt:lpstr>Reference Information</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129</cp:revision>
  <dcterms:created xsi:type="dcterms:W3CDTF">2014-09-09T20:56:39Z</dcterms:created>
  <dcterms:modified xsi:type="dcterms:W3CDTF">2022-04-09T19:05:03Z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83b7b913-18af-4367-a881-12e357f5b9d7</vt:lpwstr>
  </property>
  <property fmtid="{D5CDD505-2E9C-101B-9397-08002B2CF9AE}" pid="3" name="ECIData">
    <vt:lpwstr>NO</vt:lpwstr>
  </property>
</Properties>
</file>