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1"/>
  </p:notesMasterIdLst>
  <p:handoutMasterIdLst>
    <p:handoutMasterId r:id="rId12"/>
  </p:handoutMasterIdLst>
  <p:sldIdLst>
    <p:sldId id="257" r:id="rId2"/>
    <p:sldId id="258" r:id="rId3"/>
    <p:sldId id="269" r:id="rId4"/>
    <p:sldId id="321" r:id="rId5"/>
    <p:sldId id="322" r:id="rId6"/>
    <p:sldId id="326" r:id="rId7"/>
    <p:sldId id="267" r:id="rId8"/>
    <p:sldId id="264" r:id="rId9"/>
    <p:sldId id="323"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5" userDrawn="1">
          <p15:clr>
            <a:srgbClr val="A4A3A4"/>
          </p15:clr>
        </p15:guide>
        <p15:guide id="2" pos="630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lachowski, John (US)" initials="MJ(" lastIdx="1" clrIdx="0">
    <p:extLst>
      <p:ext uri="{19B8F6BF-5375-455C-9EA6-DF929625EA0E}">
        <p15:presenceInfo xmlns:p15="http://schemas.microsoft.com/office/powerpoint/2012/main" userId="S::John.Malachowski@flir.com::6f7ffad1-5ac9-4226-9c50-735421004d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50BD"/>
    <a:srgbClr val="FFF100"/>
    <a:srgbClr val="FFFF00"/>
    <a:srgbClr val="73B3FF"/>
    <a:srgbClr val="0E44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59244" autoAdjust="0"/>
  </p:normalViewPr>
  <p:slideViewPr>
    <p:cSldViewPr snapToGrid="0" snapToObjects="1" showGuides="1">
      <p:cViewPr varScale="1">
        <p:scale>
          <a:sx n="63" d="100"/>
          <a:sy n="63" d="100"/>
        </p:scale>
        <p:origin x="2202" y="66"/>
      </p:cViewPr>
      <p:guideLst>
        <p:guide orient="horz" pos="2385"/>
        <p:guide pos="6307"/>
      </p:guideLst>
    </p:cSldViewPr>
  </p:slideViewPr>
  <p:notesTextViewPr>
    <p:cViewPr>
      <p:scale>
        <a:sx n="100" d="100"/>
        <a:sy n="100" d="100"/>
      </p:scale>
      <p:origin x="0" y="0"/>
    </p:cViewPr>
  </p:notesTextViewPr>
  <p:notesViewPr>
    <p:cSldViewPr snapToGrid="0" snapToObjects="1">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6F83B0B-1A45-4BAE-AFEA-EA18750676BB}" type="datetimeFigureOut">
              <a:rPr lang="en-US" smtClean="0"/>
              <a:t>1/22/2025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B44BA35-23B0-42E4-81E5-3BBC36B29EEB}" type="slidenum">
              <a:rPr lang="en-US" smtClean="0"/>
              <a:t>‹#›</a:t>
            </a:fld>
            <a:endParaRPr lang="en-US"/>
          </a:p>
        </p:txBody>
      </p:sp>
    </p:spTree>
    <p:extLst>
      <p:ext uri="{BB962C8B-B14F-4D97-AF65-F5344CB8AC3E}">
        <p14:creationId xmlns:p14="http://schemas.microsoft.com/office/powerpoint/2010/main" val="2143973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5E68A34-2EED-2449-9608-8411F1506575}" type="datetimeFigureOut">
              <a:rPr lang="en-US" smtClean="0"/>
              <a:t>1/22/2025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159BAE5-46DE-E047-AFDD-B00166002A63}" type="slidenum">
              <a:rPr lang="en-US" smtClean="0"/>
              <a:t>‹#›</a:t>
            </a:fld>
            <a:endParaRPr lang="en-US"/>
          </a:p>
        </p:txBody>
      </p:sp>
    </p:spTree>
    <p:extLst>
      <p:ext uri="{BB962C8B-B14F-4D97-AF65-F5344CB8AC3E}">
        <p14:creationId xmlns:p14="http://schemas.microsoft.com/office/powerpoint/2010/main" val="2074696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a:t>
            </a:r>
          </a:p>
          <a:p>
            <a:r>
              <a:rPr lang="en-US" dirty="0"/>
              <a:t>I’m John Malachowski, and I’m the Laser Manufacturing Manager for FLIR Systems here in Bozeman.</a:t>
            </a:r>
          </a:p>
          <a:p>
            <a:endParaRPr lang="en-US" dirty="0"/>
          </a:p>
          <a:p>
            <a:r>
              <a:rPr lang="en-US" dirty="0"/>
              <a:t>This is the third in a series of webinars focused on various quality processes and quality related topics that will help your organization transition into production manufacturing.</a:t>
            </a:r>
          </a:p>
          <a:p>
            <a:endParaRPr lang="en-US" dirty="0"/>
          </a:p>
          <a:p>
            <a:r>
              <a:rPr lang="en-US" dirty="0"/>
              <a:t>This webinar is focused on explaining the foundation of manufacturing and is aligned with the overall purpose of this webinar series.  Today, we share with you some important insights to help you successfully make this transition.  </a:t>
            </a:r>
          </a:p>
          <a:p>
            <a:endParaRPr lang="en-US" dirty="0"/>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a:t>
            </a:fld>
            <a:endParaRPr lang="en-US"/>
          </a:p>
        </p:txBody>
      </p:sp>
    </p:spTree>
    <p:extLst>
      <p:ext uri="{BB962C8B-B14F-4D97-AF65-F5344CB8AC3E}">
        <p14:creationId xmlns:p14="http://schemas.microsoft.com/office/powerpoint/2010/main" val="400750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all the previous presenters, I have nothing to sell.  We are doing these webinars to enable you to take the principles of Quality Management to allow you to more quickly and effectively make the transition to full production manufacturing.  There is nothing here that is proprietary or that is on the cutting edge of academic learning.  </a:t>
            </a:r>
          </a:p>
          <a:p>
            <a:endParaRPr lang="en-US" dirty="0"/>
          </a:p>
          <a:p>
            <a:r>
              <a:rPr lang="en-US" dirty="0"/>
              <a:t>What we do intend to bring you are a unique perspective about production manufacturing while also challenging some of the perspectives about production manufacturing that you many already have.</a:t>
            </a:r>
          </a:p>
          <a:p>
            <a:endParaRPr lang="en-US" dirty="0"/>
          </a:p>
          <a:p>
            <a:r>
              <a:rPr lang="en-US" dirty="0"/>
              <a:t>So, here’s what we will be offering as takeaways from today’s presentation:</a:t>
            </a:r>
          </a:p>
          <a:p>
            <a:endParaRPr lang="en-US" dirty="0"/>
          </a:p>
          <a:p>
            <a:pPr marL="171450" indent="-171450">
              <a:buFont typeface="Arial" panose="020B0604020202020204" pitchFamily="34" charset="0"/>
              <a:buChar char="•"/>
            </a:pPr>
            <a:r>
              <a:rPr lang="en-US" dirty="0"/>
              <a:t>Why you need to document all your critical manufacturing processes and why they are invaluable to your organization’s success</a:t>
            </a:r>
          </a:p>
          <a:p>
            <a:pPr marL="171450" indent="-171450">
              <a:buFont typeface="Arial" panose="020B0604020202020204" pitchFamily="34" charset="0"/>
              <a:buChar char="•"/>
            </a:pPr>
            <a:r>
              <a:rPr lang="en-US" dirty="0"/>
              <a:t>Why you need to become a student of Lean Manufacturing</a:t>
            </a:r>
          </a:p>
          <a:p>
            <a:pPr marL="171450" indent="-171450">
              <a:buFont typeface="Arial" panose="020B0604020202020204" pitchFamily="34" charset="0"/>
              <a:buChar char="•"/>
            </a:pPr>
            <a:r>
              <a:rPr lang="en-US" dirty="0"/>
              <a:t>Why you need to design ease of manufacturing into your products from the earliest stages of design.</a:t>
            </a:r>
          </a:p>
          <a:p>
            <a:pPr marL="171450" indent="-171450">
              <a:buFont typeface="Arial" panose="020B0604020202020204" pitchFamily="34" charset="0"/>
              <a:buChar char="•"/>
            </a:pPr>
            <a:r>
              <a:rPr lang="en-US" dirty="0"/>
              <a:t>Why you need to master capturing manufacturing resource data to help you become better decision makers</a:t>
            </a:r>
          </a:p>
          <a:p>
            <a:pPr marL="171450" indent="-171450">
              <a:buFont typeface="Arial" panose="020B0604020202020204" pitchFamily="34" charset="0"/>
              <a:buChar char="•"/>
            </a:pPr>
            <a:r>
              <a:rPr lang="en-US" dirty="0"/>
              <a:t>And, why you need to build and nurture a culture of Quality</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So, let’s get started…</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2</a:t>
            </a:fld>
            <a:endParaRPr lang="en-US"/>
          </a:p>
        </p:txBody>
      </p:sp>
    </p:spTree>
    <p:extLst>
      <p:ext uri="{BB962C8B-B14F-4D97-AF65-F5344CB8AC3E}">
        <p14:creationId xmlns:p14="http://schemas.microsoft.com/office/powerpoint/2010/main" val="3276657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you all to think about Coca-Cola and the Coca-Cola Company.  They are a global brand that is known throughout the world.  There isn’t a place on the planet that you could go and likely not find Coke there.  And, if you buy Coke anywhere on the planet, you can be rest assured that the Coke you know and enjoy in Montana will be the same Coke you will find in Katmandu, Nepal.  They sell their product in the billions of gallons…their scale and reach are immense, and it’s exactly the same everywhere.  And, in a hyper-competitive beverage industry, Coke still makes millions of dollars year after year.  Coke has been successful for many years and has acquired the knowledge that goes along with these years of experience.  But there is one thing that Coke knows is that the secret to their success is not the product itself… the core secret to their success is the recipe.  It has been created, perfected, and is now a very guarded secret of the company.  The product is out in the world everyday, but the secret (and along with it, the future success of the company) is closely held and protected.  It is protected because they know that’s where the value is.  Likewise, with everyone getting started in manufacturing, the secret to the success of every manufacturing concern is in their manufacturing process, as the secret to every product is the design.  They are forever bound together and serve each other.  </a:t>
            </a:r>
          </a:p>
          <a:p>
            <a:endParaRPr lang="en-US" dirty="0"/>
          </a:p>
          <a:p>
            <a:r>
              <a:rPr lang="en-US" dirty="0"/>
              <a:t>So, think about this when contemplating transitioning your design into production.  Understand that the better your documented production processes, the better the product.  Think about what advantages great assembly process and work instructions can provide.  It allows to make many products the same, it allows the ability to remove the art, it allows you to train others to make the product so that you can scale as necessary.  The documentation of your processes becomes a foundational component of your company’s reputation and success and is an essential part of the foundation of training.  One of the first and easiest things you can do today to prepare your company for the transition to manufacturing is to fully document your processes.  There is 100% return on this investment.  Value these documents like company gems, because…they are your company gems.</a:t>
            </a:r>
          </a:p>
          <a:p>
            <a:endParaRPr lang="en-US" dirty="0"/>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3</a:t>
            </a:fld>
            <a:endParaRPr lang="en-US"/>
          </a:p>
        </p:txBody>
      </p:sp>
    </p:spTree>
    <p:extLst>
      <p:ext uri="{BB962C8B-B14F-4D97-AF65-F5344CB8AC3E}">
        <p14:creationId xmlns:p14="http://schemas.microsoft.com/office/powerpoint/2010/main" val="1277909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get straight to the point on our next topic…become a student of Lean.  I say student because everyone that is on the journey of understanding Lean is a student.  Some may be further down the path, but the path does not have an end…you just get further down the path.</a:t>
            </a:r>
          </a:p>
          <a:p>
            <a:endParaRPr lang="en-US" dirty="0"/>
          </a:p>
          <a:p>
            <a:r>
              <a:rPr lang="en-US" dirty="0"/>
              <a:t>Lean Manufacturing to some, and I would suggest these are people who are NOT Lean students, is a paradox.  To some, Lean makes promises that are too good to be true.  To others, Lean is thought of as too constraining, too rigid, especially for those industries where constraints are high, or flexibility is seen as imperative.  To still others, Lean is seen as something that is really only approachable or practical for companies that have reached a certain scale.  </a:t>
            </a:r>
          </a:p>
          <a:p>
            <a:endParaRPr lang="en-US" dirty="0"/>
          </a:p>
          <a:p>
            <a:r>
              <a:rPr lang="en-US" dirty="0"/>
              <a:t>I can assure you that Lean is none of these.  Once you get past the covers of books and the anecdotal horror stories, you will find a set of principles and concepts that are quite easy to understand and imminently approachable.  As ISO provides a fundamental structure to think about Quality, Lean does so with manufacturing.  With very few exceptions, businesses have a limited and finite amount of resources in order to deploy to accomplish their goals.  Lean provides both a way of thinking and the fundamental structures in which to optimize limited resources for maximum outcomes.  Lean tools and concepts allow you to do more with less.  Let that phrase sink in…Lean allows you to do more with less.  As any business leader understands, these ideas are essential in an environment where competition is high, resources are dear, and the ability to meet dynamic demands is critical.  </a:t>
            </a:r>
          </a:p>
          <a:p>
            <a:endParaRPr lang="en-US" dirty="0"/>
          </a:p>
          <a:p>
            <a:r>
              <a:rPr lang="en-US" dirty="0"/>
              <a:t>Doing more with less is not a controversy, its common sense.  </a:t>
            </a:r>
          </a:p>
          <a:p>
            <a:endParaRPr lang="en-US" dirty="0"/>
          </a:p>
          <a:p>
            <a:r>
              <a:rPr lang="en-US" dirty="0"/>
              <a:t>The second thing you can do today is to go online and get a book on Lean.  Then when you get it, read it.  Find others who are students of Lean.  This group, the MPIA and the MMEC can provide you with several names and resources immediately who would be more than willing to share their perspective on Lean.  Once you understand the underlaying principles of Lean, you will see how these ideas can have both an immediate and future positive impact on your ability to make the transition to manufacturing.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0CC797E-7AEA-F54F-A81E-D16053031567}" type="slidenum">
              <a:rPr lang="en-US" smtClean="0"/>
              <a:t>4</a:t>
            </a:fld>
            <a:endParaRPr lang="en-US"/>
          </a:p>
        </p:txBody>
      </p:sp>
    </p:spTree>
    <p:extLst>
      <p:ext uri="{BB962C8B-B14F-4D97-AF65-F5344CB8AC3E}">
        <p14:creationId xmlns:p14="http://schemas.microsoft.com/office/powerpoint/2010/main" val="997062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decided that you want to become a manufacturer, you have made a conscious decision to move the finish line.  If you have been a design shop, your goal up to now has been achieved when you ship a design package to a customer.  If you have been a prototype manufacturer, your goal has been to produce a product that meets a design spec.  Your success is achieved by building 1.  The decision to become a production manufacturer is a step level of complexity greater than either of these.  The game is different, the rules of the game are different, that the demands of the game are different.  </a:t>
            </a:r>
          </a:p>
          <a:p>
            <a:endParaRPr lang="en-US" dirty="0"/>
          </a:p>
          <a:p>
            <a:r>
              <a:rPr lang="en-US" dirty="0"/>
              <a:t>Unlike a design shop or a prototype shop, you are no longer in the business of 1’s…you’re in the business of 100’s or 1000’s.  You really don’t have a finish line.  What you have is the need to be able to produce the same product, over and over, without variation, within a cost target where you can make some profit, and with a product that meets all of your customer’s expectation for cost, quality, and timing.  The variables that affect your ability to do this consistently are virtually infinite.  </a:t>
            </a:r>
          </a:p>
          <a:p>
            <a:endParaRPr lang="en-US" dirty="0"/>
          </a:p>
          <a:p>
            <a:r>
              <a:rPr lang="en-US" dirty="0"/>
              <a:t>A third critical action you can take today is to begin to take the necessary steps to design your products that anticipate these variables and eliminate the risks associated with each of them as much as possible.  For those who have working to get a concept to become a reality, you need to properly acknowledge and celebrate your accomplishment…there is nothing trivial about this.  However, production becomes the routinization of formerly major accomplishments.  To make this easier, adopt a mindset of designing your products for manufacturability.  Down the road, you will be grateful you made this decision.</a:t>
            </a:r>
          </a:p>
          <a:p>
            <a:endParaRPr lang="en-US" dirty="0"/>
          </a:p>
        </p:txBody>
      </p:sp>
      <p:sp>
        <p:nvSpPr>
          <p:cNvPr id="4" name="Slide Number Placeholder 3"/>
          <p:cNvSpPr>
            <a:spLocks noGrp="1"/>
          </p:cNvSpPr>
          <p:nvPr>
            <p:ph type="sldNum" sz="quarter" idx="5"/>
          </p:nvPr>
        </p:nvSpPr>
        <p:spPr/>
        <p:txBody>
          <a:bodyPr/>
          <a:lstStyle/>
          <a:p>
            <a:fld id="{D0CC797E-7AEA-F54F-A81E-D16053031567}" type="slidenum">
              <a:rPr lang="en-US" smtClean="0"/>
              <a:t>5</a:t>
            </a:fld>
            <a:endParaRPr lang="en-US"/>
          </a:p>
        </p:txBody>
      </p:sp>
    </p:spTree>
    <p:extLst>
      <p:ext uri="{BB962C8B-B14F-4D97-AF65-F5344CB8AC3E}">
        <p14:creationId xmlns:p14="http://schemas.microsoft.com/office/powerpoint/2010/main" val="4244265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infancy of manufacturing, the completion of every unit will feel like the completion of a singular project.  When you are here, you are in the pre-production stage of manufacturing, or in other words, you are in the project manufacturing phase…every product completion will feel like it’s own project.  During this phase, you will need to capture various forms of information that provide you the data necessary to fully understand all the resource requirements necessary to complete each unit.  There are some obvious things like your Bill of Materials, the tools and equipment necessary, the floor space required as examples.  </a:t>
            </a:r>
          </a:p>
          <a:p>
            <a:endParaRPr lang="en-US" dirty="0"/>
          </a:p>
          <a:p>
            <a:r>
              <a:rPr lang="en-US" dirty="0"/>
              <a:t>Do not over-trivialize here.  Start thinking about the tools and equipment more deeply.  Start spec-</a:t>
            </a:r>
            <a:r>
              <a:rPr lang="en-US" dirty="0" err="1"/>
              <a:t>ing</a:t>
            </a:r>
            <a:r>
              <a:rPr lang="en-US" dirty="0"/>
              <a:t> out all critical tools and pieces of equipment.  Put all the essential tools on a list and keep this in a secure area.  If you need to scale your manufacturing in the future, you will be grateful you did this now.  Capture details on this document like model numbers, serial numbers, quantities and any other critical information.  This will come in handy later when you encounter issues with traceability and configuration management. </a:t>
            </a:r>
          </a:p>
          <a:p>
            <a:endParaRPr lang="en-US" dirty="0"/>
          </a:p>
          <a:p>
            <a:r>
              <a:rPr lang="en-US" dirty="0"/>
              <a:t>As a fourth actionable task, begin tracking your time for every operation to the minute.  This data has many uses.  You can use this data for control charts to help you understand process stability.  You can also use this data to allow you to understand the labor cost component of your products.  Additionally, accurate understanding of operation time can help you with labor capacity planning which will be extremely helpful when you want to extend meaningful timing commitments to your customers as well as help you make staffing decisions. </a:t>
            </a:r>
          </a:p>
          <a:p>
            <a:endParaRPr lang="en-US" dirty="0"/>
          </a:p>
          <a:p>
            <a:r>
              <a:rPr lang="en-US" dirty="0"/>
              <a:t>The more data you can capture about the resource requirements of your products, the more you will be able to cost your product more accurately and understand your capacity to produce your product.  Doing this well will then lead to results like increased profits, business growth, more and more satisfied customers, job satisfaction for your employees, and ultimately to your business's success.</a:t>
            </a:r>
          </a:p>
          <a:p>
            <a:endParaRPr lang="en-US" dirty="0"/>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6</a:t>
            </a:fld>
            <a:endParaRPr lang="en-US"/>
          </a:p>
        </p:txBody>
      </p:sp>
    </p:spTree>
    <p:extLst>
      <p:ext uri="{BB962C8B-B14F-4D97-AF65-F5344CB8AC3E}">
        <p14:creationId xmlns:p14="http://schemas.microsoft.com/office/powerpoint/2010/main" val="1863203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come to the last, but not least important topic in today’s presentation.  The topic is nurturing a culture of Quality.  We’re using the term nurture here very specifically. The definition of the word nurture according to Oxford is “</a:t>
            </a:r>
            <a:r>
              <a:rPr lang="en-US" dirty="0">
                <a:solidFill>
                  <a:srgbClr val="1A0DAB"/>
                </a:solidFill>
                <a:effectLst/>
              </a:rPr>
              <a:t>the process of caring for and encouraging the growth or development of someone or something”.  Do not miss the subtle inclusion of the word process here…you might have heard this word during these webcasts before and this theme is critical to your understanding of your success in Quality and in business.  But they key theme here is subtlety.  In the same way you don’t eat an elephant in one bite, you don’t create a culture of Quality in one presentation or one employee interaction.  It’s done in a much more subtle way.  It’s done with and within the words you use when you are communicating with your team.  It’s done in the way in which you perform any action you do, especially those actions that others see.  It’s done in how you either formally or informally reward your organization.  And it’s done when you have prepared your team in a way in which you enable Quality.  Every small, subtle thing you do that signals your commitment to quality are the things that nurture a culture of Quality.  The more you integrate themes of quality into your conversations, you are nurturing a culture of Quality.  Every time chose to use the best method to accomplish a task over the most expedient, you are nurturing a culture of quality.  Every time you recognize an employee for their contribution to quality, you are nurturing a culture of quality.  </a:t>
            </a:r>
          </a:p>
          <a:p>
            <a:endParaRPr lang="en-US" dirty="0">
              <a:solidFill>
                <a:srgbClr val="1A0DAB"/>
              </a:solidFill>
              <a:effectLst/>
            </a:endParaRPr>
          </a:p>
          <a:p>
            <a:r>
              <a:rPr lang="en-US" dirty="0">
                <a:solidFill>
                  <a:srgbClr val="1A0DAB"/>
                </a:solidFill>
                <a:effectLst/>
              </a:rPr>
              <a:t>What can you do today?  A very easy thing you can do immediately is to look for those areas in your organization that are examples of quality and point them out.  Share a quality story to a peer or team member.  And especially if you are a leader, be extremely aware that you are always setting an example…so lead by example.  If in a moment of pressure you demonstrate your commitment to quality over expedience or economy, you will be setting the tone for that later on.  In the future, you can expect to have others operate at a high level of quality when confronted with pressure.  If you do this consistently, you are enabling quality.  Of course the opposite is equally is true…it’s your choice.  </a:t>
            </a:r>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7</a:t>
            </a:fld>
            <a:endParaRPr lang="en-US"/>
          </a:p>
        </p:txBody>
      </p:sp>
    </p:spTree>
    <p:extLst>
      <p:ext uri="{BB962C8B-B14F-4D97-AF65-F5344CB8AC3E}">
        <p14:creationId xmlns:p14="http://schemas.microsoft.com/office/powerpoint/2010/main" val="1837185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have we accomplished today?   </a:t>
            </a:r>
          </a:p>
          <a:p>
            <a:endParaRPr lang="en-US" dirty="0"/>
          </a:p>
          <a:p>
            <a:r>
              <a:rPr lang="en-US" dirty="0"/>
              <a:t>If we have been successful, we have left you with the following as you prepare to transition your organization to production manufacturing:</a:t>
            </a:r>
          </a:p>
          <a:p>
            <a:endParaRPr lang="en-US" dirty="0"/>
          </a:p>
          <a:p>
            <a:pPr marL="232943" indent="-232943">
              <a:buFont typeface="+mj-lt"/>
              <a:buAutoNum type="arabicPeriod"/>
            </a:pPr>
            <a:r>
              <a:rPr lang="en-US" dirty="0"/>
              <a:t>Document your work process and consider them your company jewels.</a:t>
            </a:r>
          </a:p>
          <a:p>
            <a:pPr marL="232943" indent="-232943">
              <a:buFont typeface="+mj-lt"/>
              <a:buAutoNum type="arabicPeriod"/>
            </a:pPr>
            <a:r>
              <a:rPr lang="en-US" dirty="0"/>
              <a:t>Become a student of Lean and let its principles unburden you of unnecessary waste</a:t>
            </a:r>
          </a:p>
          <a:p>
            <a:pPr marL="232943" indent="-232943">
              <a:buFont typeface="+mj-lt"/>
              <a:buAutoNum type="arabicPeriod"/>
            </a:pPr>
            <a:r>
              <a:rPr lang="en-US" dirty="0"/>
              <a:t>Successful manufacturing begins at the point of initial design</a:t>
            </a:r>
          </a:p>
          <a:p>
            <a:pPr marL="232943" indent="-232943">
              <a:buFont typeface="+mj-lt"/>
              <a:buAutoNum type="arabicPeriod"/>
            </a:pPr>
            <a:r>
              <a:rPr lang="en-US" dirty="0"/>
              <a:t>Become focused on the details of the resources required to manufacture your products</a:t>
            </a:r>
          </a:p>
          <a:p>
            <a:pPr marL="232943" indent="-232943">
              <a:buFont typeface="+mj-lt"/>
              <a:buAutoNum type="arabicPeriod"/>
            </a:pPr>
            <a:r>
              <a:rPr lang="en-US" dirty="0"/>
              <a:t>Become a champion and a role model for quality.</a:t>
            </a:r>
          </a:p>
          <a:p>
            <a:pPr marL="232943" indent="-232943">
              <a:buFont typeface="+mj-lt"/>
              <a:buAutoNum type="arabicPeriod"/>
            </a:pPr>
            <a:endParaRPr lang="en-US" dirty="0"/>
          </a:p>
          <a:p>
            <a:r>
              <a:rPr lang="en-US" dirty="0"/>
              <a:t>These are the intended takeaways of our time together today.  Our experience and perspective has shown us that if you can use these ideas, that they are fundamental, but they are not ephemeral.  They are not actions you will take once and never do again.  These are the things, the gems, that we believe that if we had to do it all over again, we wished we would have known these things up front.  Or if we knew them, we valued then much more greatly.</a:t>
            </a:r>
          </a:p>
        </p:txBody>
      </p:sp>
      <p:sp>
        <p:nvSpPr>
          <p:cNvPr id="4" name="Slide Number Placeholder 3"/>
          <p:cNvSpPr>
            <a:spLocks noGrp="1"/>
          </p:cNvSpPr>
          <p:nvPr>
            <p:ph type="sldNum" sz="quarter" idx="5"/>
          </p:nvPr>
        </p:nvSpPr>
        <p:spPr/>
        <p:txBody>
          <a:bodyPr/>
          <a:lstStyle/>
          <a:p>
            <a:fld id="{2159BAE5-46DE-E047-AFDD-B00166002A63}" type="slidenum">
              <a:rPr lang="en-US" smtClean="0"/>
              <a:t>8</a:t>
            </a:fld>
            <a:endParaRPr lang="en-US"/>
          </a:p>
        </p:txBody>
      </p:sp>
    </p:spTree>
    <p:extLst>
      <p:ext uri="{BB962C8B-B14F-4D97-AF65-F5344CB8AC3E}">
        <p14:creationId xmlns:p14="http://schemas.microsoft.com/office/powerpoint/2010/main" val="4208315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we wrap up, here are the things we believe you can do today, virtually immediately after you leave this webcast.  Some of them you can do and not appreciate their value today…that’s ok.  We assure you, there is value in each one of these ideas, each one of these tasks.  So what can you tangibly do today?</a:t>
            </a:r>
          </a:p>
          <a:p>
            <a:pPr marL="174708" indent="-174708">
              <a:buFont typeface="Arial" panose="020B0604020202020204" pitchFamily="34" charset="0"/>
              <a:buChar char="•"/>
            </a:pPr>
            <a:r>
              <a:rPr lang="en-US" dirty="0"/>
              <a:t>Go back to your business, your shop, your lab, or office and begin to formally write down the steps you take to build the products you will be making.  It may not be perfect, but it will be a start on your journey.</a:t>
            </a:r>
          </a:p>
          <a:p>
            <a:pPr marL="174708" indent="-174708">
              <a:buFont typeface="Arial" panose="020B0604020202020204" pitchFamily="34" charset="0"/>
              <a:buChar char="•"/>
            </a:pPr>
            <a:r>
              <a:rPr lang="en-US" dirty="0"/>
              <a:t>Get a book on Lean and read it.  If you get 10% of the material, you will be better off.  If you seriously read it, I believe you will get way much more value than you spent on the book and the time reading it.</a:t>
            </a:r>
          </a:p>
          <a:p>
            <a:pPr marL="174708" indent="-174708">
              <a:buFont typeface="Arial" panose="020B0604020202020204" pitchFamily="34" charset="0"/>
              <a:buChar char="•"/>
            </a:pPr>
            <a:r>
              <a:rPr lang="en-US" dirty="0"/>
              <a:t>Make sure your entire team understands that goal is not just to build one unit successfully, the goal is to build 100s and 1000s</a:t>
            </a:r>
          </a:p>
          <a:p>
            <a:pPr marL="174708" indent="-174708">
              <a:buFont typeface="Arial" panose="020B0604020202020204" pitchFamily="34" charset="0"/>
              <a:buChar char="•"/>
            </a:pPr>
            <a:r>
              <a:rPr lang="en-US" dirty="0"/>
              <a:t>Start tracking the resources necessary to build your products.  Be a master of detail here.  In this case, more is actually way better.</a:t>
            </a:r>
          </a:p>
          <a:p>
            <a:pPr marL="174708" indent="-174708">
              <a:buFont typeface="Arial" panose="020B0604020202020204" pitchFamily="34" charset="0"/>
              <a:buChar char="•"/>
            </a:pPr>
            <a:r>
              <a:rPr lang="en-US" dirty="0"/>
              <a:t>Nurture and enable a culture of Quality by being a role model for quality.  Challenge others in your organization to be role models too.  Your business will evolve a culture…it’s up to you what that culture becomes.</a:t>
            </a:r>
          </a:p>
          <a:p>
            <a:pPr marL="174708" indent="-174708">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9</a:t>
            </a:fld>
            <a:endParaRPr lang="en-US"/>
          </a:p>
        </p:txBody>
      </p:sp>
    </p:spTree>
    <p:extLst>
      <p:ext uri="{BB962C8B-B14F-4D97-AF65-F5344CB8AC3E}">
        <p14:creationId xmlns:p14="http://schemas.microsoft.com/office/powerpoint/2010/main" val="2274717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6396A3A3-94A6-4E5B-AF39-173ACA3E61CC}" type="datetime2">
              <a:rPr lang="en-US" smtClean="0"/>
              <a:t>Wednesday, January 22, 2025</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9933D019-A32C-4EAD-B8E6-DBDA699692FD}" type="datetime2">
              <a:rPr lang="en-US" smtClean="0"/>
              <a:t>Wednesday, January 22, 2025</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CCEBA98F-560C-4997-81C4-81D4D9187EAB}" type="datetime2">
              <a:rPr lang="en-US" smtClean="0"/>
              <a:t>Wednesday, January 22, 2025</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9600" y="18288"/>
            <a:ext cx="3860800" cy="329184"/>
          </a:xfrm>
          <a:prstGeom prst="rect">
            <a:avLst/>
          </a:prstGeom>
        </p:spPr>
        <p:txBody>
          <a:bodyPr/>
          <a:lstStyle/>
          <a:p>
            <a:fld id="{150972B2-CA5C-437D-87D0-8081271A9E4B}" type="datetime2">
              <a:rPr lang="en-US" smtClean="0"/>
              <a:t>Wednesday, January 22, 2025</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18288"/>
            <a:ext cx="3860800" cy="329184"/>
          </a:xfrm>
          <a:prstGeom prst="rect">
            <a:avLst/>
          </a:prstGeom>
        </p:spPr>
        <p:txBody>
          <a:bodyPr/>
          <a:lstStyle/>
          <a:p>
            <a:fld id="{79CD4847-11EF-4466-A8AD-85CDB7B49118}" type="datetime2">
              <a:rPr lang="en-US" smtClean="0"/>
              <a:t>Wednesday, January 22, 2025</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18288"/>
            <a:ext cx="3860800" cy="329184"/>
          </a:xfrm>
          <a:prstGeom prst="rect">
            <a:avLst/>
          </a:prstGeom>
        </p:spPr>
        <p:txBody>
          <a:bodyPr/>
          <a:lstStyle/>
          <a:p>
            <a:fld id="{F168457A-3AB9-4880-8A0C-9F8524491207}" type="datetime2">
              <a:rPr lang="en-US" smtClean="0"/>
              <a:t>Wednesday, January 22, 2025</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3FE976D3-5B7F-4300-ABED-C91F1B2AE209}" type="datetime2">
              <a:rPr lang="en-US" smtClean="0"/>
              <a:t>Wednesday, January 22, 2025</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EBDC1E59-17DD-41CE-97CA-624A472382D4}" type="datetime2">
              <a:rPr lang="en-US" smtClean="0"/>
              <a:t>Wednesday, January 22, 2025</a:t>
            </a:fld>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8CC057FC-95B6-4D89-AFDA-ABA33EE921E5}" type="datetime2">
              <a:rPr lang="en-US" smtClean="0"/>
              <a:t>Wednesday, January 22, 2025</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EC4549AC-EB31-477F-92A9-B1988E232878}" type="datetime2">
              <a:rPr lang="en-US" smtClean="0"/>
              <a:t>Wednesday, January 22, 2025</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pic>
        <p:nvPicPr>
          <p:cNvPr id="9" name="Picture 8" descr="Montana Photonics High.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51744" y="6233904"/>
            <a:ext cx="1689613" cy="597523"/>
          </a:xfrm>
          <a:prstGeom prst="rect">
            <a:avLst/>
          </a:prstGeom>
        </p:spPr>
      </p:pic>
      <p:sp>
        <p:nvSpPr>
          <p:cNvPr id="13" name="Rectangle 12"/>
          <p:cNvSpPr/>
          <p:nvPr userDrawn="1"/>
        </p:nvSpPr>
        <p:spPr>
          <a:xfrm>
            <a:off x="1806910" y="6573023"/>
            <a:ext cx="10207751" cy="45719"/>
          </a:xfrm>
          <a:prstGeom prst="rect">
            <a:avLst/>
          </a:prstGeom>
          <a:solidFill>
            <a:srgbClr val="0D5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fl" descr="  ">
            <a:extLst>
              <a:ext uri="{FF2B5EF4-FFF2-40B4-BE49-F238E27FC236}">
                <a16:creationId xmlns:a16="http://schemas.microsoft.com/office/drawing/2014/main" id="{C38B7D92-1A47-47A0-966D-553DDC126FA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lawyersandsettlements.com/blog/week-adjourned-3-28-14-coca-cola-synovus-abercrombie-fitch.html" TargetMode="External"/><Relationship Id="rId5" Type="http://schemas.openxmlformats.org/officeDocument/2006/relationships/image" Target="../media/image6.jpeg"/><Relationship Id="rId4" Type="http://schemas.openxmlformats.org/officeDocument/2006/relationships/hyperlink" Target="https://pngimg.com/download/22113"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uburbancorrespondent.blogspot.com/2013/05/finish-line.html" TargetMode="External"/><Relationship Id="rId3" Type="http://schemas.openxmlformats.org/officeDocument/2006/relationships/image" Target="../media/image7.jp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pixabay.com/de/m%C3%BCnzen-w%C3%A4hrung-finanzen-finanz-130035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cienceonthesquares.blogspot.com/2012/09/a-primer-for-molecular-biology.html"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 of Manufacturing</a:t>
            </a:r>
          </a:p>
        </p:txBody>
      </p:sp>
      <p:sp>
        <p:nvSpPr>
          <p:cNvPr id="3" name="Subtitle 2"/>
          <p:cNvSpPr>
            <a:spLocks noGrp="1"/>
          </p:cNvSpPr>
          <p:nvPr>
            <p:ph type="subTitle" idx="1"/>
          </p:nvPr>
        </p:nvSpPr>
        <p:spPr>
          <a:xfrm>
            <a:off x="914400" y="3505200"/>
            <a:ext cx="8534400" cy="2332182"/>
          </a:xfrm>
        </p:spPr>
        <p:txBody>
          <a:bodyPr>
            <a:normAutofit/>
          </a:bodyPr>
          <a:lstStyle/>
          <a:p>
            <a:r>
              <a:rPr lang="en-US" dirty="0">
                <a:solidFill>
                  <a:schemeClr val="tx1"/>
                </a:solidFill>
              </a:rPr>
              <a:t>MPIA Quality Alliance Webinar Series</a:t>
            </a:r>
          </a:p>
          <a:p>
            <a:r>
              <a:rPr lang="en-US" dirty="0">
                <a:solidFill>
                  <a:schemeClr val="tx1"/>
                </a:solidFill>
              </a:rPr>
              <a:t>Presenter: John Malachowski, Laser Manufacturing Manager  </a:t>
            </a:r>
          </a:p>
          <a:p>
            <a:r>
              <a:rPr lang="en-US" dirty="0">
                <a:solidFill>
                  <a:schemeClr val="tx1"/>
                </a:solidFill>
              </a:rPr>
              <a:t>FLIR Systems Inc. Bozeman, MT</a:t>
            </a:r>
          </a:p>
        </p:txBody>
      </p:sp>
    </p:spTree>
    <p:extLst>
      <p:ext uri="{BB962C8B-B14F-4D97-AF65-F5344CB8AC3E}">
        <p14:creationId xmlns:p14="http://schemas.microsoft.com/office/powerpoint/2010/main" val="382916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Agenda: This is what you will learn</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609600" y="1600200"/>
            <a:ext cx="10972800" cy="4172527"/>
          </a:xfrm>
        </p:spPr>
        <p:txBody>
          <a:bodyPr/>
          <a:lstStyle/>
          <a:p>
            <a:pPr>
              <a:spcBef>
                <a:spcPts val="0"/>
              </a:spcBef>
              <a:spcAft>
                <a:spcPts val="3000"/>
              </a:spcAft>
            </a:pPr>
            <a:r>
              <a:rPr lang="en-US" b="1" dirty="0"/>
              <a:t>Why you need to document work procedures</a:t>
            </a:r>
          </a:p>
          <a:p>
            <a:pPr>
              <a:spcBef>
                <a:spcPts val="0"/>
              </a:spcBef>
              <a:spcAft>
                <a:spcPts val="3000"/>
              </a:spcAft>
            </a:pPr>
            <a:r>
              <a:rPr lang="en-US" b="1" dirty="0"/>
              <a:t>Why you need to be a student of Lean Manufacturing</a:t>
            </a:r>
          </a:p>
          <a:p>
            <a:pPr>
              <a:spcBef>
                <a:spcPts val="0"/>
              </a:spcBef>
              <a:spcAft>
                <a:spcPts val="3000"/>
              </a:spcAft>
            </a:pPr>
            <a:r>
              <a:rPr lang="en-US" b="1" dirty="0"/>
              <a:t>Why you need to design for manufacturability</a:t>
            </a:r>
          </a:p>
          <a:p>
            <a:pPr>
              <a:spcBef>
                <a:spcPts val="0"/>
              </a:spcBef>
              <a:spcAft>
                <a:spcPts val="3000"/>
              </a:spcAft>
            </a:pPr>
            <a:r>
              <a:rPr lang="en-US" b="1" dirty="0"/>
              <a:t>Why you need to understand resource requirements</a:t>
            </a:r>
          </a:p>
          <a:p>
            <a:pPr>
              <a:spcBef>
                <a:spcPts val="0"/>
              </a:spcBef>
              <a:spcAft>
                <a:spcPts val="3000"/>
              </a:spcAft>
            </a:pPr>
            <a:r>
              <a:rPr lang="en-US" b="1" dirty="0"/>
              <a:t>Why you need to build a culture that honors and aspires toward Quality</a:t>
            </a:r>
          </a:p>
        </p:txBody>
      </p:sp>
      <p:pic>
        <p:nvPicPr>
          <p:cNvPr id="6" name="Graphic 5" descr="Classroom with solid fill">
            <a:extLst>
              <a:ext uri="{FF2B5EF4-FFF2-40B4-BE49-F238E27FC236}">
                <a16:creationId xmlns:a16="http://schemas.microsoft.com/office/drawing/2014/main" id="{C2F63315-304E-405A-BD40-43DA6EC704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85613" y="1445286"/>
            <a:ext cx="2832245" cy="2832245"/>
          </a:xfrm>
          <a:prstGeom prst="rect">
            <a:avLst/>
          </a:prstGeom>
        </p:spPr>
      </p:pic>
    </p:spTree>
    <p:extLst>
      <p:ext uri="{BB962C8B-B14F-4D97-AF65-F5344CB8AC3E}">
        <p14:creationId xmlns:p14="http://schemas.microsoft.com/office/powerpoint/2010/main" val="375461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4C7E6-CD86-4159-BA1F-CAAE51A8E74B}"/>
              </a:ext>
            </a:extLst>
          </p:cNvPr>
          <p:cNvSpPr>
            <a:spLocks noGrp="1"/>
          </p:cNvSpPr>
          <p:nvPr>
            <p:ph type="title"/>
          </p:nvPr>
        </p:nvSpPr>
        <p:spPr>
          <a:xfrm>
            <a:off x="609600" y="386411"/>
            <a:ext cx="10972800" cy="990600"/>
          </a:xfrm>
        </p:spPr>
        <p:txBody>
          <a:bodyPr/>
          <a:lstStyle/>
          <a:p>
            <a:r>
              <a:rPr lang="en-US" dirty="0"/>
              <a:t>Document Your Processes</a:t>
            </a:r>
          </a:p>
        </p:txBody>
      </p:sp>
      <p:sp>
        <p:nvSpPr>
          <p:cNvPr id="4" name="Scroll: Horizontal 3">
            <a:extLst>
              <a:ext uri="{FF2B5EF4-FFF2-40B4-BE49-F238E27FC236}">
                <a16:creationId xmlns:a16="http://schemas.microsoft.com/office/drawing/2014/main" id="{4A1A08DD-16C8-4B18-9612-AF18A9BE9512}"/>
              </a:ext>
            </a:extLst>
          </p:cNvPr>
          <p:cNvSpPr/>
          <p:nvPr/>
        </p:nvSpPr>
        <p:spPr>
          <a:xfrm>
            <a:off x="2628553" y="5485751"/>
            <a:ext cx="7556552" cy="88815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Documented Processes are your “Crown Jewels” </a:t>
            </a:r>
          </a:p>
        </p:txBody>
      </p:sp>
      <p:sp>
        <p:nvSpPr>
          <p:cNvPr id="8" name="Content Placeholder 2">
            <a:extLst>
              <a:ext uri="{FF2B5EF4-FFF2-40B4-BE49-F238E27FC236}">
                <a16:creationId xmlns:a16="http://schemas.microsoft.com/office/drawing/2014/main" id="{4F9FAC18-6F3E-462D-AB07-C28C854F5591}"/>
              </a:ext>
            </a:extLst>
          </p:cNvPr>
          <p:cNvSpPr txBox="1">
            <a:spLocks/>
          </p:cNvSpPr>
          <p:nvPr/>
        </p:nvSpPr>
        <p:spPr>
          <a:xfrm>
            <a:off x="609599" y="3073318"/>
            <a:ext cx="5233261" cy="3177411"/>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sz="3200" b="1" dirty="0"/>
              <a:t>Think Coke Recipe</a:t>
            </a:r>
          </a:p>
          <a:p>
            <a:r>
              <a:rPr lang="en-US" sz="3200" b="1" dirty="0"/>
              <a:t>Think “Many” not “One”</a:t>
            </a:r>
          </a:p>
          <a:p>
            <a:r>
              <a:rPr lang="en-US" sz="3200" b="1" dirty="0"/>
              <a:t>Remove the “art”</a:t>
            </a:r>
          </a:p>
          <a:p>
            <a:r>
              <a:rPr lang="en-US" sz="3200" b="1" dirty="0"/>
              <a:t>Foundation of Training</a:t>
            </a:r>
          </a:p>
        </p:txBody>
      </p:sp>
      <p:pic>
        <p:nvPicPr>
          <p:cNvPr id="14" name="Picture 13" descr="Chart, surface chart&#10;&#10;Description automatically generated">
            <a:extLst>
              <a:ext uri="{FF2B5EF4-FFF2-40B4-BE49-F238E27FC236}">
                <a16:creationId xmlns:a16="http://schemas.microsoft.com/office/drawing/2014/main" id="{5CBE9921-6366-4081-AB55-FAA5AA9620BE}"/>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17657" y="2016453"/>
            <a:ext cx="4402627" cy="2825094"/>
          </a:xfrm>
          <a:prstGeom prst="rect">
            <a:avLst/>
          </a:prstGeom>
        </p:spPr>
      </p:pic>
      <p:pic>
        <p:nvPicPr>
          <p:cNvPr id="5" name="Picture 4">
            <a:extLst>
              <a:ext uri="{FF2B5EF4-FFF2-40B4-BE49-F238E27FC236}">
                <a16:creationId xmlns:a16="http://schemas.microsoft.com/office/drawing/2014/main" id="{3B5C62CB-1A98-495F-8A91-D709E05D459A}"/>
              </a:ext>
            </a:extLst>
          </p:cNvPr>
          <p:cNvPicPr>
            <a:picLocks noChangeAspect="1"/>
          </p:cNvPicPr>
          <p:nvPr/>
        </p:nvPicPr>
        <p:blipFill>
          <a:blip r:embed="rId5" cstate="email">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065269" y="1377011"/>
            <a:ext cx="1628913" cy="1685925"/>
          </a:xfrm>
          <a:prstGeom prst="rect">
            <a:avLst/>
          </a:prstGeom>
        </p:spPr>
      </p:pic>
    </p:spTree>
    <p:extLst>
      <p:ext uri="{BB962C8B-B14F-4D97-AF65-F5344CB8AC3E}">
        <p14:creationId xmlns:p14="http://schemas.microsoft.com/office/powerpoint/2010/main" val="3193531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87FA5-3DB7-46A7-BB1D-5432FCD2E888}"/>
              </a:ext>
            </a:extLst>
          </p:cNvPr>
          <p:cNvSpPr>
            <a:spLocks noGrp="1"/>
          </p:cNvSpPr>
          <p:nvPr>
            <p:ph type="title"/>
          </p:nvPr>
        </p:nvSpPr>
        <p:spPr>
          <a:xfrm>
            <a:off x="609600" y="411787"/>
            <a:ext cx="10972800" cy="990600"/>
          </a:xfrm>
        </p:spPr>
        <p:txBody>
          <a:bodyPr/>
          <a:lstStyle/>
          <a:p>
            <a:r>
              <a:rPr lang="en-US" dirty="0"/>
              <a:t>Become a Student of Lean Manufacturing…today!</a:t>
            </a:r>
          </a:p>
        </p:txBody>
      </p:sp>
      <p:sp>
        <p:nvSpPr>
          <p:cNvPr id="8" name="Slide Number Placeholder 6">
            <a:extLst>
              <a:ext uri="{FF2B5EF4-FFF2-40B4-BE49-F238E27FC236}">
                <a16:creationId xmlns:a16="http://schemas.microsoft.com/office/drawing/2014/main" id="{D479423E-78D0-49EA-93A9-9956B373E135}"/>
              </a:ext>
            </a:extLst>
          </p:cNvPr>
          <p:cNvSpPr>
            <a:spLocks noGrp="1"/>
          </p:cNvSpPr>
          <p:nvPr>
            <p:ph type="sldNum" sz="quarter" idx="10"/>
          </p:nvPr>
        </p:nvSpPr>
        <p:spPr>
          <a:xfrm>
            <a:off x="11716109" y="6468971"/>
            <a:ext cx="475891" cy="365125"/>
          </a:xfrm>
        </p:spPr>
        <p:txBody>
          <a:bodyPr/>
          <a:lstStyle>
            <a:lvl1pPr>
              <a:defRPr>
                <a:solidFill>
                  <a:schemeClr val="bg1"/>
                </a:solidFill>
              </a:defRPr>
            </a:lvl1pPr>
          </a:lstStyle>
          <a:p>
            <a:pPr algn="ctr"/>
            <a:fld id="{5A1BF499-CA43-3B45-B891-90D6BC9CD4F2}" type="slidenum">
              <a:rPr lang="en-US" smtClean="0"/>
              <a:pPr algn="ctr"/>
              <a:t>4</a:t>
            </a:fld>
            <a:endParaRPr lang="en-US"/>
          </a:p>
        </p:txBody>
      </p:sp>
      <p:sp>
        <p:nvSpPr>
          <p:cNvPr id="9" name="Scroll: Horizontal 8">
            <a:extLst>
              <a:ext uri="{FF2B5EF4-FFF2-40B4-BE49-F238E27FC236}">
                <a16:creationId xmlns:a16="http://schemas.microsoft.com/office/drawing/2014/main" id="{23DCAEF0-FD6A-423C-BD69-BBB83E900CDE}"/>
              </a:ext>
            </a:extLst>
          </p:cNvPr>
          <p:cNvSpPr/>
          <p:nvPr/>
        </p:nvSpPr>
        <p:spPr>
          <a:xfrm>
            <a:off x="3217570" y="5663437"/>
            <a:ext cx="5756860" cy="806811"/>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Lean enables you to do more with less</a:t>
            </a:r>
          </a:p>
        </p:txBody>
      </p:sp>
      <p:pic>
        <p:nvPicPr>
          <p:cNvPr id="7" name="Picture 6" descr="Text&#10;&#10;Description automatically generated">
            <a:extLst>
              <a:ext uri="{FF2B5EF4-FFF2-40B4-BE49-F238E27FC236}">
                <a16:creationId xmlns:a16="http://schemas.microsoft.com/office/drawing/2014/main" id="{9E0C5EB2-065F-4453-905E-EDD4D2804FD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20253" y="1543116"/>
            <a:ext cx="1419124" cy="2068673"/>
          </a:xfrm>
          <a:prstGeom prst="rect">
            <a:avLst/>
          </a:prstGeom>
        </p:spPr>
      </p:pic>
      <p:pic>
        <p:nvPicPr>
          <p:cNvPr id="14" name="Picture 13" descr="Text&#10;&#10;Description automatically generated">
            <a:extLst>
              <a:ext uri="{FF2B5EF4-FFF2-40B4-BE49-F238E27FC236}">
                <a16:creationId xmlns:a16="http://schemas.microsoft.com/office/drawing/2014/main" id="{77429C8E-C2A0-43BF-9B27-088EF615458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20252" y="3907461"/>
            <a:ext cx="1419124" cy="2165732"/>
          </a:xfrm>
          <a:prstGeom prst="rect">
            <a:avLst/>
          </a:prstGeom>
        </p:spPr>
      </p:pic>
      <p:pic>
        <p:nvPicPr>
          <p:cNvPr id="16" name="Picture 15" descr="Diagram&#10;&#10;Description automatically generated">
            <a:extLst>
              <a:ext uri="{FF2B5EF4-FFF2-40B4-BE49-F238E27FC236}">
                <a16:creationId xmlns:a16="http://schemas.microsoft.com/office/drawing/2014/main" id="{7BA3C624-0531-4153-A067-A3139207DF8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10434" y="3907461"/>
            <a:ext cx="1413424" cy="1723290"/>
          </a:xfrm>
          <a:prstGeom prst="rect">
            <a:avLst/>
          </a:prstGeom>
        </p:spPr>
      </p:pic>
      <p:pic>
        <p:nvPicPr>
          <p:cNvPr id="18" name="Picture 17" descr="Text, whiteboard&#10;&#10;Description automatically generated">
            <a:extLst>
              <a:ext uri="{FF2B5EF4-FFF2-40B4-BE49-F238E27FC236}">
                <a16:creationId xmlns:a16="http://schemas.microsoft.com/office/drawing/2014/main" id="{3D583503-344E-4364-9949-3DDC59A7003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427785" y="1402387"/>
            <a:ext cx="1296073" cy="1985918"/>
          </a:xfrm>
          <a:prstGeom prst="rect">
            <a:avLst/>
          </a:prstGeom>
        </p:spPr>
      </p:pic>
      <p:pic>
        <p:nvPicPr>
          <p:cNvPr id="20" name="Picture 19">
            <a:extLst>
              <a:ext uri="{FF2B5EF4-FFF2-40B4-BE49-F238E27FC236}">
                <a16:creationId xmlns:a16="http://schemas.microsoft.com/office/drawing/2014/main" id="{00BCC49A-592A-4818-AE87-CFA09226BB14}"/>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296514" y="2395346"/>
            <a:ext cx="2290535" cy="1985918"/>
          </a:xfrm>
          <a:prstGeom prst="rect">
            <a:avLst/>
          </a:prstGeom>
        </p:spPr>
      </p:pic>
      <p:pic>
        <p:nvPicPr>
          <p:cNvPr id="3" name="Picture 2">
            <a:extLst>
              <a:ext uri="{FF2B5EF4-FFF2-40B4-BE49-F238E27FC236}">
                <a16:creationId xmlns:a16="http://schemas.microsoft.com/office/drawing/2014/main" id="{4CEB18D2-59B9-48C3-9AAA-EE5CC2E738C6}"/>
              </a:ext>
            </a:extLst>
          </p:cNvPr>
          <p:cNvPicPr>
            <a:picLocks noChangeAspect="1"/>
          </p:cNvPicPr>
          <p:nvPr/>
        </p:nvPicPr>
        <p:blipFill>
          <a:blip r:embed="rId9"/>
          <a:stretch>
            <a:fillRect/>
          </a:stretch>
        </p:blipFill>
        <p:spPr>
          <a:xfrm>
            <a:off x="5059960" y="1531214"/>
            <a:ext cx="4099537" cy="4099537"/>
          </a:xfrm>
          <a:prstGeom prst="rect">
            <a:avLst/>
          </a:prstGeom>
        </p:spPr>
      </p:pic>
    </p:spTree>
    <p:extLst>
      <p:ext uri="{BB962C8B-B14F-4D97-AF65-F5344CB8AC3E}">
        <p14:creationId xmlns:p14="http://schemas.microsoft.com/office/powerpoint/2010/main" val="156622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87FA5-3DB7-46A7-BB1D-5432FCD2E888}"/>
              </a:ext>
            </a:extLst>
          </p:cNvPr>
          <p:cNvSpPr>
            <a:spLocks noGrp="1"/>
          </p:cNvSpPr>
          <p:nvPr>
            <p:ph type="title"/>
          </p:nvPr>
        </p:nvSpPr>
        <p:spPr/>
        <p:txBody>
          <a:bodyPr/>
          <a:lstStyle/>
          <a:p>
            <a:r>
              <a:rPr lang="en-US" dirty="0"/>
              <a:t>Design for Manufacturability</a:t>
            </a:r>
          </a:p>
        </p:txBody>
      </p:sp>
      <p:sp>
        <p:nvSpPr>
          <p:cNvPr id="8" name="Slide Number Placeholder 6">
            <a:extLst>
              <a:ext uri="{FF2B5EF4-FFF2-40B4-BE49-F238E27FC236}">
                <a16:creationId xmlns:a16="http://schemas.microsoft.com/office/drawing/2014/main" id="{D479423E-78D0-49EA-93A9-9956B373E135}"/>
              </a:ext>
            </a:extLst>
          </p:cNvPr>
          <p:cNvSpPr>
            <a:spLocks noGrp="1"/>
          </p:cNvSpPr>
          <p:nvPr>
            <p:ph type="sldNum" sz="quarter" idx="10"/>
          </p:nvPr>
        </p:nvSpPr>
        <p:spPr>
          <a:xfrm>
            <a:off x="11716109" y="6468971"/>
            <a:ext cx="475891" cy="365125"/>
          </a:xfrm>
        </p:spPr>
        <p:txBody>
          <a:bodyPr/>
          <a:lstStyle>
            <a:lvl1pPr>
              <a:defRPr>
                <a:solidFill>
                  <a:schemeClr val="bg1"/>
                </a:solidFill>
              </a:defRPr>
            </a:lvl1pPr>
          </a:lstStyle>
          <a:p>
            <a:pPr algn="ctr"/>
            <a:fld id="{5A1BF499-CA43-3B45-B891-90D6BC9CD4F2}" type="slidenum">
              <a:rPr lang="en-US" smtClean="0"/>
              <a:pPr algn="ctr"/>
              <a:t>5</a:t>
            </a:fld>
            <a:endParaRPr lang="en-US"/>
          </a:p>
        </p:txBody>
      </p:sp>
      <p:sp>
        <p:nvSpPr>
          <p:cNvPr id="9" name="Scroll: Horizontal 8">
            <a:extLst>
              <a:ext uri="{FF2B5EF4-FFF2-40B4-BE49-F238E27FC236}">
                <a16:creationId xmlns:a16="http://schemas.microsoft.com/office/drawing/2014/main" id="{23DCAEF0-FD6A-423C-BD69-BBB83E900CDE}"/>
              </a:ext>
            </a:extLst>
          </p:cNvPr>
          <p:cNvSpPr/>
          <p:nvPr/>
        </p:nvSpPr>
        <p:spPr>
          <a:xfrm>
            <a:off x="3217570" y="5663437"/>
            <a:ext cx="5756860" cy="806811"/>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Make the Difficult Repetitive and Easy</a:t>
            </a:r>
          </a:p>
        </p:txBody>
      </p:sp>
      <p:sp>
        <p:nvSpPr>
          <p:cNvPr id="5" name="TextBox 4">
            <a:extLst>
              <a:ext uri="{FF2B5EF4-FFF2-40B4-BE49-F238E27FC236}">
                <a16:creationId xmlns:a16="http://schemas.microsoft.com/office/drawing/2014/main" id="{7B54EA89-A2D0-4812-9436-BB929C842F25}"/>
              </a:ext>
            </a:extLst>
          </p:cNvPr>
          <p:cNvSpPr txBox="1"/>
          <p:nvPr/>
        </p:nvSpPr>
        <p:spPr>
          <a:xfrm>
            <a:off x="454051" y="2085613"/>
            <a:ext cx="6221051" cy="301621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200" b="1" dirty="0"/>
              <a:t>Quality begins at design</a:t>
            </a:r>
          </a:p>
          <a:p>
            <a:pPr marL="285750" indent="-285750">
              <a:spcAft>
                <a:spcPts val="1200"/>
              </a:spcAft>
              <a:buFont typeface="Arial" panose="020B0604020202020204" pitchFamily="34" charset="0"/>
              <a:buChar char="•"/>
            </a:pPr>
            <a:r>
              <a:rPr lang="en-US" sz="3200" b="1" dirty="0"/>
              <a:t>Product is not the goal…production is the goal!</a:t>
            </a:r>
          </a:p>
          <a:p>
            <a:pPr marL="285750" indent="-285750">
              <a:spcAft>
                <a:spcPts val="1200"/>
              </a:spcAft>
              <a:buFont typeface="Arial" panose="020B0604020202020204" pitchFamily="34" charset="0"/>
              <a:buChar char="•"/>
            </a:pPr>
            <a:r>
              <a:rPr lang="en-US" sz="3200" b="1" dirty="0"/>
              <a:t>Anticipates challenges</a:t>
            </a:r>
          </a:p>
          <a:p>
            <a:pPr marL="285750" indent="-285750">
              <a:spcAft>
                <a:spcPts val="1200"/>
              </a:spcAft>
              <a:buFont typeface="Arial" panose="020B0604020202020204" pitchFamily="34" charset="0"/>
              <a:buChar char="•"/>
            </a:pPr>
            <a:r>
              <a:rPr lang="en-US" sz="3200" b="1" dirty="0"/>
              <a:t>Understand constraints</a:t>
            </a:r>
          </a:p>
        </p:txBody>
      </p:sp>
      <p:pic>
        <p:nvPicPr>
          <p:cNvPr id="13" name="Picture 12" descr="Close-up of blueprints">
            <a:extLst>
              <a:ext uri="{FF2B5EF4-FFF2-40B4-BE49-F238E27FC236}">
                <a16:creationId xmlns:a16="http://schemas.microsoft.com/office/drawing/2014/main" id="{8F43AF0D-C824-4293-9382-D34E99EC80E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546515" y="2033650"/>
            <a:ext cx="4855830" cy="3236430"/>
          </a:xfrm>
          <a:prstGeom prst="rect">
            <a:avLst/>
          </a:prstGeom>
        </p:spPr>
      </p:pic>
    </p:spTree>
    <p:extLst>
      <p:ext uri="{BB962C8B-B14F-4D97-AF65-F5344CB8AC3E}">
        <p14:creationId xmlns:p14="http://schemas.microsoft.com/office/powerpoint/2010/main" val="153643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plant, several&#10;&#10;Description automatically generated">
            <a:extLst>
              <a:ext uri="{FF2B5EF4-FFF2-40B4-BE49-F238E27FC236}">
                <a16:creationId xmlns:a16="http://schemas.microsoft.com/office/drawing/2014/main" id="{0AE797E8-FBAA-47A0-BE4E-B7DE304A331E}"/>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629759" y="2473121"/>
            <a:ext cx="2477126" cy="2304303"/>
          </a:xfrm>
          <a:prstGeom prst="rect">
            <a:avLst/>
          </a:prstGeom>
        </p:spPr>
      </p:pic>
      <p:sp>
        <p:nvSpPr>
          <p:cNvPr id="2" name="Title 1">
            <a:extLst>
              <a:ext uri="{FF2B5EF4-FFF2-40B4-BE49-F238E27FC236}">
                <a16:creationId xmlns:a16="http://schemas.microsoft.com/office/drawing/2014/main" id="{DA3726E0-AD2F-48FC-839A-8905171AFED5}"/>
              </a:ext>
            </a:extLst>
          </p:cNvPr>
          <p:cNvSpPr>
            <a:spLocks noGrp="1"/>
          </p:cNvSpPr>
          <p:nvPr>
            <p:ph type="title"/>
          </p:nvPr>
        </p:nvSpPr>
        <p:spPr>
          <a:xfrm>
            <a:off x="609600" y="363430"/>
            <a:ext cx="10972800" cy="990600"/>
          </a:xfrm>
        </p:spPr>
        <p:txBody>
          <a:bodyPr/>
          <a:lstStyle/>
          <a:p>
            <a:r>
              <a:rPr lang="en-US" dirty="0"/>
              <a:t>Know your resource requirements</a:t>
            </a:r>
          </a:p>
        </p:txBody>
      </p:sp>
      <p:sp>
        <p:nvSpPr>
          <p:cNvPr id="3" name="Content Placeholder 2">
            <a:extLst>
              <a:ext uri="{FF2B5EF4-FFF2-40B4-BE49-F238E27FC236}">
                <a16:creationId xmlns:a16="http://schemas.microsoft.com/office/drawing/2014/main" id="{2C4B2C18-8778-4F88-9D7C-902A910A0605}"/>
              </a:ext>
            </a:extLst>
          </p:cNvPr>
          <p:cNvSpPr>
            <a:spLocks noGrp="1"/>
          </p:cNvSpPr>
          <p:nvPr>
            <p:ph idx="1"/>
          </p:nvPr>
        </p:nvSpPr>
        <p:spPr>
          <a:xfrm>
            <a:off x="-23240" y="2045156"/>
            <a:ext cx="3314699" cy="3462603"/>
          </a:xfrm>
        </p:spPr>
        <p:txBody>
          <a:bodyPr>
            <a:noAutofit/>
          </a:bodyPr>
          <a:lstStyle/>
          <a:p>
            <a:pPr marL="274320" lvl="1" indent="0" algn="ctr">
              <a:buNone/>
            </a:pPr>
            <a:r>
              <a:rPr lang="en-US" sz="1800" b="1" dirty="0">
                <a:solidFill>
                  <a:srgbClr val="00B050"/>
                </a:solidFill>
              </a:rPr>
              <a:t>Data</a:t>
            </a:r>
          </a:p>
          <a:p>
            <a:pPr lvl="1"/>
            <a:r>
              <a:rPr lang="en-US" sz="1800" b="1" dirty="0"/>
              <a:t>Time per operation</a:t>
            </a:r>
          </a:p>
          <a:p>
            <a:pPr lvl="1"/>
            <a:r>
              <a:rPr lang="en-US" sz="1800" b="1" dirty="0"/>
              <a:t>Time to complete a unit</a:t>
            </a:r>
          </a:p>
          <a:p>
            <a:pPr lvl="1"/>
            <a:r>
              <a:rPr lang="en-US" sz="1800" b="1" dirty="0"/>
              <a:t>Time to test</a:t>
            </a:r>
          </a:p>
          <a:p>
            <a:pPr lvl="1"/>
            <a:r>
              <a:rPr lang="en-US" sz="1800" b="1" dirty="0"/>
              <a:t>Time to troubleshoot</a:t>
            </a:r>
          </a:p>
          <a:p>
            <a:pPr lvl="1"/>
            <a:r>
              <a:rPr lang="en-US" sz="1800" b="1" dirty="0"/>
              <a:t>Time to repair</a:t>
            </a:r>
          </a:p>
          <a:p>
            <a:pPr lvl="1"/>
            <a:r>
              <a:rPr lang="en-US" sz="1800" b="1" dirty="0"/>
              <a:t>Material Requirements</a:t>
            </a:r>
            <a:endParaRPr lang="en-US" sz="1600" b="1" dirty="0"/>
          </a:p>
          <a:p>
            <a:pPr lvl="1"/>
            <a:r>
              <a:rPr lang="en-US" sz="1800" b="1" dirty="0"/>
              <a:t>Square feet required</a:t>
            </a:r>
          </a:p>
          <a:p>
            <a:pPr lvl="1"/>
            <a:r>
              <a:rPr lang="en-US" sz="1800" b="1" dirty="0"/>
              <a:t>Equipment required</a:t>
            </a:r>
          </a:p>
          <a:p>
            <a:pPr lvl="1"/>
            <a:r>
              <a:rPr lang="en-US" sz="1800" b="1" dirty="0"/>
              <a:t>Training time required</a:t>
            </a:r>
          </a:p>
          <a:p>
            <a:pPr lvl="1"/>
            <a:endParaRPr lang="en-US" sz="1800" b="1" dirty="0"/>
          </a:p>
          <a:p>
            <a:pPr lvl="1"/>
            <a:endParaRPr lang="en-US" sz="1800" b="1" dirty="0"/>
          </a:p>
          <a:p>
            <a:pPr lvl="1"/>
            <a:endParaRPr lang="en-US" b="1" dirty="0"/>
          </a:p>
        </p:txBody>
      </p:sp>
      <p:sp>
        <p:nvSpPr>
          <p:cNvPr id="6" name="Scroll: Horizontal 5">
            <a:extLst>
              <a:ext uri="{FF2B5EF4-FFF2-40B4-BE49-F238E27FC236}">
                <a16:creationId xmlns:a16="http://schemas.microsoft.com/office/drawing/2014/main" id="{44C057FD-9361-4D01-8BC1-C469BCF2B72D}"/>
              </a:ext>
            </a:extLst>
          </p:cNvPr>
          <p:cNvSpPr/>
          <p:nvPr/>
        </p:nvSpPr>
        <p:spPr>
          <a:xfrm>
            <a:off x="2685671" y="5755662"/>
            <a:ext cx="6565913" cy="750454"/>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Resource Management is Critical to Decision Making</a:t>
            </a:r>
          </a:p>
        </p:txBody>
      </p:sp>
      <p:sp>
        <p:nvSpPr>
          <p:cNvPr id="16" name="Content Placeholder 2">
            <a:extLst>
              <a:ext uri="{FF2B5EF4-FFF2-40B4-BE49-F238E27FC236}">
                <a16:creationId xmlns:a16="http://schemas.microsoft.com/office/drawing/2014/main" id="{0F83DC4B-8772-4B24-A37E-F1DD02A6F7F1}"/>
              </a:ext>
            </a:extLst>
          </p:cNvPr>
          <p:cNvSpPr txBox="1">
            <a:spLocks/>
          </p:cNvSpPr>
          <p:nvPr/>
        </p:nvSpPr>
        <p:spPr>
          <a:xfrm>
            <a:off x="4135242" y="3281159"/>
            <a:ext cx="1514835" cy="990600"/>
          </a:xfrm>
          <a:prstGeom prst="rect">
            <a:avLst/>
          </a:prstGeom>
        </p:spPr>
        <p:txBody>
          <a:bodyPr vert="horz" lIns="91440" tIns="45720" rIns="91440" bIns="45720" rtlCol="0">
            <a:normAutofit fontScale="85000" lnSpcReduction="2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ctr">
              <a:buNone/>
            </a:pPr>
            <a:r>
              <a:rPr lang="en-US" b="1" dirty="0">
                <a:solidFill>
                  <a:srgbClr val="00B050"/>
                </a:solidFill>
              </a:rPr>
              <a:t>Decisions</a:t>
            </a:r>
          </a:p>
          <a:p>
            <a:pPr algn="ctr"/>
            <a:r>
              <a:rPr lang="en-US" b="1" dirty="0"/>
              <a:t>Cost</a:t>
            </a:r>
          </a:p>
          <a:p>
            <a:pPr algn="ctr"/>
            <a:r>
              <a:rPr lang="en-US" b="1" dirty="0"/>
              <a:t>Capacity</a:t>
            </a:r>
          </a:p>
        </p:txBody>
      </p:sp>
      <p:sp>
        <p:nvSpPr>
          <p:cNvPr id="18" name="Content Placeholder 2">
            <a:extLst>
              <a:ext uri="{FF2B5EF4-FFF2-40B4-BE49-F238E27FC236}">
                <a16:creationId xmlns:a16="http://schemas.microsoft.com/office/drawing/2014/main" id="{17DE613D-B024-4B62-B9A9-12499EC86155}"/>
              </a:ext>
            </a:extLst>
          </p:cNvPr>
          <p:cNvSpPr txBox="1">
            <a:spLocks/>
          </p:cNvSpPr>
          <p:nvPr/>
        </p:nvSpPr>
        <p:spPr>
          <a:xfrm>
            <a:off x="6595402" y="3000881"/>
            <a:ext cx="1991642" cy="1582156"/>
          </a:xfrm>
          <a:prstGeom prst="rect">
            <a:avLst/>
          </a:prstGeom>
        </p:spPr>
        <p:txBody>
          <a:bodyPr vert="horz" lIns="91440" tIns="45720" rIns="91440" bIns="45720" rtlCol="0">
            <a:normAutofit fontScale="92500"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ctr">
              <a:buNone/>
            </a:pPr>
            <a:r>
              <a:rPr lang="en-US" b="1" dirty="0">
                <a:solidFill>
                  <a:srgbClr val="00B050"/>
                </a:solidFill>
              </a:rPr>
              <a:t>Outcomes</a:t>
            </a:r>
          </a:p>
          <a:p>
            <a:pPr algn="ctr"/>
            <a:r>
              <a:rPr lang="en-US" b="1" dirty="0"/>
              <a:t>Profits</a:t>
            </a:r>
          </a:p>
          <a:p>
            <a:pPr algn="ctr"/>
            <a:r>
              <a:rPr lang="en-US" b="1" dirty="0"/>
              <a:t>Growth</a:t>
            </a:r>
          </a:p>
          <a:p>
            <a:pPr algn="ctr"/>
            <a:r>
              <a:rPr lang="en-US" b="1" dirty="0"/>
              <a:t>Customers</a:t>
            </a:r>
          </a:p>
        </p:txBody>
      </p:sp>
      <p:sp>
        <p:nvSpPr>
          <p:cNvPr id="21" name="Content Placeholder 2">
            <a:extLst>
              <a:ext uri="{FF2B5EF4-FFF2-40B4-BE49-F238E27FC236}">
                <a16:creationId xmlns:a16="http://schemas.microsoft.com/office/drawing/2014/main" id="{790038D6-483D-4D6D-8FC5-1BAC69DEB95A}"/>
              </a:ext>
            </a:extLst>
          </p:cNvPr>
          <p:cNvSpPr txBox="1">
            <a:spLocks/>
          </p:cNvSpPr>
          <p:nvPr/>
        </p:nvSpPr>
        <p:spPr>
          <a:xfrm>
            <a:off x="10054773" y="3695283"/>
            <a:ext cx="1627098" cy="533400"/>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lang="en-US" b="1" dirty="0">
                <a:solidFill>
                  <a:srgbClr val="FFFF00"/>
                </a:solidFill>
              </a:rPr>
              <a:t>Success!!</a:t>
            </a:r>
          </a:p>
        </p:txBody>
      </p:sp>
      <p:sp>
        <p:nvSpPr>
          <p:cNvPr id="4" name="Right Brace 3">
            <a:extLst>
              <a:ext uri="{FF2B5EF4-FFF2-40B4-BE49-F238E27FC236}">
                <a16:creationId xmlns:a16="http://schemas.microsoft.com/office/drawing/2014/main" id="{95402844-D8EE-4E02-AD8C-59E10B9AE154}"/>
              </a:ext>
            </a:extLst>
          </p:cNvPr>
          <p:cNvSpPr/>
          <p:nvPr/>
        </p:nvSpPr>
        <p:spPr>
          <a:xfrm>
            <a:off x="3176318" y="2473122"/>
            <a:ext cx="707312" cy="2770392"/>
          </a:xfrm>
          <a:prstGeom prst="rightBrace">
            <a:avLst>
              <a:gd name="adj1" fmla="val 0"/>
              <a:gd name="adj2" fmla="val 50000"/>
            </a:avLst>
          </a:prstGeom>
          <a:ln>
            <a:solidFill>
              <a:srgbClr val="0D50BD"/>
            </a:solidFill>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7" name="Equals 6">
            <a:extLst>
              <a:ext uri="{FF2B5EF4-FFF2-40B4-BE49-F238E27FC236}">
                <a16:creationId xmlns:a16="http://schemas.microsoft.com/office/drawing/2014/main" id="{F730B224-551F-47EA-A627-DD2FA790C6AD}"/>
              </a:ext>
            </a:extLst>
          </p:cNvPr>
          <p:cNvSpPr/>
          <p:nvPr/>
        </p:nvSpPr>
        <p:spPr>
          <a:xfrm>
            <a:off x="8587044" y="3431127"/>
            <a:ext cx="836815" cy="721665"/>
          </a:xfrm>
          <a:prstGeom prst="mathEqua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ross 7">
            <a:extLst>
              <a:ext uri="{FF2B5EF4-FFF2-40B4-BE49-F238E27FC236}">
                <a16:creationId xmlns:a16="http://schemas.microsoft.com/office/drawing/2014/main" id="{59AD310C-11C0-401C-A06C-E536BAB7F312}"/>
              </a:ext>
            </a:extLst>
          </p:cNvPr>
          <p:cNvSpPr/>
          <p:nvPr/>
        </p:nvSpPr>
        <p:spPr>
          <a:xfrm>
            <a:off x="5778500" y="3415626"/>
            <a:ext cx="702801" cy="721665"/>
          </a:xfrm>
          <a:prstGeom prst="plu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4042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1FBF-8E1E-43E9-A5EF-B6F6B677F698}"/>
              </a:ext>
            </a:extLst>
          </p:cNvPr>
          <p:cNvSpPr>
            <a:spLocks noGrp="1"/>
          </p:cNvSpPr>
          <p:nvPr>
            <p:ph type="title"/>
          </p:nvPr>
        </p:nvSpPr>
        <p:spPr/>
        <p:txBody>
          <a:bodyPr/>
          <a:lstStyle/>
          <a:p>
            <a:r>
              <a:rPr lang="en-US" dirty="0"/>
              <a:t>Nurture a Culture of Quality</a:t>
            </a:r>
          </a:p>
        </p:txBody>
      </p:sp>
      <p:sp>
        <p:nvSpPr>
          <p:cNvPr id="5" name="Scroll: Horizontal 4">
            <a:extLst>
              <a:ext uri="{FF2B5EF4-FFF2-40B4-BE49-F238E27FC236}">
                <a16:creationId xmlns:a16="http://schemas.microsoft.com/office/drawing/2014/main" id="{34A645EF-7EE6-4E03-B5AF-EAD593E62532}"/>
              </a:ext>
            </a:extLst>
          </p:cNvPr>
          <p:cNvSpPr/>
          <p:nvPr/>
        </p:nvSpPr>
        <p:spPr>
          <a:xfrm>
            <a:off x="3217570" y="5804090"/>
            <a:ext cx="5756860" cy="689818"/>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Live Quality</a:t>
            </a:r>
          </a:p>
        </p:txBody>
      </p:sp>
      <p:pic>
        <p:nvPicPr>
          <p:cNvPr id="7" name="Picture 6" descr="A picture containing person, indoor, concert band, hall&#10;&#10;Description automatically generated">
            <a:extLst>
              <a:ext uri="{FF2B5EF4-FFF2-40B4-BE49-F238E27FC236}">
                <a16:creationId xmlns:a16="http://schemas.microsoft.com/office/drawing/2014/main" id="{40F43D13-CA5B-424C-BEF1-A4A8D0886B68}"/>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348137" y="2350567"/>
            <a:ext cx="5495726" cy="3063192"/>
          </a:xfrm>
          <a:prstGeom prst="rect">
            <a:avLst/>
          </a:prstGeom>
        </p:spPr>
      </p:pic>
      <p:sp>
        <p:nvSpPr>
          <p:cNvPr id="9" name="TextBox 8">
            <a:extLst>
              <a:ext uri="{FF2B5EF4-FFF2-40B4-BE49-F238E27FC236}">
                <a16:creationId xmlns:a16="http://schemas.microsoft.com/office/drawing/2014/main" id="{8BD51E23-2D8B-499C-98A9-E0D488310B02}"/>
              </a:ext>
            </a:extLst>
          </p:cNvPr>
          <p:cNvSpPr txBox="1"/>
          <p:nvPr/>
        </p:nvSpPr>
        <p:spPr>
          <a:xfrm>
            <a:off x="397466" y="3612972"/>
            <a:ext cx="2290482" cy="1200329"/>
          </a:xfrm>
          <a:prstGeom prst="rect">
            <a:avLst/>
          </a:prstGeom>
          <a:noFill/>
        </p:spPr>
        <p:txBody>
          <a:bodyPr wrap="square" rtlCol="0">
            <a:spAutoFit/>
          </a:bodyPr>
          <a:lstStyle/>
          <a:p>
            <a:pPr algn="ctr"/>
            <a:r>
              <a:rPr lang="en-US" sz="3600" b="1" dirty="0"/>
              <a:t>Speak Quality</a:t>
            </a:r>
          </a:p>
        </p:txBody>
      </p:sp>
      <p:sp>
        <p:nvSpPr>
          <p:cNvPr id="10" name="TextBox 9">
            <a:extLst>
              <a:ext uri="{FF2B5EF4-FFF2-40B4-BE49-F238E27FC236}">
                <a16:creationId xmlns:a16="http://schemas.microsoft.com/office/drawing/2014/main" id="{A951BE53-3495-4E95-B00B-04BE3BE35844}"/>
              </a:ext>
            </a:extLst>
          </p:cNvPr>
          <p:cNvSpPr txBox="1"/>
          <p:nvPr/>
        </p:nvSpPr>
        <p:spPr>
          <a:xfrm>
            <a:off x="757861" y="1766063"/>
            <a:ext cx="2290482" cy="1200329"/>
          </a:xfrm>
          <a:prstGeom prst="rect">
            <a:avLst/>
          </a:prstGeom>
          <a:noFill/>
        </p:spPr>
        <p:txBody>
          <a:bodyPr wrap="square" rtlCol="0">
            <a:spAutoFit/>
          </a:bodyPr>
          <a:lstStyle/>
          <a:p>
            <a:pPr algn="ctr"/>
            <a:r>
              <a:rPr lang="en-US" sz="3600" b="1" dirty="0"/>
              <a:t>Act</a:t>
            </a:r>
            <a:r>
              <a:rPr lang="en-US" sz="2400" b="1" dirty="0"/>
              <a:t> </a:t>
            </a:r>
            <a:r>
              <a:rPr lang="en-US" sz="3600" b="1" dirty="0"/>
              <a:t>Quality</a:t>
            </a:r>
            <a:endParaRPr lang="en-US" sz="2400" b="1" dirty="0"/>
          </a:p>
        </p:txBody>
      </p:sp>
      <p:sp>
        <p:nvSpPr>
          <p:cNvPr id="11" name="TextBox 10">
            <a:extLst>
              <a:ext uri="{FF2B5EF4-FFF2-40B4-BE49-F238E27FC236}">
                <a16:creationId xmlns:a16="http://schemas.microsoft.com/office/drawing/2014/main" id="{1135EF87-657A-4136-980C-D7383C4E98DC}"/>
              </a:ext>
            </a:extLst>
          </p:cNvPr>
          <p:cNvSpPr txBox="1"/>
          <p:nvPr/>
        </p:nvSpPr>
        <p:spPr>
          <a:xfrm>
            <a:off x="9105521" y="1766062"/>
            <a:ext cx="2476879" cy="1200329"/>
          </a:xfrm>
          <a:prstGeom prst="rect">
            <a:avLst/>
          </a:prstGeom>
          <a:noFill/>
        </p:spPr>
        <p:txBody>
          <a:bodyPr wrap="square" rtlCol="0">
            <a:spAutoFit/>
          </a:bodyPr>
          <a:lstStyle/>
          <a:p>
            <a:pPr algn="ctr"/>
            <a:r>
              <a:rPr lang="en-US" sz="3600" b="1" dirty="0"/>
              <a:t>Reward Quality</a:t>
            </a:r>
          </a:p>
        </p:txBody>
      </p:sp>
      <p:sp>
        <p:nvSpPr>
          <p:cNvPr id="12" name="TextBox 11">
            <a:extLst>
              <a:ext uri="{FF2B5EF4-FFF2-40B4-BE49-F238E27FC236}">
                <a16:creationId xmlns:a16="http://schemas.microsoft.com/office/drawing/2014/main" id="{11CB6DB1-C97D-48C7-82F7-662EBB82E44C}"/>
              </a:ext>
            </a:extLst>
          </p:cNvPr>
          <p:cNvSpPr txBox="1"/>
          <p:nvPr/>
        </p:nvSpPr>
        <p:spPr>
          <a:xfrm>
            <a:off x="9464487" y="3612971"/>
            <a:ext cx="2476879" cy="1200329"/>
          </a:xfrm>
          <a:prstGeom prst="rect">
            <a:avLst/>
          </a:prstGeom>
          <a:noFill/>
        </p:spPr>
        <p:txBody>
          <a:bodyPr wrap="square" rtlCol="0">
            <a:spAutoFit/>
          </a:bodyPr>
          <a:lstStyle/>
          <a:p>
            <a:pPr algn="ctr"/>
            <a:r>
              <a:rPr lang="en-US" sz="3600" b="1" dirty="0"/>
              <a:t>Enable Quality</a:t>
            </a:r>
          </a:p>
        </p:txBody>
      </p:sp>
    </p:spTree>
    <p:extLst>
      <p:ext uri="{BB962C8B-B14F-4D97-AF65-F5344CB8AC3E}">
        <p14:creationId xmlns:p14="http://schemas.microsoft.com/office/powerpoint/2010/main" val="88636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Summary: This is what you learned</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609600" y="1600200"/>
            <a:ext cx="10972800" cy="4235824"/>
          </a:xfrm>
        </p:spPr>
        <p:txBody>
          <a:bodyPr>
            <a:normAutofit/>
          </a:bodyPr>
          <a:lstStyle/>
          <a:p>
            <a:pPr>
              <a:spcBef>
                <a:spcPts val="0"/>
              </a:spcBef>
              <a:spcAft>
                <a:spcPts val="3000"/>
              </a:spcAft>
            </a:pPr>
            <a:r>
              <a:rPr lang="en-US" sz="2800" b="1" dirty="0"/>
              <a:t>Your processes are your company gems</a:t>
            </a:r>
          </a:p>
          <a:p>
            <a:pPr>
              <a:spcBef>
                <a:spcPts val="0"/>
              </a:spcBef>
              <a:spcAft>
                <a:spcPts val="3000"/>
              </a:spcAft>
            </a:pPr>
            <a:r>
              <a:rPr lang="en-US" sz="2800" b="1" dirty="0"/>
              <a:t>Lean enables you to do more with less</a:t>
            </a:r>
          </a:p>
          <a:p>
            <a:pPr>
              <a:spcBef>
                <a:spcPts val="0"/>
              </a:spcBef>
              <a:spcAft>
                <a:spcPts val="3000"/>
              </a:spcAft>
            </a:pPr>
            <a:r>
              <a:rPr lang="en-US" sz="2800" b="1" dirty="0"/>
              <a:t>Designing for manufacturability allows the difficult to become easy and repeatable</a:t>
            </a:r>
          </a:p>
          <a:p>
            <a:pPr>
              <a:spcBef>
                <a:spcPts val="0"/>
              </a:spcBef>
              <a:spcAft>
                <a:spcPts val="3000"/>
              </a:spcAft>
            </a:pPr>
            <a:r>
              <a:rPr lang="en-US" sz="2800" b="1" dirty="0"/>
              <a:t>Resource management is critical to decision making</a:t>
            </a:r>
          </a:p>
          <a:p>
            <a:pPr>
              <a:spcBef>
                <a:spcPts val="0"/>
              </a:spcBef>
              <a:spcAft>
                <a:spcPts val="3000"/>
              </a:spcAft>
            </a:pPr>
            <a:r>
              <a:rPr lang="en-US" sz="2800" b="1" dirty="0"/>
              <a:t>Enable and live a culture of Quality</a:t>
            </a:r>
          </a:p>
        </p:txBody>
      </p:sp>
    </p:spTree>
    <p:extLst>
      <p:ext uri="{BB962C8B-B14F-4D97-AF65-F5344CB8AC3E}">
        <p14:creationId xmlns:p14="http://schemas.microsoft.com/office/powerpoint/2010/main" val="416813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What you can do </a:t>
            </a:r>
            <a:r>
              <a:rPr lang="en-US" i="1" dirty="0"/>
              <a:t>immediately</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1446622" y="1680877"/>
            <a:ext cx="9298755" cy="4235824"/>
          </a:xfrm>
          <a:ln w="38100">
            <a:solidFill>
              <a:schemeClr val="tx1"/>
            </a:solidFill>
          </a:ln>
        </p:spPr>
        <p:txBody>
          <a:bodyPr anchor="ctr">
            <a:normAutofit fontScale="77500" lnSpcReduction="20000"/>
          </a:bodyPr>
          <a:lstStyle/>
          <a:p>
            <a:pPr marL="0" indent="0" algn="ctr">
              <a:spcBef>
                <a:spcPts val="0"/>
              </a:spcBef>
              <a:spcAft>
                <a:spcPts val="3000"/>
              </a:spcAft>
              <a:buNone/>
            </a:pPr>
            <a:r>
              <a:rPr lang="en-US" sz="4600" b="1" dirty="0"/>
              <a:t>TASK LIST</a:t>
            </a:r>
          </a:p>
          <a:p>
            <a:pPr>
              <a:spcBef>
                <a:spcPts val="0"/>
              </a:spcBef>
              <a:spcAft>
                <a:spcPts val="3000"/>
              </a:spcAft>
              <a:buFont typeface="Wingdings" panose="05000000000000000000" pitchFamily="2" charset="2"/>
              <a:buChar char="q"/>
            </a:pPr>
            <a:r>
              <a:rPr lang="en-US" sz="2800" b="1" dirty="0"/>
              <a:t>Write down your processes and value them like the crown jewels</a:t>
            </a:r>
          </a:p>
          <a:p>
            <a:pPr>
              <a:spcBef>
                <a:spcPts val="0"/>
              </a:spcBef>
              <a:spcAft>
                <a:spcPts val="3000"/>
              </a:spcAft>
              <a:buFont typeface="Wingdings" panose="05000000000000000000" pitchFamily="2" charset="2"/>
              <a:buChar char="q"/>
            </a:pPr>
            <a:r>
              <a:rPr lang="en-US" sz="2800" b="1" dirty="0"/>
              <a:t>Get a book on Lean and begin the journey to “think” Lean</a:t>
            </a:r>
          </a:p>
          <a:p>
            <a:pPr>
              <a:spcBef>
                <a:spcPts val="0"/>
              </a:spcBef>
              <a:spcAft>
                <a:spcPts val="3000"/>
              </a:spcAft>
              <a:buFont typeface="Wingdings" panose="05000000000000000000" pitchFamily="2" charset="2"/>
              <a:buChar char="q"/>
            </a:pPr>
            <a:r>
              <a:rPr lang="en-US" sz="2800" b="1" dirty="0"/>
              <a:t>Ensure the team understands the real goal…1000’s</a:t>
            </a:r>
          </a:p>
          <a:p>
            <a:pPr>
              <a:spcBef>
                <a:spcPts val="0"/>
              </a:spcBef>
              <a:spcAft>
                <a:spcPts val="3000"/>
              </a:spcAft>
              <a:buFont typeface="Wingdings" panose="05000000000000000000" pitchFamily="2" charset="2"/>
              <a:buChar char="q"/>
            </a:pPr>
            <a:r>
              <a:rPr lang="en-US" sz="2800" b="1" dirty="0"/>
              <a:t>Implement tools to capture data about resource requirements</a:t>
            </a:r>
          </a:p>
          <a:p>
            <a:pPr>
              <a:spcBef>
                <a:spcPts val="0"/>
              </a:spcBef>
              <a:spcAft>
                <a:spcPts val="3000"/>
              </a:spcAft>
              <a:buFont typeface="Wingdings" panose="05000000000000000000" pitchFamily="2" charset="2"/>
              <a:buChar char="q"/>
            </a:pPr>
            <a:r>
              <a:rPr lang="en-US" sz="2800" b="1" dirty="0"/>
              <a:t>Live Quality in words and actions</a:t>
            </a:r>
          </a:p>
        </p:txBody>
      </p:sp>
    </p:spTree>
    <p:extLst>
      <p:ext uri="{BB962C8B-B14F-4D97-AF65-F5344CB8AC3E}">
        <p14:creationId xmlns:p14="http://schemas.microsoft.com/office/powerpoint/2010/main" val="180435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5774</TotalTime>
  <Words>3057</Words>
  <Application>Microsoft Office PowerPoint</Application>
  <PresentationFormat>Widescreen</PresentationFormat>
  <Paragraphs>140</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Microsoft Sans Serif</vt:lpstr>
      <vt:lpstr>Wingdings</vt:lpstr>
      <vt:lpstr>Clarity</vt:lpstr>
      <vt:lpstr>Foundation of Manufacturing</vt:lpstr>
      <vt:lpstr>Agenda: This is what you will learn</vt:lpstr>
      <vt:lpstr>Document Your Processes</vt:lpstr>
      <vt:lpstr>Become a Student of Lean Manufacturing…today!</vt:lpstr>
      <vt:lpstr>Design for Manufacturability</vt:lpstr>
      <vt:lpstr>Know your resource requirements</vt:lpstr>
      <vt:lpstr>Nurture a Culture of Quality</vt:lpstr>
      <vt:lpstr>Summary: This is what you learned</vt:lpstr>
      <vt:lpstr>What you can do immediately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Montana’s Emerging Photonics Industry and the MPIA</dc:title>
  <dc:creator>Larry Johnson</dc:creator>
  <cp:lastModifiedBy>Klein, Ben (US)</cp:lastModifiedBy>
  <cp:revision>216</cp:revision>
  <cp:lastPrinted>2021-05-11T20:24:14Z</cp:lastPrinted>
  <dcterms:created xsi:type="dcterms:W3CDTF">2014-09-09T20:56:39Z</dcterms:created>
  <dcterms:modified xsi:type="dcterms:W3CDTF">2025-01-22T16:01:17Z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20e276c7-c95d-4cdf-a449-85d138e577ed</vt:lpwstr>
  </property>
  <property fmtid="{D5CDD505-2E9C-101B-9397-08002B2CF9AE}" pid="3" name="ECIData">
    <vt:lpwstr>NO</vt:lpwstr>
  </property>
</Properties>
</file>