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8"/>
  </p:notesMasterIdLst>
  <p:handoutMasterIdLst>
    <p:handoutMasterId r:id="rId19"/>
  </p:handoutMasterIdLst>
  <p:sldIdLst>
    <p:sldId id="257" r:id="rId2"/>
    <p:sldId id="274" r:id="rId3"/>
    <p:sldId id="276" r:id="rId4"/>
    <p:sldId id="275" r:id="rId5"/>
    <p:sldId id="278" r:id="rId6"/>
    <p:sldId id="270" r:id="rId7"/>
    <p:sldId id="263" r:id="rId8"/>
    <p:sldId id="264" r:id="rId9"/>
    <p:sldId id="271" r:id="rId10"/>
    <p:sldId id="272" r:id="rId11"/>
    <p:sldId id="267" r:id="rId12"/>
    <p:sldId id="268" r:id="rId13"/>
    <p:sldId id="269" r:id="rId14"/>
    <p:sldId id="273" r:id="rId15"/>
    <p:sldId id="277" r:id="rId16"/>
    <p:sldId id="2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0BD"/>
    <a:srgbClr val="FFF100"/>
    <a:srgbClr val="FFFF00"/>
    <a:srgbClr val="73B3FF"/>
    <a:srgbClr val="0E44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514" autoAdjust="0"/>
  </p:normalViewPr>
  <p:slideViewPr>
    <p:cSldViewPr snapToGrid="0" snapToObjects="1" showGuides="1">
      <p:cViewPr varScale="1">
        <p:scale>
          <a:sx n="96" d="100"/>
          <a:sy n="96" d="100"/>
        </p:scale>
        <p:origin x="4962" y="96"/>
      </p:cViewPr>
      <p:guideLst>
        <p:guide orient="horz" pos="2385"/>
        <p:guide pos="6307"/>
      </p:guideLst>
    </p:cSldViewPr>
  </p:slideViewPr>
  <p:notesTextViewPr>
    <p:cViewPr>
      <p:scale>
        <a:sx n="100" d="100"/>
        <a:sy n="10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83B0B-1A45-4BAE-AFEA-EA18750676BB}" type="datetimeFigureOut">
              <a:rPr lang="en-US" smtClean="0"/>
              <a:t>7/14/2023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8A34-2EED-2449-9608-8411F1506575}" type="datetimeFigureOut">
              <a:rPr lang="en-US" smtClean="0"/>
              <a:t>7/14/2023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Hello! Welcome to the MPIA Quality Alliance webinar series. The MPIA Quality Alliance is a sub-committee of the Montana Photonics Industry Alliance in Bozeman, Montana. Our mission is to provide helpful tools for implementing Quality Management Systems. This presentation is one of series of recorded presentations and webinars designed to assist organizations with implementing quality processes as solutions to common manufacturing problems.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My name is Daniel Juliano. I am the Director of the Technology Transfer Office at Montana State University.</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presentation provides a template for implementing an RCCA Process in your organization.  It’s a powerful tool both in the context of implementing a Quality Management System or in solving almost any difficult problem.</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2595887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2162569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Best case is to avoid ever having a given problem.  Obviously should do that whenever possible.  </a:t>
            </a:r>
          </a:p>
          <a:p>
            <a:pPr marL="171450" indent="-171450">
              <a:buFont typeface="Arial" panose="020B0604020202020204" pitchFamily="34" charset="0"/>
              <a:buChar char="•"/>
            </a:pPr>
            <a:r>
              <a:rPr lang="en-US" dirty="0"/>
              <a:t>Next best is to solve each problem once and never see it again. That is an example of continuous improvement. </a:t>
            </a:r>
          </a:p>
          <a:p>
            <a:pPr marL="171450" indent="-171450">
              <a:buFont typeface="Arial" panose="020B0604020202020204" pitchFamily="34" charset="0"/>
              <a:buChar char="•"/>
            </a:pPr>
            <a:r>
              <a:rPr lang="en-US" dirty="0"/>
              <a:t>Worst is to fight the same fires repeatedly—an avoidable and unnecessary waste of scarce resources.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576543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If the answer to one or more of these problem is YES, then a structured</a:t>
            </a:r>
            <a:r>
              <a:rPr lang="en-US" baseline="0" dirty="0"/>
              <a:t> RCCA process is likely to be helpful at your company.</a:t>
            </a:r>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4</a:t>
            </a:fld>
            <a:endParaRPr lang="en-US"/>
          </a:p>
        </p:txBody>
      </p:sp>
    </p:spTree>
    <p:extLst>
      <p:ext uri="{BB962C8B-B14F-4D97-AF65-F5344CB8AC3E}">
        <p14:creationId xmlns:p14="http://schemas.microsoft.com/office/powerpoint/2010/main" val="538374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typical use case for RCCA is to solve a quality problem i.e. an excursion from the expected and desired state.  But you can also use the RCCA technique to apply to many other situations, including solving difficult engineering problems or addressing safety issues.</a:t>
            </a:r>
          </a:p>
          <a:p>
            <a:endParaRPr lang="en-US" dirty="0"/>
          </a:p>
          <a:p>
            <a:r>
              <a:rPr lang="en-US" dirty="0"/>
              <a:t>It may be easier to understand the RCCA process using some concrete examples.  In the following slides, I will use the 3 examples on this slide to illustrate how the process works.</a:t>
            </a:r>
          </a:p>
        </p:txBody>
      </p:sp>
      <p:sp>
        <p:nvSpPr>
          <p:cNvPr id="4" name="Slide Number Placeholder 3"/>
          <p:cNvSpPr>
            <a:spLocks noGrp="1"/>
          </p:cNvSpPr>
          <p:nvPr>
            <p:ph type="sldNum" sz="quarter" idx="5"/>
          </p:nvPr>
        </p:nvSpPr>
        <p:spPr/>
        <p:txBody>
          <a:bodyPr/>
          <a:lstStyle/>
          <a:p>
            <a:fld id="{2159BAE5-46DE-E047-AFDD-B00166002A63}" type="slidenum">
              <a:rPr lang="en-US" smtClean="0"/>
              <a:t>5</a:t>
            </a:fld>
            <a:endParaRPr lang="en-US"/>
          </a:p>
        </p:txBody>
      </p:sp>
    </p:spTree>
    <p:extLst>
      <p:ext uri="{BB962C8B-B14F-4D97-AF65-F5344CB8AC3E}">
        <p14:creationId xmlns:p14="http://schemas.microsoft.com/office/powerpoint/2010/main" val="82374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The following 7 slides provide an RCCA template, designed to be used to step through the RCCA elements during a review meeting.  Many variations of this template exist online.  This version of RCCA is simplified and customized to make it as efficient as possible, with minimum jargon and maximum impact.  Give it a try, and feel free to modify it to suit your particular situation.</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1090765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RCCA # because all RCCA’s should be tracked somewhere—spreadsheet, database, </a:t>
            </a:r>
            <a:r>
              <a:rPr lang="en-US" dirty="0" err="1"/>
              <a:t>Sharepoint</a:t>
            </a:r>
            <a:r>
              <a:rPr lang="en-US" dirty="0"/>
              <a:t>, MS Teams, etc. to ensure they are driven to closure and for future reference.  This is a form of traceability.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Owner is key for accountability.  Owner might change over time e.g. after root cause analysis is completed.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7</a:t>
            </a:fld>
            <a:endParaRPr lang="en-US"/>
          </a:p>
        </p:txBody>
      </p:sp>
    </p:spTree>
    <p:extLst>
      <p:ext uri="{BB962C8B-B14F-4D97-AF65-F5344CB8AC3E}">
        <p14:creationId xmlns:p14="http://schemas.microsoft.com/office/powerpoint/2010/main" val="3591768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Problem</a:t>
            </a:r>
            <a:r>
              <a:rPr lang="en-US" baseline="0" dirty="0"/>
              <a:t> Statement is </a:t>
            </a:r>
            <a:r>
              <a:rPr lang="en-US" u="sng" baseline="0" dirty="0"/>
              <a:t>absolutely key</a:t>
            </a:r>
            <a:r>
              <a:rPr lang="en-US" baseline="0" dirty="0"/>
              <a:t>.  Very easy to go wrong here, derailing the entire RCCA effort. It is a neutral statement precisely describing what happened and what was the impact.  In particular, don’t express the problem in terms of a solution or assumed causes.  Problem is NOT “we need to….”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2</a:t>
            </a:r>
            <a:r>
              <a:rPr lang="en-US" baseline="30000" dirty="0"/>
              <a:t>nd</a:t>
            </a:r>
            <a:r>
              <a:rPr lang="en-US" baseline="0" dirty="0"/>
              <a:t> bullet question makes the problem easier for people to relate to and keeps them focused and motivated.  Also can help define the scope of the problem (which parts, which assemblies, which customers).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Examples: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Quality—Customer unplanned downtime, unhappy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Engineering—Can’t hit our production goals, can’t implement cost reduction goals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Safety—employee injured on the job (self evidently unacceptable)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With Current Status, this slide serves as a 1 page summary of the issue, keeping everyone aligned. An executive, or a new team member, should be able to look at this slide and get oriented to the issue in 10 seconds.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a:t>
            </a:fld>
            <a:endParaRPr lang="en-US"/>
          </a:p>
        </p:txBody>
      </p:sp>
    </p:spTree>
    <p:extLst>
      <p:ext uri="{BB962C8B-B14F-4D97-AF65-F5344CB8AC3E}">
        <p14:creationId xmlns:p14="http://schemas.microsoft.com/office/powerpoint/2010/main" val="686632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Containment is a Band-Aid.</a:t>
            </a:r>
            <a:r>
              <a:rPr lang="en-US" baseline="0" dirty="0"/>
              <a:t>  Immediately addresses the symptoms.  Organizations tend to put in place a containment and then forget about the problem, which doesn’t really SOLVE anything.  There are also big risks of causing new issues with the containment, and/or having the containment eventually fail.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Examples: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Quality—immediately ship replacement laser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Engineering—run extra shifts at reduced speed; buy extra spares to replace the parts that are breaking at higher speed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Safety—notify everyone to replace any sticky mats that get wet (even if you cleaned up the spill)</a:t>
            </a:r>
            <a:endParaRPr lang="en-US" dirty="0"/>
          </a:p>
          <a:p>
            <a:pPr marL="171450" indent="-171450">
              <a:buFont typeface="Arial" panose="020B0604020202020204" pitchFamily="34" charset="0"/>
              <a:buChar char="•"/>
            </a:pPr>
            <a:r>
              <a:rPr lang="en-US" baseline="0" dirty="0"/>
              <a:t>Questions on this slide help mitigate risk, while emphasizing the temporary nature of the Containment.</a:t>
            </a:r>
          </a:p>
          <a:p>
            <a:pPr marL="171450" indent="-171450">
              <a:buFont typeface="Arial" panose="020B0604020202020204" pitchFamily="34" charset="0"/>
              <a:buChar char="•"/>
            </a:pPr>
            <a:r>
              <a:rPr lang="en-US" baseline="0" dirty="0"/>
              <a:t>Narrative format of the questions helps step the team through the process, together.</a:t>
            </a:r>
          </a:p>
        </p:txBody>
      </p:sp>
      <p:sp>
        <p:nvSpPr>
          <p:cNvPr id="4" name="Slide Number Placeholder 3"/>
          <p:cNvSpPr>
            <a:spLocks noGrp="1"/>
          </p:cNvSpPr>
          <p:nvPr>
            <p:ph type="sldNum" sz="quarter" idx="10"/>
          </p:nvPr>
        </p:nvSpPr>
        <p:spPr/>
        <p:txBody>
          <a:bodyPr/>
          <a:lstStyle/>
          <a:p>
            <a:fld id="{F76706F3-385C-4484-A20C-3B0F3C9AD1A0}" type="slidenum">
              <a:rPr lang="en-US" smtClean="0"/>
              <a:t>9</a:t>
            </a:fld>
            <a:endParaRPr lang="en-US"/>
          </a:p>
        </p:txBody>
      </p:sp>
    </p:spTree>
    <p:extLst>
      <p:ext uri="{BB962C8B-B14F-4D97-AF65-F5344CB8AC3E}">
        <p14:creationId xmlns:p14="http://schemas.microsoft.com/office/powerpoint/2010/main" val="933889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the core</a:t>
            </a:r>
            <a:r>
              <a:rPr lang="en-US" baseline="0" dirty="0"/>
              <a:t> of the process, and where most of the work will be done.  Can and should use tools such as Pareto Charts, Fishbone Diagram, 5 Why’s, etc. to find root cause. Need to address the root cause in order to systematically fix the problem and prevent recurrence. This step is the easiest to mess up—people are in a rush, the root cause may seem obvious…but if you get it wrong, you will pay for it later.  </a:t>
            </a:r>
          </a:p>
          <a:p>
            <a:pPr marL="171450" indent="-171450">
              <a:buFont typeface="Arial" panose="020B0604020202020204" pitchFamily="34" charset="0"/>
              <a:buChar char="•"/>
            </a:pPr>
            <a:r>
              <a:rPr lang="en-US" baseline="0" dirty="0"/>
              <a:t>(Hint: root cause is almost never “operator error” or similar blame that can be placed on a person.  Instead look at procedures, policies, practices, equipment, training, and the like which can be changed to SYSTEMATICALLY address the problem.)</a:t>
            </a:r>
          </a:p>
          <a:p>
            <a:pPr marL="628650" lvl="1" indent="-171450">
              <a:buFont typeface="Arial" panose="020B0604020202020204" pitchFamily="34" charset="0"/>
              <a:buChar char="•"/>
            </a:pPr>
            <a:r>
              <a:rPr lang="en-US" baseline="0" dirty="0"/>
              <a:t>Cannot overstate the importance of looking for SYSTEM causes rather than people to blame—without this forward looking approach, you will breed a dysfunctional CYA culture, and will never have an honest and objective RCCA investigation.  Everyone will be too busy trying to avoid blame.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So the second question is a pre-emptive challenge, reminding the team that there will be a critical public review of their work.  They need to be data-driven, and truly demonstrate that they’ve found the root cause.</a:t>
            </a:r>
          </a:p>
          <a:p>
            <a:pPr marL="171450" indent="-171450">
              <a:buFont typeface="Arial" panose="020B0604020202020204" pitchFamily="34" charset="0"/>
              <a:buChar char="•"/>
            </a:pPr>
            <a:r>
              <a:rPr lang="en-US" baseline="0" dirty="0"/>
              <a:t>Advanced topic #1: some theoreticians will tell you there can only be one root cause.  That has not been my experience.  Regardless, if you find multiple problems that can be considered “root cause”--take the opportunity to fix them all!</a:t>
            </a:r>
          </a:p>
          <a:p>
            <a:pPr marL="171450" indent="-171450">
              <a:buFont typeface="Arial" panose="020B0604020202020204" pitchFamily="34" charset="0"/>
              <a:buChar char="•"/>
            </a:pPr>
            <a:r>
              <a:rPr lang="en-US" dirty="0"/>
              <a:t>Advanced topic #2: during this process, you may find issues that have not yet caused a problem but present a risk of causing future problems.  Again, take this opportunity to fix them.  This may be termed “Risk Management” (ISO 9001) or “Preventative Action” (ISO 13485).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Examples: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Quality—board supplier changed a component and didn’t tell us—that component is now prone to failure at high power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Engineering—delicate parts flexing at high speed and colliding, causing breakage and line down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Safety—Purchasing got a cheaper brand of sticky mat that loses adhesion to floor when it gets wet</a:t>
            </a: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10</a:t>
            </a:fld>
            <a:endParaRPr lang="en-US"/>
          </a:p>
        </p:txBody>
      </p:sp>
    </p:spTree>
    <p:extLst>
      <p:ext uri="{BB962C8B-B14F-4D97-AF65-F5344CB8AC3E}">
        <p14:creationId xmlns:p14="http://schemas.microsoft.com/office/powerpoint/2010/main" val="2013270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Corrective action methodically</a:t>
            </a:r>
            <a:r>
              <a:rPr lang="en-US" baseline="0" dirty="0"/>
              <a:t> and systematically addresses the root cause. R C </a:t>
            </a:r>
            <a:r>
              <a:rPr lang="en-US" baseline="0" dirty="0" err="1"/>
              <a:t>C</a:t>
            </a:r>
            <a:r>
              <a:rPr lang="en-US" baseline="0" dirty="0"/>
              <a:t> A</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Examples: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Quality—board supplier discontinues use of marginal component; replaces/rework of all boards that used it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Engineering—modify design of delicate parts to minimize flexing at high speed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Safety—Purchasing discontinues buying cheaper brand of sticky mat; remaining inventory purged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ym typeface="Wingdings" panose="05000000000000000000" pitchFamily="2" charset="2"/>
              </a:rPr>
              <a:t>Advanced topic: In the ISO 9001:2015 standard (Clause 10.2), there is a step required called “effectiveness verification”.  That is what the last bullet is calling for—prove the solution put into place actually solved the problem, with objective evidence (data, feedback, </a:t>
            </a:r>
            <a:r>
              <a:rPr lang="en-US" baseline="0" dirty="0" err="1">
                <a:sym typeface="Wingdings" panose="05000000000000000000" pitchFamily="2" charset="2"/>
              </a:rPr>
              <a:t>etc</a:t>
            </a:r>
            <a:r>
              <a:rPr lang="en-US" baseline="0" dirty="0">
                <a:sym typeface="Wingdings" panose="05000000000000000000" pitchFamily="2" charset="2"/>
              </a:rPr>
              <a:t>).  If not, then you don’t know if you actually addressed root cause.  So don’t close the RCCA until the effectiveness of the Corrective Action is verified.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p:txBody>
      </p:sp>
      <p:sp>
        <p:nvSpPr>
          <p:cNvPr id="4" name="Slide Number Placeholder 3"/>
          <p:cNvSpPr>
            <a:spLocks noGrp="1"/>
          </p:cNvSpPr>
          <p:nvPr>
            <p:ph type="sldNum" sz="quarter" idx="10"/>
          </p:nvPr>
        </p:nvSpPr>
        <p:spPr/>
        <p:txBody>
          <a:bodyPr/>
          <a:lstStyle/>
          <a:p>
            <a:fld id="{F76706F3-385C-4484-A20C-3B0F3C9AD1A0}" type="slidenum">
              <a:rPr lang="en-US" smtClean="0"/>
              <a:t>11</a:t>
            </a:fld>
            <a:endParaRPr lang="en-US"/>
          </a:p>
        </p:txBody>
      </p:sp>
    </p:spTree>
    <p:extLst>
      <p:ext uri="{BB962C8B-B14F-4D97-AF65-F5344CB8AC3E}">
        <p14:creationId xmlns:p14="http://schemas.microsoft.com/office/powerpoint/2010/main" val="1869093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Remember, this RCCA template is used over time and will change as the process is followed.  There will be action items associated with performing the RCCA.</a:t>
            </a:r>
          </a:p>
          <a:p>
            <a:pPr marL="171450" indent="-171450">
              <a:buFont typeface="Arial" panose="020B0604020202020204" pitchFamily="34" charset="0"/>
              <a:buChar char="•"/>
            </a:pPr>
            <a:r>
              <a:rPr lang="en-US" dirty="0"/>
              <a:t>This action list is specific to the RCCA, designed for group discussion during meetings.  It is likely to be a subset of a larger list kept in Excel format.</a:t>
            </a:r>
          </a:p>
          <a:p>
            <a:pPr marL="171450" indent="-171450">
              <a:buFont typeface="Arial" panose="020B0604020202020204" pitchFamily="34" charset="0"/>
              <a:buChar char="•"/>
            </a:pPr>
            <a:r>
              <a:rPr lang="en-US" dirty="0"/>
              <a:t>RCCA owner + action list drives accountability</a:t>
            </a:r>
          </a:p>
          <a:p>
            <a:pPr marL="171450" indent="-171450">
              <a:buFont typeface="Arial" panose="020B0604020202020204" pitchFamily="34" charset="0"/>
              <a:buChar char="•"/>
            </a:pPr>
            <a:r>
              <a:rPr lang="en-US" dirty="0"/>
              <a:t>L</a:t>
            </a:r>
            <a:r>
              <a:rPr lang="en-US" baseline="0" dirty="0"/>
              <a:t>eave the RCCA open until all related actions are closed.</a:t>
            </a: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12</a:t>
            </a:fld>
            <a:endParaRPr lang="en-US"/>
          </a:p>
        </p:txBody>
      </p:sp>
    </p:spTree>
    <p:extLst>
      <p:ext uri="{BB962C8B-B14F-4D97-AF65-F5344CB8AC3E}">
        <p14:creationId xmlns:p14="http://schemas.microsoft.com/office/powerpoint/2010/main" val="67688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company will want</a:t>
            </a:r>
            <a:r>
              <a:rPr lang="en-US" baseline="0" dirty="0"/>
              <a:t> to customize the signoff list, which should be as short as is prudent—recommend 3 to 5 key people</a:t>
            </a:r>
            <a:r>
              <a:rPr lang="en-US" dirty="0"/>
              <a:t>.  </a:t>
            </a:r>
          </a:p>
          <a:p>
            <a:pPr marL="171450" indent="-171450">
              <a:buFont typeface="Arial" panose="020B0604020202020204" pitchFamily="34" charset="0"/>
              <a:buChar char="•"/>
            </a:pPr>
            <a:r>
              <a:rPr lang="en-US" dirty="0"/>
              <a:t>If the person/organization that reported the issue is not intimately involved in the RCCA process, probably want to close the loop with them on the solution, and solicit their feedback, though not necessarily have them “signoff” formally.</a:t>
            </a:r>
          </a:p>
          <a:p>
            <a:pPr marL="171450" indent="-171450">
              <a:buFont typeface="Arial" panose="020B0604020202020204" pitchFamily="34" charset="0"/>
              <a:buChar char="•"/>
            </a:pPr>
            <a:r>
              <a:rPr lang="en-US" dirty="0"/>
              <a:t>After completion, the RCCA PPT should be archived, along with the associated data and other project</a:t>
            </a:r>
            <a:r>
              <a:rPr lang="en-US" baseline="0" dirty="0"/>
              <a:t> files, for future reference. RCCA records used for future reference (traceability).</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13</a:t>
            </a:fld>
            <a:endParaRPr lang="en-US"/>
          </a:p>
        </p:txBody>
      </p:sp>
    </p:spTree>
    <p:extLst>
      <p:ext uri="{BB962C8B-B14F-4D97-AF65-F5344CB8AC3E}">
        <p14:creationId xmlns:p14="http://schemas.microsoft.com/office/powerpoint/2010/main" val="4265476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ym typeface="Wingdings" panose="05000000000000000000" pitchFamily="2" charset="2"/>
              </a:rPr>
              <a:t>Every RCCA completed makes the organization stronger, more capable, more robust.  It’s a mechanism of continuous improvement for the organization.  You want y</a:t>
            </a:r>
            <a:r>
              <a:rPr lang="en-US" dirty="0"/>
              <a:t>our company to become</a:t>
            </a:r>
            <a:r>
              <a:rPr lang="en-US" baseline="0" dirty="0"/>
              <a:t> more capable and more effective over time, with fewer problems, rather than progressively more chaotic and difficult to manage.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Benefits of following this sort of formalized process is not only more efficient and effective problem solving, but building a culture where people think about problems the right way.  Eventually they will instinctively run through the RCCA process even for minor problems that they can solve themselves without opening a formal RCCA.</a:t>
            </a:r>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14</a:t>
            </a:fld>
            <a:endParaRPr lang="en-US"/>
          </a:p>
        </p:txBody>
      </p:sp>
    </p:spTree>
    <p:extLst>
      <p:ext uri="{BB962C8B-B14F-4D97-AF65-F5344CB8AC3E}">
        <p14:creationId xmlns:p14="http://schemas.microsoft.com/office/powerpoint/2010/main" val="3720229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RCCA as structured problem solving process—input=problem, output=solution</a:t>
            </a:r>
          </a:p>
        </p:txBody>
      </p:sp>
      <p:sp>
        <p:nvSpPr>
          <p:cNvPr id="4" name="Slide Number Placeholder 3"/>
          <p:cNvSpPr>
            <a:spLocks noGrp="1"/>
          </p:cNvSpPr>
          <p:nvPr>
            <p:ph type="sldNum" sz="quarter" idx="5"/>
          </p:nvPr>
        </p:nvSpPr>
        <p:spPr/>
        <p:txBody>
          <a:bodyPr/>
          <a:lstStyle/>
          <a:p>
            <a:fld id="{2159BAE5-46DE-E047-AFDD-B00166002A63}" type="slidenum">
              <a:rPr lang="en-US" smtClean="0"/>
              <a:t>15</a:t>
            </a:fld>
            <a:endParaRPr lang="en-US"/>
          </a:p>
        </p:txBody>
      </p:sp>
    </p:spTree>
    <p:extLst>
      <p:ext uri="{BB962C8B-B14F-4D97-AF65-F5344CB8AC3E}">
        <p14:creationId xmlns:p14="http://schemas.microsoft.com/office/powerpoint/2010/main" val="3794486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59BAE5-46DE-E047-AFDD-B00166002A63}" type="slidenum">
              <a:rPr lang="en-US" smtClean="0"/>
              <a:t>16</a:t>
            </a:fld>
            <a:endParaRPr lang="en-US"/>
          </a:p>
        </p:txBody>
      </p:sp>
    </p:spTree>
    <p:extLst>
      <p:ext uri="{BB962C8B-B14F-4D97-AF65-F5344CB8AC3E}">
        <p14:creationId xmlns:p14="http://schemas.microsoft.com/office/powerpoint/2010/main" val="115882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hlSlideMaster.Title SlideHeader" descr="  ">
            <a:extLst>
              <a:ext uri="{FF2B5EF4-FFF2-40B4-BE49-F238E27FC236}">
                <a16:creationId xmlns:a16="http://schemas.microsoft.com/office/drawing/2014/main" id="{4C29EB51-4DEE-F5EF-35CD-29AB67C7BD1D}"/>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7" name="flSlideMaster.Title SlideFooter" descr="  ">
            <a:extLst>
              <a:ext uri="{FF2B5EF4-FFF2-40B4-BE49-F238E27FC236}">
                <a16:creationId xmlns:a16="http://schemas.microsoft.com/office/drawing/2014/main" id="{4D9A97E9-F357-7179-F160-0067A63C2147}"/>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90537"/>
            <a:ext cx="10972800" cy="990600"/>
          </a:xfrm>
        </p:spPr>
        <p:txBody>
          <a:bodyPr>
            <a:normAutofit/>
          </a:bodyPr>
          <a:lstStyle>
            <a:lvl1pPr>
              <a:defRPr sz="4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Friday, July 14,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7" name="hlSlideMaster.Title and ContentHeader" descr="  ">
            <a:extLst>
              <a:ext uri="{FF2B5EF4-FFF2-40B4-BE49-F238E27FC236}">
                <a16:creationId xmlns:a16="http://schemas.microsoft.com/office/drawing/2014/main" id="{DAC1C2AE-8D60-190A-D5D1-AC6F9962C17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ContentFooter" descr="  ">
            <a:extLst>
              <a:ext uri="{FF2B5EF4-FFF2-40B4-BE49-F238E27FC236}">
                <a16:creationId xmlns:a16="http://schemas.microsoft.com/office/drawing/2014/main" id="{18CD2F1D-D745-4DA3-B401-E9E9466D2F6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Friday, July 14,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hlSlideMaster.Section HeaderHeader" descr="  ">
            <a:extLst>
              <a:ext uri="{FF2B5EF4-FFF2-40B4-BE49-F238E27FC236}">
                <a16:creationId xmlns:a16="http://schemas.microsoft.com/office/drawing/2014/main" id="{5B2E4458-81F1-039A-746B-B0D097C6AA13}"/>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Section HeaderFooter" descr="  ">
            <a:extLst>
              <a:ext uri="{FF2B5EF4-FFF2-40B4-BE49-F238E27FC236}">
                <a16:creationId xmlns:a16="http://schemas.microsoft.com/office/drawing/2014/main" id="{C7BD0D9B-6393-3EC6-B821-C78516A82C8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Friday, July 14, 2023</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hlSlideMaster.Two ContentHeader" descr="  ">
            <a:extLst>
              <a:ext uri="{FF2B5EF4-FFF2-40B4-BE49-F238E27FC236}">
                <a16:creationId xmlns:a16="http://schemas.microsoft.com/office/drawing/2014/main" id="{24D812FD-1B2B-104D-4EC4-1138DFBE05B7}"/>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Two ContentFooter" descr="  ">
            <a:extLst>
              <a:ext uri="{FF2B5EF4-FFF2-40B4-BE49-F238E27FC236}">
                <a16:creationId xmlns:a16="http://schemas.microsoft.com/office/drawing/2014/main" id="{6E2C0182-72F9-9FE7-663D-824ADF69EF65}"/>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Friday, July 14, 2023</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hlSlideMaster.ComparisonHeader" descr="  ">
            <a:extLst>
              <a:ext uri="{FF2B5EF4-FFF2-40B4-BE49-F238E27FC236}">
                <a16:creationId xmlns:a16="http://schemas.microsoft.com/office/drawing/2014/main" id="{54303E95-D04B-5C4F-2E65-3B3F87E06E3B}"/>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2" name="flSlideMaster.ComparisonFooter" descr="  ">
            <a:extLst>
              <a:ext uri="{FF2B5EF4-FFF2-40B4-BE49-F238E27FC236}">
                <a16:creationId xmlns:a16="http://schemas.microsoft.com/office/drawing/2014/main" id="{6DEBCA64-EDEC-027C-09C9-7E9E4C2FA797}"/>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Friday, July 14, 2023</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
        <p:nvSpPr>
          <p:cNvPr id="6" name="hlSlideMaster.Title OnlyHeader" descr="  ">
            <a:extLst>
              <a:ext uri="{FF2B5EF4-FFF2-40B4-BE49-F238E27FC236}">
                <a16:creationId xmlns:a16="http://schemas.microsoft.com/office/drawing/2014/main" id="{06B7F447-AC08-9F5B-6BF6-5A6B9A85640B}"/>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7" name="flSlideMaster.Title OnlyFooter" descr="  ">
            <a:extLst>
              <a:ext uri="{FF2B5EF4-FFF2-40B4-BE49-F238E27FC236}">
                <a16:creationId xmlns:a16="http://schemas.microsoft.com/office/drawing/2014/main" id="{93AA86E9-AD1D-5D7C-35EE-07DA420129D4}"/>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Friday, July 14, 2023</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
        <p:nvSpPr>
          <p:cNvPr id="5" name="hlSlideMaster.BlankHeader" descr="  ">
            <a:extLst>
              <a:ext uri="{FF2B5EF4-FFF2-40B4-BE49-F238E27FC236}">
                <a16:creationId xmlns:a16="http://schemas.microsoft.com/office/drawing/2014/main" id="{57F32257-933E-F274-9E48-476A7EC8986F}"/>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6" name="flSlideMaster.BlankFooter" descr="  ">
            <a:extLst>
              <a:ext uri="{FF2B5EF4-FFF2-40B4-BE49-F238E27FC236}">
                <a16:creationId xmlns:a16="http://schemas.microsoft.com/office/drawing/2014/main" id="{59243FFF-ACAB-A3CF-C4D3-590EACBD951F}"/>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Friday, July 14, 2023</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hlSlideMaster.Content with CaptionHeader" descr="  ">
            <a:extLst>
              <a:ext uri="{FF2B5EF4-FFF2-40B4-BE49-F238E27FC236}">
                <a16:creationId xmlns:a16="http://schemas.microsoft.com/office/drawing/2014/main" id="{C3FF8401-1E82-77A5-77CF-124788391E46}"/>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0" name="flSlideMaster.Content with CaptionFooter" descr="  ">
            <a:extLst>
              <a:ext uri="{FF2B5EF4-FFF2-40B4-BE49-F238E27FC236}">
                <a16:creationId xmlns:a16="http://schemas.microsoft.com/office/drawing/2014/main" id="{7848BA01-7283-7D74-7546-3B01A6D213A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Friday, July 14, 2023</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hlSlideMaster.Picture with CaptionHeader" descr="  ">
            <a:extLst>
              <a:ext uri="{FF2B5EF4-FFF2-40B4-BE49-F238E27FC236}">
                <a16:creationId xmlns:a16="http://schemas.microsoft.com/office/drawing/2014/main" id="{53E214F7-A58A-3876-95B5-BCC68BE7425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Picture with CaptionFooter" descr="  ">
            <a:extLst>
              <a:ext uri="{FF2B5EF4-FFF2-40B4-BE49-F238E27FC236}">
                <a16:creationId xmlns:a16="http://schemas.microsoft.com/office/drawing/2014/main" id="{E51427FB-A860-8633-40CB-C0C8443EED0D}"/>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Friday, July 14,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7" name="hlSlideMaster.Title and Vertical TextHeader" descr="  ">
            <a:extLst>
              <a:ext uri="{FF2B5EF4-FFF2-40B4-BE49-F238E27FC236}">
                <a16:creationId xmlns:a16="http://schemas.microsoft.com/office/drawing/2014/main" id="{31163181-18AA-ABC8-5789-D6707B9034B5}"/>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Vertical TextFooter" descr="  ">
            <a:extLst>
              <a:ext uri="{FF2B5EF4-FFF2-40B4-BE49-F238E27FC236}">
                <a16:creationId xmlns:a16="http://schemas.microsoft.com/office/drawing/2014/main" id="{B17E36C6-D199-CE2A-6D1C-F4BF1B77138C}"/>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Friday, July 14,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1744" y="6233904"/>
            <a:ext cx="1689613" cy="597523"/>
          </a:xfrm>
          <a:prstGeom prst="rect">
            <a:avLst/>
          </a:prstGeom>
        </p:spPr>
      </p:pic>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2.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media" Target="../media/media3.m4a"/><Relationship Id="rId2" Type="http://schemas.openxmlformats.org/officeDocument/2006/relationships/audio" Target="NULL" TargetMode="Externa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media" Target="../media/media10.m4a"/><Relationship Id="rId2" Type="http://schemas.openxmlformats.org/officeDocument/2006/relationships/audio" Target="NULL" TargetMode="Externa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jpe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15.xml"/><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hyperlink" Target="mailto:daniel.juliano@montana.edu" TargetMode="External"/><Relationship Id="rId13" Type="http://schemas.openxmlformats.org/officeDocument/2006/relationships/hyperlink" Target="mailto:sara.mines@caci.com" TargetMode="External"/><Relationship Id="rId3" Type="http://schemas.openxmlformats.org/officeDocument/2006/relationships/slideLayout" Target="../slideLayouts/slideLayout2.xml"/><Relationship Id="rId7" Type="http://schemas.openxmlformats.org/officeDocument/2006/relationships/hyperlink" Target="mailto:benjamin.klein@flir.com" TargetMode="External"/><Relationship Id="rId12" Type="http://schemas.openxmlformats.org/officeDocument/2006/relationships/hyperlink" Target="mailto:qtm@q.com" TargetMode="Externa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www.montanaphotonics.org/quality-alliance/" TargetMode="External"/><Relationship Id="rId11" Type="http://schemas.openxmlformats.org/officeDocument/2006/relationships/hyperlink" Target="mailto:conlin.ritter@gmail.com" TargetMode="External"/><Relationship Id="rId5" Type="http://schemas.openxmlformats.org/officeDocument/2006/relationships/hyperlink" Target="https://www.montanaphotonics.org/" TargetMode="External"/><Relationship Id="rId10" Type="http://schemas.openxmlformats.org/officeDocument/2006/relationships/hyperlink" Target="mailto:sbirrell@quantumcomposers.com" TargetMode="External"/><Relationship Id="rId4" Type="http://schemas.openxmlformats.org/officeDocument/2006/relationships/notesSlide" Target="../notesSlides/notesSlide16.xml"/><Relationship Id="rId9" Type="http://schemas.openxmlformats.org/officeDocument/2006/relationships/hyperlink" Target="mailto:mary@teamwavelength.com" TargetMode="External"/><Relationship Id="rId1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Root Cause and corrective action (RCCA)</a:t>
            </a:r>
          </a:p>
        </p:txBody>
      </p:sp>
      <p:sp>
        <p:nvSpPr>
          <p:cNvPr id="3" name="Subtitle 2"/>
          <p:cNvSpPr>
            <a:spLocks noGrp="1"/>
          </p:cNvSpPr>
          <p:nvPr>
            <p:ph type="subTitle" idx="1"/>
          </p:nvPr>
        </p:nvSpPr>
        <p:spPr/>
        <p:txBody>
          <a:bodyPr/>
          <a:lstStyle/>
          <a:p>
            <a:r>
              <a:rPr lang="en-US" dirty="0"/>
              <a:t>MPIA Quality Alliance 2023 Webinar Series</a:t>
            </a:r>
          </a:p>
          <a:p>
            <a:r>
              <a:rPr lang="en-US" dirty="0"/>
              <a:t>Presenter: Daniel Juliano</a:t>
            </a:r>
          </a:p>
          <a:p>
            <a:r>
              <a:rPr lang="en-US" dirty="0"/>
              <a:t>Director, Montana State University Technology Transfer Office</a:t>
            </a:r>
          </a:p>
        </p:txBody>
      </p:sp>
      <p:pic>
        <p:nvPicPr>
          <p:cNvPr id="13" name="Audio 12">
            <a:hlinkClick r:id="" action="ppaction://media"/>
            <a:extLst>
              <a:ext uri="{FF2B5EF4-FFF2-40B4-BE49-F238E27FC236}">
                <a16:creationId xmlns:a16="http://schemas.microsoft.com/office/drawing/2014/main" id="{7B2D6B4B-3967-E277-39F5-358297D19F6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29162720"/>
      </p:ext>
    </p:extLst>
  </p:cSld>
  <p:clrMapOvr>
    <a:masterClrMapping/>
  </p:clrMapOvr>
  <mc:AlternateContent xmlns:mc="http://schemas.openxmlformats.org/markup-compatibility/2006" xmlns:p14="http://schemas.microsoft.com/office/powerpoint/2010/main">
    <mc:Choice Requires="p14">
      <p:transition spd="slow" p14:dur="2000" advTm="44750"/>
    </mc:Choice>
    <mc:Fallback xmlns="">
      <p:transition spd="slow" advTm="44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will learn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normAutofit/>
          </a:bodyPr>
          <a:lstStyle/>
          <a:p>
            <a:r>
              <a:rPr lang="en-US" sz="3200" dirty="0"/>
              <a:t>What is Root Cause and Corrective Action (RCCA)?</a:t>
            </a:r>
          </a:p>
          <a:p>
            <a:r>
              <a:rPr lang="en-US" sz="3200" dirty="0"/>
              <a:t>Why implement RCCA?</a:t>
            </a:r>
          </a:p>
          <a:p>
            <a:r>
              <a:rPr lang="en-US" sz="3200" dirty="0"/>
              <a:t>How do I implement RCCA?</a:t>
            </a:r>
          </a:p>
          <a:p>
            <a:r>
              <a:rPr lang="en-US" sz="3200" dirty="0"/>
              <a:t>How will RCCA improve the organization?</a:t>
            </a:r>
          </a:p>
        </p:txBody>
      </p:sp>
      <p:pic>
        <p:nvPicPr>
          <p:cNvPr id="8" name="Picture 2" descr="See the source image">
            <a:extLst>
              <a:ext uri="{FF2B5EF4-FFF2-40B4-BE49-F238E27FC236}">
                <a16:creationId xmlns:a16="http://schemas.microsoft.com/office/drawing/2014/main" id="{DB40C595-D1FB-7DC4-82AA-56A5F59C03BB}"/>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67335" t="42980" r="11690" b="36872"/>
          <a:stretch/>
        </p:blipFill>
        <p:spPr bwMode="auto">
          <a:xfrm>
            <a:off x="275636" y="2250435"/>
            <a:ext cx="551974" cy="3856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ee the source image">
            <a:extLst>
              <a:ext uri="{FF2B5EF4-FFF2-40B4-BE49-F238E27FC236}">
                <a16:creationId xmlns:a16="http://schemas.microsoft.com/office/drawing/2014/main" id="{C01F40D2-C27D-7E65-F2DB-B9FC51AD323D}"/>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61020" t="14818" r="17622" b="64638"/>
          <a:stretch/>
        </p:blipFill>
        <p:spPr bwMode="auto">
          <a:xfrm>
            <a:off x="275636" y="2866907"/>
            <a:ext cx="562056" cy="3931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e the source image">
            <a:extLst>
              <a:ext uri="{FF2B5EF4-FFF2-40B4-BE49-F238E27FC236}">
                <a16:creationId xmlns:a16="http://schemas.microsoft.com/office/drawing/2014/main" id="{EF7FF75A-57E2-B725-F639-13CB43CB2CFC}"/>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41374" r="38513" b="82153"/>
          <a:stretch/>
        </p:blipFill>
        <p:spPr bwMode="auto">
          <a:xfrm>
            <a:off x="275636" y="1711565"/>
            <a:ext cx="529290" cy="3415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448211F6-9961-FA4B-5948-EFF11BCC3940}"/>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21433" t="72895" r="58093" b="7072"/>
          <a:stretch/>
        </p:blipFill>
        <p:spPr bwMode="auto">
          <a:xfrm>
            <a:off x="275092" y="3460459"/>
            <a:ext cx="552518" cy="393188"/>
          </a:xfrm>
          <a:prstGeom prst="rect">
            <a:avLst/>
          </a:prstGeom>
          <a:noFill/>
          <a:extLst>
            <a:ext uri="{909E8E84-426E-40DD-AFC4-6F175D3DCCD1}">
              <a14:hiddenFill xmlns:a14="http://schemas.microsoft.com/office/drawing/2010/main">
                <a:solidFill>
                  <a:srgbClr val="FFFFFF"/>
                </a:solidFill>
              </a14:hiddenFill>
            </a:ext>
          </a:extLst>
        </p:spPr>
      </p:pic>
      <p:pic>
        <p:nvPicPr>
          <p:cNvPr id="17" name="Audio 16">
            <a:hlinkClick r:id="" action="ppaction://media"/>
            <a:extLst>
              <a:ext uri="{FF2B5EF4-FFF2-40B4-BE49-F238E27FC236}">
                <a16:creationId xmlns:a16="http://schemas.microsoft.com/office/drawing/2014/main" id="{D31C6917-C4AB-ACBA-0DDC-FB6186139B71}"/>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41304337"/>
      </p:ext>
    </p:extLst>
  </p:cSld>
  <p:clrMapOvr>
    <a:masterClrMapping/>
  </p:clrMapOvr>
  <mc:AlternateContent xmlns:mc="http://schemas.openxmlformats.org/markup-compatibility/2006" xmlns:p14="http://schemas.microsoft.com/office/powerpoint/2010/main">
    <mc:Choice Requires="p14">
      <p:transition spd="slow" p14:dur="2000" advTm="13831"/>
    </mc:Choice>
    <mc:Fallback xmlns="">
      <p:transition spd="slow" advTm="13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19769-A1D2-6316-2B5C-A99B376D3704}"/>
              </a:ext>
            </a:extLst>
          </p:cNvPr>
          <p:cNvSpPr>
            <a:spLocks noGrp="1"/>
          </p:cNvSpPr>
          <p:nvPr>
            <p:ph type="title"/>
          </p:nvPr>
        </p:nvSpPr>
        <p:spPr/>
        <p:txBody>
          <a:bodyPr/>
          <a:lstStyle/>
          <a:p>
            <a:r>
              <a:rPr lang="en-US" dirty="0"/>
              <a:t>What is RCCA?</a:t>
            </a:r>
          </a:p>
        </p:txBody>
      </p:sp>
      <p:sp>
        <p:nvSpPr>
          <p:cNvPr id="3" name="Content Placeholder 2">
            <a:extLst>
              <a:ext uri="{FF2B5EF4-FFF2-40B4-BE49-F238E27FC236}">
                <a16:creationId xmlns:a16="http://schemas.microsoft.com/office/drawing/2014/main" id="{F9F1C060-BE52-F8CC-7EF2-2A46C7197E2F}"/>
              </a:ext>
            </a:extLst>
          </p:cNvPr>
          <p:cNvSpPr>
            <a:spLocks noGrp="1"/>
          </p:cNvSpPr>
          <p:nvPr>
            <p:ph idx="1"/>
          </p:nvPr>
        </p:nvSpPr>
        <p:spPr/>
        <p:txBody>
          <a:bodyPr/>
          <a:lstStyle/>
          <a:p>
            <a:r>
              <a:rPr lang="en-US" dirty="0"/>
              <a:t>RCCA process is a methodical, effective, and efficient structured problem solving approach </a:t>
            </a:r>
          </a:p>
          <a:p>
            <a:r>
              <a:rPr lang="en-US" dirty="0"/>
              <a:t>Goal: solve each problem only once</a:t>
            </a:r>
          </a:p>
          <a:p>
            <a:r>
              <a:rPr lang="en-US" dirty="0"/>
              <a:t>RCCA core: </a:t>
            </a:r>
          </a:p>
          <a:p>
            <a:pPr lvl="1"/>
            <a:r>
              <a:rPr lang="en-US" dirty="0"/>
              <a:t>Find problem root cause</a:t>
            </a:r>
          </a:p>
          <a:p>
            <a:pPr lvl="1"/>
            <a:r>
              <a:rPr lang="en-US" dirty="0"/>
              <a:t>Apply containment (short-term solution)</a:t>
            </a:r>
          </a:p>
          <a:p>
            <a:pPr lvl="1"/>
            <a:r>
              <a:rPr lang="en-US" dirty="0"/>
              <a:t>Implement corrective action (long-term solution that prevents recurrence)</a:t>
            </a:r>
          </a:p>
          <a:p>
            <a:endParaRPr lang="en-US" dirty="0"/>
          </a:p>
        </p:txBody>
      </p:sp>
      <p:pic>
        <p:nvPicPr>
          <p:cNvPr id="47" name="Audio 46">
            <a:hlinkClick r:id="" action="ppaction://media"/>
            <a:extLst>
              <a:ext uri="{FF2B5EF4-FFF2-40B4-BE49-F238E27FC236}">
                <a16:creationId xmlns:a16="http://schemas.microsoft.com/office/drawing/2014/main" id="{89918FEE-D691-F76B-65D5-2634C1B1F490}"/>
              </a:ext>
            </a:extLst>
          </p:cNvPr>
          <p:cNvPicPr>
            <a:picLocks noChangeAspect="1"/>
          </p:cNvPicPr>
          <p:nvPr>
            <a:audioFile r:link="rId2"/>
            <p:extLst>
              <p:ext uri="{DAA4B4D4-6D71-4841-9C94-3DE7FCFB9230}">
                <p14:media xmlns:p14="http://schemas.microsoft.com/office/powerpoint/2010/main" r:embed="rId3">
                  <p14:trim end="5229.9365"/>
                </p14:media>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98539978"/>
      </p:ext>
    </p:extLst>
  </p:cSld>
  <p:clrMapOvr>
    <a:masterClrMapping/>
  </p:clrMapOvr>
  <mc:AlternateContent xmlns:mc="http://schemas.openxmlformats.org/markup-compatibility/2006" xmlns:p14="http://schemas.microsoft.com/office/powerpoint/2010/main">
    <mc:Choice Requires="p14">
      <p:transition spd="slow" p14:dur="2000" advTm="71179"/>
    </mc:Choice>
    <mc:Fallback xmlns="">
      <p:transition spd="slow" advTm="71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Why Implement RCCA?</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normAutofit/>
          </a:bodyPr>
          <a:lstStyle/>
          <a:p>
            <a:r>
              <a:rPr lang="en-US" sz="2400" dirty="0"/>
              <a:t>Do the same problems seem to occur repeatedly?</a:t>
            </a:r>
          </a:p>
          <a:p>
            <a:r>
              <a:rPr lang="en-US" sz="2400" dirty="0"/>
              <a:t>Do you have the sense that you are wasting resources on “Band-Aids” that steadily accumulate and</a:t>
            </a:r>
          </a:p>
          <a:p>
            <a:pPr lvl="1"/>
            <a:r>
              <a:rPr lang="en-US" sz="2000" dirty="0"/>
              <a:t>degrade your ability to deliver quality products on time?</a:t>
            </a:r>
          </a:p>
          <a:p>
            <a:pPr lvl="1"/>
            <a:r>
              <a:rPr lang="en-US" sz="2000" dirty="0"/>
              <a:t>burden engineering with an increasing number of urgent design revisions?</a:t>
            </a:r>
          </a:p>
          <a:p>
            <a:pPr lvl="1"/>
            <a:r>
              <a:rPr lang="en-US" sz="2000" dirty="0"/>
              <a:t>are making your operation more difficult to manage over time instead of easier?</a:t>
            </a:r>
          </a:p>
          <a:p>
            <a:r>
              <a:rPr lang="en-US" sz="2400" dirty="0"/>
              <a:t>Is it unclear who is responsible for solving a given problem, once identified?</a:t>
            </a:r>
          </a:p>
          <a:p>
            <a:r>
              <a:rPr lang="en-US" sz="2400" dirty="0"/>
              <a:t>Is it often unclear whether or not a problem has really been solved?</a:t>
            </a:r>
          </a:p>
        </p:txBody>
      </p:sp>
      <p:sp>
        <p:nvSpPr>
          <p:cNvPr id="4" name="Rounded Rectangle 3">
            <a:extLst>
              <a:ext uri="{FF2B5EF4-FFF2-40B4-BE49-F238E27FC236}">
                <a16:creationId xmlns:a16="http://schemas.microsoft.com/office/drawing/2014/main" id="{E245C268-633C-236C-4731-C400BB3ABF1C}"/>
              </a:ext>
            </a:extLst>
          </p:cNvPr>
          <p:cNvSpPr/>
          <p:nvPr/>
        </p:nvSpPr>
        <p:spPr bwMode="auto">
          <a:xfrm>
            <a:off x="1917515" y="5169006"/>
            <a:ext cx="8356970" cy="838200"/>
          </a:xfrm>
          <a:prstGeom prst="roundRect">
            <a:avLst/>
          </a:prstGeom>
          <a:solidFill>
            <a:schemeClr val="accent1">
              <a:lumMod val="60000"/>
              <a:lumOff val="40000"/>
            </a:schemeClr>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800" b="1" dirty="0">
                <a:latin typeface="+mj-lt"/>
                <a:cs typeface="ＭＳ Ｐゴシック" charset="0"/>
              </a:rPr>
              <a:t>Implementing RCCA will avoid these problems </a:t>
            </a:r>
          </a:p>
        </p:txBody>
      </p:sp>
      <p:pic>
        <p:nvPicPr>
          <p:cNvPr id="37" name="Audio 36">
            <a:hlinkClick r:id="" action="ppaction://media"/>
            <a:extLst>
              <a:ext uri="{FF2B5EF4-FFF2-40B4-BE49-F238E27FC236}">
                <a16:creationId xmlns:a16="http://schemas.microsoft.com/office/drawing/2014/main" id="{AECA7BE2-FBA0-69B5-70B4-D36E88784A0E}"/>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138482240"/>
      </p:ext>
    </p:extLst>
  </p:cSld>
  <p:clrMapOvr>
    <a:masterClrMapping/>
  </p:clrMapOvr>
  <mc:AlternateContent xmlns:mc="http://schemas.openxmlformats.org/markup-compatibility/2006" xmlns:p14="http://schemas.microsoft.com/office/powerpoint/2010/main">
    <mc:Choice Requires="p14">
      <p:transition spd="slow" p14:dur="2000" advTm="55326"/>
    </mc:Choice>
    <mc:Fallback xmlns="">
      <p:transition spd="slow" advTm="55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7"/>
                </p:tgtEl>
              </p:cMediaNode>
            </p:audio>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B4C8-1452-61A6-04DC-B5CAD28D6413}"/>
              </a:ext>
            </a:extLst>
          </p:cNvPr>
          <p:cNvSpPr>
            <a:spLocks noGrp="1"/>
          </p:cNvSpPr>
          <p:nvPr>
            <p:ph type="title"/>
          </p:nvPr>
        </p:nvSpPr>
        <p:spPr/>
        <p:txBody>
          <a:bodyPr/>
          <a:lstStyle/>
          <a:p>
            <a:r>
              <a:rPr lang="en-US" dirty="0"/>
              <a:t>Sample use cases for RCCA</a:t>
            </a:r>
          </a:p>
        </p:txBody>
      </p:sp>
      <p:sp>
        <p:nvSpPr>
          <p:cNvPr id="3" name="Content Placeholder 2">
            <a:extLst>
              <a:ext uri="{FF2B5EF4-FFF2-40B4-BE49-F238E27FC236}">
                <a16:creationId xmlns:a16="http://schemas.microsoft.com/office/drawing/2014/main" id="{81AE70AC-A367-83A7-D899-26CF0B5AA347}"/>
              </a:ext>
            </a:extLst>
          </p:cNvPr>
          <p:cNvSpPr>
            <a:spLocks noGrp="1"/>
          </p:cNvSpPr>
          <p:nvPr>
            <p:ph idx="1"/>
          </p:nvPr>
        </p:nvSpPr>
        <p:spPr/>
        <p:txBody>
          <a:bodyPr/>
          <a:lstStyle/>
          <a:p>
            <a:r>
              <a:rPr lang="en-US" b="1" dirty="0"/>
              <a:t>Quality: </a:t>
            </a:r>
            <a:r>
              <a:rPr lang="en-US" dirty="0"/>
              <a:t>Customer returned a failed laser after &lt;1 month of use</a:t>
            </a:r>
          </a:p>
          <a:p>
            <a:endParaRPr lang="en-US" dirty="0"/>
          </a:p>
          <a:p>
            <a:r>
              <a:rPr lang="en-US" b="1" dirty="0"/>
              <a:t>Engineering: </a:t>
            </a:r>
            <a:r>
              <a:rPr lang="en-US" dirty="0"/>
              <a:t>Pushing limits of production equipment speed causing failure of the equipment</a:t>
            </a:r>
          </a:p>
          <a:p>
            <a:endParaRPr lang="en-US" dirty="0"/>
          </a:p>
          <a:p>
            <a:r>
              <a:rPr lang="en-US" b="1" dirty="0"/>
              <a:t>Safety: </a:t>
            </a:r>
            <a:r>
              <a:rPr lang="en-US" dirty="0"/>
              <a:t>Employee slipped on wet sticky mat and was injured</a:t>
            </a:r>
          </a:p>
        </p:txBody>
      </p:sp>
      <p:sp>
        <p:nvSpPr>
          <p:cNvPr id="4" name="Rounded Rectangle 3">
            <a:extLst>
              <a:ext uri="{FF2B5EF4-FFF2-40B4-BE49-F238E27FC236}">
                <a16:creationId xmlns:a16="http://schemas.microsoft.com/office/drawing/2014/main" id="{19BE34F5-4000-F13E-C695-EEC077C3AB72}"/>
              </a:ext>
            </a:extLst>
          </p:cNvPr>
          <p:cNvSpPr/>
          <p:nvPr/>
        </p:nvSpPr>
        <p:spPr bwMode="auto">
          <a:xfrm>
            <a:off x="1917515" y="5065768"/>
            <a:ext cx="8356970" cy="838200"/>
          </a:xfrm>
          <a:prstGeom prst="roundRect">
            <a:avLst/>
          </a:prstGeom>
          <a:solidFill>
            <a:schemeClr val="accent1">
              <a:lumMod val="60000"/>
              <a:lumOff val="40000"/>
            </a:schemeClr>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800" b="1" dirty="0">
                <a:latin typeface="+mj-lt"/>
                <a:cs typeface="ＭＳ Ｐゴシック" charset="0"/>
              </a:rPr>
              <a:t>RCCA useful in diverse contexts</a:t>
            </a:r>
          </a:p>
        </p:txBody>
      </p:sp>
      <p:pic>
        <p:nvPicPr>
          <p:cNvPr id="21" name="Audio 20">
            <a:hlinkClick r:id="" action="ppaction://media"/>
            <a:extLst>
              <a:ext uri="{FF2B5EF4-FFF2-40B4-BE49-F238E27FC236}">
                <a16:creationId xmlns:a16="http://schemas.microsoft.com/office/drawing/2014/main" id="{1ECC531F-7946-DA21-65D7-383160A1FD58}"/>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8948991"/>
      </p:ext>
    </p:extLst>
  </p:cSld>
  <p:clrMapOvr>
    <a:masterClrMapping/>
  </p:clrMapOvr>
  <mc:AlternateContent xmlns:mc="http://schemas.openxmlformats.org/markup-compatibility/2006" xmlns:p14="http://schemas.microsoft.com/office/powerpoint/2010/main">
    <mc:Choice Requires="p14">
      <p:transition spd="slow" p14:dur="2000" advTm="135210"/>
    </mc:Choice>
    <mc:Fallback xmlns="">
      <p:transition spd="slow" advTm="135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568" y="517770"/>
            <a:ext cx="10886831" cy="990600"/>
          </a:xfrm>
        </p:spPr>
        <p:txBody>
          <a:bodyPr/>
          <a:lstStyle/>
          <a:p>
            <a:r>
              <a:rPr lang="en-US" dirty="0"/>
              <a:t>How to implement RCCA –7 elements</a:t>
            </a:r>
          </a:p>
        </p:txBody>
      </p:sp>
      <p:sp>
        <p:nvSpPr>
          <p:cNvPr id="3" name="Content Placeholder 2"/>
          <p:cNvSpPr>
            <a:spLocks noGrp="1"/>
          </p:cNvSpPr>
          <p:nvPr>
            <p:ph idx="1"/>
          </p:nvPr>
        </p:nvSpPr>
        <p:spPr/>
        <p:txBody>
          <a:bodyPr/>
          <a:lstStyle/>
          <a:p>
            <a:r>
              <a:rPr lang="en-US" dirty="0"/>
              <a:t>Title &amp; RCCA #</a:t>
            </a:r>
          </a:p>
          <a:p>
            <a:r>
              <a:rPr lang="en-US" dirty="0"/>
              <a:t>Executive Summary</a:t>
            </a:r>
          </a:p>
          <a:p>
            <a:r>
              <a:rPr lang="en-US" dirty="0"/>
              <a:t>Containment</a:t>
            </a:r>
          </a:p>
          <a:p>
            <a:r>
              <a:rPr lang="en-US" dirty="0"/>
              <a:t>Root Cause Analysis</a:t>
            </a:r>
          </a:p>
          <a:p>
            <a:r>
              <a:rPr lang="en-US" dirty="0"/>
              <a:t>Corrective Action</a:t>
            </a:r>
          </a:p>
          <a:p>
            <a:r>
              <a:rPr lang="en-US" dirty="0"/>
              <a:t>Action Item List</a:t>
            </a:r>
          </a:p>
          <a:p>
            <a:r>
              <a:rPr lang="en-US" dirty="0"/>
              <a:t>Signoff</a:t>
            </a:r>
          </a:p>
          <a:p>
            <a:endParaRPr lang="en-US" dirty="0"/>
          </a:p>
        </p:txBody>
      </p:sp>
      <p:sp>
        <p:nvSpPr>
          <p:cNvPr id="4" name="Rounded Rectangle 3"/>
          <p:cNvSpPr/>
          <p:nvPr/>
        </p:nvSpPr>
        <p:spPr bwMode="auto">
          <a:xfrm>
            <a:off x="2062283" y="5119251"/>
            <a:ext cx="8153400" cy="1220979"/>
          </a:xfrm>
          <a:prstGeom prst="roundRect">
            <a:avLst/>
          </a:prstGeom>
          <a:solidFill>
            <a:schemeClr val="accent1">
              <a:lumMod val="60000"/>
              <a:lumOff val="40000"/>
            </a:schemeClr>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800" b="1" dirty="0">
                <a:latin typeface="+mj-lt"/>
                <a:cs typeface="ＭＳ Ｐゴシック" charset="0"/>
              </a:rPr>
              <a:t>7 elements to this RCCA template—</a:t>
            </a:r>
          </a:p>
          <a:p>
            <a:pPr algn="ctr"/>
            <a:r>
              <a:rPr lang="en-US" sz="2800" b="1" dirty="0">
                <a:latin typeface="+mj-lt"/>
                <a:cs typeface="ＭＳ Ｐゴシック" charset="0"/>
              </a:rPr>
              <a:t>all critical to the effectiveness of the process</a:t>
            </a:r>
          </a:p>
        </p:txBody>
      </p:sp>
      <p:pic>
        <p:nvPicPr>
          <p:cNvPr id="34" name="Audio 33">
            <a:hlinkClick r:id="" action="ppaction://media"/>
            <a:extLst>
              <a:ext uri="{FF2B5EF4-FFF2-40B4-BE49-F238E27FC236}">
                <a16:creationId xmlns:a16="http://schemas.microsoft.com/office/drawing/2014/main" id="{0AA09B59-CDCD-1085-C162-5D5E9C0C53A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92760210"/>
      </p:ext>
    </p:extLst>
  </p:cSld>
  <p:clrMapOvr>
    <a:masterClrMapping/>
  </p:clrMapOvr>
  <mc:AlternateContent xmlns:mc="http://schemas.openxmlformats.org/markup-compatibility/2006" xmlns:p14="http://schemas.microsoft.com/office/powerpoint/2010/main">
    <mc:Choice Requires="p14">
      <p:transition spd="slow" p14:dur="2000" advTm="57509"/>
    </mc:Choice>
    <mc:Fallback xmlns="">
      <p:transition spd="slow" advTm="57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462914"/>
            <a:ext cx="7772400" cy="1470025"/>
          </a:xfrm>
        </p:spPr>
        <p:txBody>
          <a:bodyPr/>
          <a:lstStyle/>
          <a:p>
            <a:r>
              <a:rPr lang="en-US" dirty="0"/>
              <a:t>RCCA #</a:t>
            </a:r>
          </a:p>
        </p:txBody>
      </p:sp>
      <p:sp>
        <p:nvSpPr>
          <p:cNvPr id="3" name="Subtitle 2"/>
          <p:cNvSpPr>
            <a:spLocks noGrp="1"/>
          </p:cNvSpPr>
          <p:nvPr>
            <p:ph type="subTitle" idx="1"/>
          </p:nvPr>
        </p:nvSpPr>
        <p:spPr>
          <a:xfrm>
            <a:off x="2209800" y="3642486"/>
            <a:ext cx="7187184" cy="1752600"/>
          </a:xfrm>
        </p:spPr>
        <p:txBody>
          <a:bodyPr>
            <a:normAutofit/>
          </a:bodyPr>
          <a:lstStyle/>
          <a:p>
            <a:r>
              <a:rPr lang="en-US" sz="2800" dirty="0"/>
              <a:t>Title: </a:t>
            </a:r>
          </a:p>
          <a:p>
            <a:r>
              <a:rPr lang="en-US" sz="2800" dirty="0"/>
              <a:t>Date: </a:t>
            </a:r>
          </a:p>
          <a:p>
            <a:r>
              <a:rPr lang="en-US" sz="2800" dirty="0"/>
              <a:t>Owner:</a:t>
            </a:r>
            <a:endParaRPr lang="en-US" dirty="0"/>
          </a:p>
        </p:txBody>
      </p:sp>
      <p:pic>
        <p:nvPicPr>
          <p:cNvPr id="32" name="Audio 31">
            <a:hlinkClick r:id="" action="ppaction://media"/>
            <a:extLst>
              <a:ext uri="{FF2B5EF4-FFF2-40B4-BE49-F238E27FC236}">
                <a16:creationId xmlns:a16="http://schemas.microsoft.com/office/drawing/2014/main" id="{4C7D98C5-541D-42BB-89CB-67F776C3F16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2216689"/>
      </p:ext>
    </p:extLst>
  </p:cSld>
  <p:clrMapOvr>
    <a:masterClrMapping/>
  </p:clrMapOvr>
  <mc:AlternateContent xmlns:mc="http://schemas.openxmlformats.org/markup-compatibility/2006" xmlns:p14="http://schemas.microsoft.com/office/powerpoint/2010/main">
    <mc:Choice Requires="p14">
      <p:transition spd="slow" p14:dur="2000" advTm="120840"/>
    </mc:Choice>
    <mc:Fallback xmlns="">
      <p:transition spd="slow" advTm="1208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a:xfrm>
            <a:off x="1981200" y="1600200"/>
            <a:ext cx="8509000" cy="4876800"/>
          </a:xfrm>
        </p:spPr>
        <p:txBody>
          <a:bodyPr>
            <a:normAutofit/>
          </a:bodyPr>
          <a:lstStyle/>
          <a:p>
            <a:r>
              <a:rPr lang="en-US" sz="2800" dirty="0"/>
              <a:t>Problem Statement</a:t>
            </a:r>
          </a:p>
          <a:p>
            <a:endParaRPr lang="en-US" sz="2800" dirty="0"/>
          </a:p>
          <a:p>
            <a:r>
              <a:rPr lang="en-US" sz="2800" dirty="0"/>
              <a:t>What was the impact and why do we care about it?</a:t>
            </a:r>
          </a:p>
          <a:p>
            <a:endParaRPr lang="en-US" sz="2800" dirty="0"/>
          </a:p>
          <a:p>
            <a:r>
              <a:rPr lang="en-US" sz="2800" dirty="0"/>
              <a:t>Current Status</a:t>
            </a:r>
          </a:p>
        </p:txBody>
      </p:sp>
      <p:pic>
        <p:nvPicPr>
          <p:cNvPr id="33" name="Audio 32">
            <a:hlinkClick r:id="" action="ppaction://media"/>
            <a:extLst>
              <a:ext uri="{FF2B5EF4-FFF2-40B4-BE49-F238E27FC236}">
                <a16:creationId xmlns:a16="http://schemas.microsoft.com/office/drawing/2014/main" id="{89B261A9-C7ED-CC1F-88E3-6E5DFDDF508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125535398"/>
      </p:ext>
    </p:extLst>
  </p:cSld>
  <p:clrMapOvr>
    <a:masterClrMapping/>
  </p:clrMapOvr>
  <mc:AlternateContent xmlns:mc="http://schemas.openxmlformats.org/markup-compatibility/2006" xmlns:p14="http://schemas.microsoft.com/office/powerpoint/2010/main">
    <mc:Choice Requires="p14">
      <p:transition spd="slow" p14:dur="2000" advTm="165902"/>
    </mc:Choice>
    <mc:Fallback xmlns="">
      <p:transition spd="slow" advTm="165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Containment (Short Term Band-Aid)</a:t>
            </a:r>
          </a:p>
        </p:txBody>
      </p:sp>
      <p:sp>
        <p:nvSpPr>
          <p:cNvPr id="3" name="Content Placeholder 2"/>
          <p:cNvSpPr>
            <a:spLocks noGrp="1"/>
          </p:cNvSpPr>
          <p:nvPr>
            <p:ph idx="1"/>
          </p:nvPr>
        </p:nvSpPr>
        <p:spPr/>
        <p:txBody>
          <a:bodyPr>
            <a:normAutofit/>
          </a:bodyPr>
          <a:lstStyle/>
          <a:p>
            <a:r>
              <a:rPr lang="en-US" sz="2800" dirty="0"/>
              <a:t>What was the Containment?</a:t>
            </a:r>
          </a:p>
          <a:p>
            <a:endParaRPr lang="en-US" sz="2800" dirty="0"/>
          </a:p>
          <a:p>
            <a:r>
              <a:rPr lang="en-US" sz="2800" dirty="0"/>
              <a:t>What are the risks associated with the Containment?</a:t>
            </a:r>
          </a:p>
          <a:p>
            <a:endParaRPr lang="en-US" sz="2800" dirty="0"/>
          </a:p>
          <a:p>
            <a:r>
              <a:rPr lang="en-US" sz="2800" dirty="0"/>
              <a:t>How do we monitor the situation before implementation of the Corrective Action?</a:t>
            </a:r>
          </a:p>
          <a:p>
            <a:endParaRPr lang="en-US" sz="2800" dirty="0"/>
          </a:p>
        </p:txBody>
      </p:sp>
      <p:pic>
        <p:nvPicPr>
          <p:cNvPr id="53" name="Audio 52">
            <a:hlinkClick r:id="" action="ppaction://media"/>
            <a:extLst>
              <a:ext uri="{FF2B5EF4-FFF2-40B4-BE49-F238E27FC236}">
                <a16:creationId xmlns:a16="http://schemas.microsoft.com/office/drawing/2014/main" id="{CE14A697-E318-5882-903E-F4C9A363AA6F}"/>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475065990"/>
      </p:ext>
    </p:extLst>
  </p:cSld>
  <p:clrMapOvr>
    <a:masterClrMapping/>
  </p:clrMapOvr>
  <mc:AlternateContent xmlns:mc="http://schemas.openxmlformats.org/markup-compatibility/2006" xmlns:p14="http://schemas.microsoft.com/office/powerpoint/2010/main">
    <mc:Choice Requires="p14">
      <p:transition spd="slow" p14:dur="2000" advTm="247889"/>
    </mc:Choice>
    <mc:Fallback xmlns="">
      <p:transition spd="slow" advTm="247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Root Cause Analysis</a:t>
            </a:r>
          </a:p>
        </p:txBody>
      </p:sp>
      <p:sp>
        <p:nvSpPr>
          <p:cNvPr id="3" name="Content Placeholder 2"/>
          <p:cNvSpPr>
            <a:spLocks noGrp="1"/>
          </p:cNvSpPr>
          <p:nvPr>
            <p:ph idx="1"/>
          </p:nvPr>
        </p:nvSpPr>
        <p:spPr/>
        <p:txBody>
          <a:bodyPr/>
          <a:lstStyle/>
          <a:p>
            <a:r>
              <a:rPr lang="en-US" dirty="0"/>
              <a:t>What was the Root Cause?</a:t>
            </a:r>
          </a:p>
          <a:p>
            <a:endParaRPr lang="en-US" dirty="0"/>
          </a:p>
          <a:p>
            <a:endParaRPr lang="en-US" dirty="0"/>
          </a:p>
          <a:p>
            <a:r>
              <a:rPr lang="en-US" dirty="0"/>
              <a:t>Why should we believe it was the Root Cause?</a:t>
            </a:r>
          </a:p>
          <a:p>
            <a:endParaRPr lang="en-US" dirty="0"/>
          </a:p>
        </p:txBody>
      </p:sp>
      <p:pic>
        <p:nvPicPr>
          <p:cNvPr id="31" name="Audio 30">
            <a:hlinkClick r:id="" action="ppaction://media"/>
            <a:extLst>
              <a:ext uri="{FF2B5EF4-FFF2-40B4-BE49-F238E27FC236}">
                <a16:creationId xmlns:a16="http://schemas.microsoft.com/office/drawing/2014/main" id="{CDBB4EE7-BC7E-AC02-1B82-9BE39EDBCEBA}"/>
              </a:ext>
            </a:extLst>
          </p:cNvPr>
          <p:cNvPicPr>
            <a:picLocks noChangeAspect="1"/>
          </p:cNvPicPr>
          <p:nvPr>
            <a:audioFile r:link="rId2"/>
            <p:extLst>
              <p:ext uri="{DAA4B4D4-6D71-4841-9C94-3DE7FCFB9230}">
                <p14:media xmlns:p14="http://schemas.microsoft.com/office/powerpoint/2010/main" r:embed="rId3">
                  <p14:trim end="4150.975"/>
                </p14:media>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658966480"/>
      </p:ext>
    </p:extLst>
  </p:cSld>
  <p:clrMapOvr>
    <a:masterClrMapping/>
  </p:clrMapOvr>
  <mc:AlternateContent xmlns:mc="http://schemas.openxmlformats.org/markup-compatibility/2006" xmlns:p14="http://schemas.microsoft.com/office/powerpoint/2010/main">
    <mc:Choice Requires="p14">
      <p:transition spd="slow" p14:dur="2000" advTm="225869"/>
    </mc:Choice>
    <mc:Fallback xmlns="">
      <p:transition spd="slow" advTm="225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90537"/>
            <a:ext cx="11489635" cy="990600"/>
          </a:xfrm>
        </p:spPr>
        <p:txBody>
          <a:bodyPr>
            <a:normAutofit/>
          </a:bodyPr>
          <a:lstStyle/>
          <a:p>
            <a:r>
              <a:rPr lang="en-US" sz="3800" dirty="0"/>
              <a:t>Corrective Action (Addresses Root Cause Long Term)</a:t>
            </a:r>
          </a:p>
        </p:txBody>
      </p:sp>
      <p:sp>
        <p:nvSpPr>
          <p:cNvPr id="3" name="Content Placeholder 2"/>
          <p:cNvSpPr>
            <a:spLocks noGrp="1"/>
          </p:cNvSpPr>
          <p:nvPr>
            <p:ph idx="1"/>
          </p:nvPr>
        </p:nvSpPr>
        <p:spPr/>
        <p:txBody>
          <a:bodyPr/>
          <a:lstStyle/>
          <a:p>
            <a:r>
              <a:rPr lang="en-US" dirty="0"/>
              <a:t>What was the Corrective Action?</a:t>
            </a:r>
          </a:p>
          <a:p>
            <a:endParaRPr lang="en-US" dirty="0"/>
          </a:p>
          <a:p>
            <a:endParaRPr lang="en-US" dirty="0"/>
          </a:p>
          <a:p>
            <a:r>
              <a:rPr lang="en-US" dirty="0"/>
              <a:t>Why should we believe the same problem will not occur again?</a:t>
            </a:r>
          </a:p>
          <a:p>
            <a:endParaRPr lang="en-US" dirty="0"/>
          </a:p>
        </p:txBody>
      </p:sp>
      <p:pic>
        <p:nvPicPr>
          <p:cNvPr id="61" name="Audio 60">
            <a:hlinkClick r:id="" action="ppaction://media"/>
            <a:extLst>
              <a:ext uri="{FF2B5EF4-FFF2-40B4-BE49-F238E27FC236}">
                <a16:creationId xmlns:a16="http://schemas.microsoft.com/office/drawing/2014/main" id="{75C7EF1B-AE1E-67B1-F9B1-3F6D8AF2F950}"/>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941041563"/>
      </p:ext>
    </p:extLst>
  </p:cSld>
  <p:clrMapOvr>
    <a:masterClrMapping/>
  </p:clrMapOvr>
  <mc:AlternateContent xmlns:mc="http://schemas.openxmlformats.org/markup-compatibility/2006" xmlns:p14="http://schemas.microsoft.com/office/powerpoint/2010/main">
    <mc:Choice Requires="p14">
      <p:transition spd="slow" p14:dur="2000" advTm="145284"/>
    </mc:Choice>
    <mc:Fallback xmlns="">
      <p:transition spd="slow" advTm="145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Item List</a:t>
            </a:r>
          </a:p>
        </p:txBody>
      </p:sp>
      <p:graphicFrame>
        <p:nvGraphicFramePr>
          <p:cNvPr id="4" name="Table 3"/>
          <p:cNvGraphicFramePr>
            <a:graphicFrameLocks noGrp="1"/>
          </p:cNvGraphicFramePr>
          <p:nvPr>
            <p:extLst>
              <p:ext uri="{D42A27DB-BD31-4B8C-83A1-F6EECF244321}">
                <p14:modId xmlns:p14="http://schemas.microsoft.com/office/powerpoint/2010/main" val="1156694078"/>
              </p:ext>
            </p:extLst>
          </p:nvPr>
        </p:nvGraphicFramePr>
        <p:xfrm>
          <a:off x="1526959" y="1397001"/>
          <a:ext cx="9099613" cy="4373481"/>
        </p:xfrm>
        <a:graphic>
          <a:graphicData uri="http://schemas.openxmlformats.org/drawingml/2006/table">
            <a:tbl>
              <a:tblPr firstRow="1" bandRow="1">
                <a:tableStyleId>{5C22544A-7EE6-4342-B048-85BDC9FD1C3A}</a:tableStyleId>
              </a:tblPr>
              <a:tblGrid>
                <a:gridCol w="1299945">
                  <a:extLst>
                    <a:ext uri="{9D8B030D-6E8A-4147-A177-3AD203B41FA5}">
                      <a16:colId xmlns:a16="http://schemas.microsoft.com/office/drawing/2014/main" val="3140275574"/>
                    </a:ext>
                  </a:extLst>
                </a:gridCol>
                <a:gridCol w="3899834">
                  <a:extLst>
                    <a:ext uri="{9D8B030D-6E8A-4147-A177-3AD203B41FA5}">
                      <a16:colId xmlns:a16="http://schemas.microsoft.com/office/drawing/2014/main" val="2898215287"/>
                    </a:ext>
                  </a:extLst>
                </a:gridCol>
                <a:gridCol w="1624931">
                  <a:extLst>
                    <a:ext uri="{9D8B030D-6E8A-4147-A177-3AD203B41FA5}">
                      <a16:colId xmlns:a16="http://schemas.microsoft.com/office/drawing/2014/main" val="1188227813"/>
                    </a:ext>
                  </a:extLst>
                </a:gridCol>
                <a:gridCol w="2274903">
                  <a:extLst>
                    <a:ext uri="{9D8B030D-6E8A-4147-A177-3AD203B41FA5}">
                      <a16:colId xmlns:a16="http://schemas.microsoft.com/office/drawing/2014/main" val="2887489373"/>
                    </a:ext>
                  </a:extLst>
                </a:gridCol>
              </a:tblGrid>
              <a:tr h="624783">
                <a:tc>
                  <a:txBody>
                    <a:bodyPr/>
                    <a:lstStyle/>
                    <a:p>
                      <a:r>
                        <a:rPr lang="en-US" sz="2400" dirty="0"/>
                        <a:t>Owner</a:t>
                      </a:r>
                    </a:p>
                  </a:txBody>
                  <a:tcPr/>
                </a:tc>
                <a:tc>
                  <a:txBody>
                    <a:bodyPr/>
                    <a:lstStyle/>
                    <a:p>
                      <a:r>
                        <a:rPr lang="en-US" sz="2400" dirty="0"/>
                        <a:t>Description</a:t>
                      </a:r>
                    </a:p>
                  </a:txBody>
                  <a:tcPr/>
                </a:tc>
                <a:tc>
                  <a:txBody>
                    <a:bodyPr/>
                    <a:lstStyle/>
                    <a:p>
                      <a:r>
                        <a:rPr lang="en-US" sz="2400" dirty="0"/>
                        <a:t>Due Date</a:t>
                      </a:r>
                    </a:p>
                  </a:txBody>
                  <a:tcPr/>
                </a:tc>
                <a:tc>
                  <a:txBody>
                    <a:bodyPr/>
                    <a:lstStyle/>
                    <a:p>
                      <a:r>
                        <a:rPr lang="en-US" sz="2400" dirty="0"/>
                        <a:t>Status</a:t>
                      </a:r>
                    </a:p>
                  </a:txBody>
                  <a:tcPr/>
                </a:tc>
                <a:extLst>
                  <a:ext uri="{0D108BD9-81ED-4DB2-BD59-A6C34878D82A}">
                    <a16:rowId xmlns:a16="http://schemas.microsoft.com/office/drawing/2014/main" val="2691089027"/>
                  </a:ext>
                </a:extLst>
              </a:tr>
              <a:tr h="624783">
                <a:tc>
                  <a:txBody>
                    <a:bodyPr/>
                    <a:lstStyle/>
                    <a:p>
                      <a:endParaRPr lang="en-US" sz="2400"/>
                    </a:p>
                  </a:txBody>
                  <a:tcPr/>
                </a:tc>
                <a:tc>
                  <a:txBody>
                    <a:bodyPr/>
                    <a:lstStyle/>
                    <a:p>
                      <a:endParaRPr lang="en-US" sz="2400" dirty="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2533454525"/>
                  </a:ext>
                </a:extLst>
              </a:tr>
              <a:tr h="624783">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3474622832"/>
                  </a:ext>
                </a:extLst>
              </a:tr>
              <a:tr h="624783">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3955097153"/>
                  </a:ext>
                </a:extLst>
              </a:tr>
              <a:tr h="624783">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2134725528"/>
                  </a:ext>
                </a:extLst>
              </a:tr>
              <a:tr h="624783">
                <a:tc>
                  <a:txBody>
                    <a:bodyPr/>
                    <a:lstStyle/>
                    <a:p>
                      <a:endParaRPr lang="en-US" sz="2400"/>
                    </a:p>
                  </a:txBody>
                  <a:tcPr/>
                </a:tc>
                <a:tc>
                  <a:txBody>
                    <a:bodyPr/>
                    <a:lstStyle/>
                    <a:p>
                      <a:endParaRPr lang="en-US" sz="2400" dirty="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4098348935"/>
                  </a:ext>
                </a:extLst>
              </a:tr>
              <a:tr h="624783">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extLst>
                  <a:ext uri="{0D108BD9-81ED-4DB2-BD59-A6C34878D82A}">
                    <a16:rowId xmlns:a16="http://schemas.microsoft.com/office/drawing/2014/main" val="388550475"/>
                  </a:ext>
                </a:extLst>
              </a:tr>
            </a:tbl>
          </a:graphicData>
        </a:graphic>
      </p:graphicFrame>
      <p:pic>
        <p:nvPicPr>
          <p:cNvPr id="15" name="Audio 14">
            <a:hlinkClick r:id="" action="ppaction://media"/>
            <a:extLst>
              <a:ext uri="{FF2B5EF4-FFF2-40B4-BE49-F238E27FC236}">
                <a16:creationId xmlns:a16="http://schemas.microsoft.com/office/drawing/2014/main" id="{3F081EC8-4ACA-67BF-E9B1-43F0677136B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14752133"/>
      </p:ext>
    </p:extLst>
  </p:cSld>
  <p:clrMapOvr>
    <a:masterClrMapping/>
  </p:clrMapOvr>
  <mc:AlternateContent xmlns:mc="http://schemas.openxmlformats.org/markup-compatibility/2006" xmlns:p14="http://schemas.microsoft.com/office/powerpoint/2010/main">
    <mc:Choice Requires="p14">
      <p:transition spd="slow" p14:dur="2000" advTm="54725"/>
    </mc:Choice>
    <mc:Fallback xmlns="">
      <p:transition spd="slow" advTm="54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RCCA Signoff</a:t>
            </a:r>
          </a:p>
        </p:txBody>
      </p:sp>
      <p:graphicFrame>
        <p:nvGraphicFramePr>
          <p:cNvPr id="4" name="Table 3"/>
          <p:cNvGraphicFramePr>
            <a:graphicFrameLocks noGrp="1"/>
          </p:cNvGraphicFramePr>
          <p:nvPr>
            <p:extLst>
              <p:ext uri="{D42A27DB-BD31-4B8C-83A1-F6EECF244321}">
                <p14:modId xmlns:p14="http://schemas.microsoft.com/office/powerpoint/2010/main" val="1624026906"/>
              </p:ext>
            </p:extLst>
          </p:nvPr>
        </p:nvGraphicFramePr>
        <p:xfrm>
          <a:off x="1035726" y="1487550"/>
          <a:ext cx="10546674" cy="4459055"/>
        </p:xfrm>
        <a:graphic>
          <a:graphicData uri="http://schemas.openxmlformats.org/drawingml/2006/table">
            <a:tbl>
              <a:tblPr firstRow="1" bandRow="1">
                <a:tableStyleId>{5C22544A-7EE6-4342-B048-85BDC9FD1C3A}</a:tableStyleId>
              </a:tblPr>
              <a:tblGrid>
                <a:gridCol w="2630284">
                  <a:extLst>
                    <a:ext uri="{9D8B030D-6E8A-4147-A177-3AD203B41FA5}">
                      <a16:colId xmlns:a16="http://schemas.microsoft.com/office/drawing/2014/main" val="3140275574"/>
                    </a:ext>
                  </a:extLst>
                </a:gridCol>
                <a:gridCol w="3396386">
                  <a:extLst>
                    <a:ext uri="{9D8B030D-6E8A-4147-A177-3AD203B41FA5}">
                      <a16:colId xmlns:a16="http://schemas.microsoft.com/office/drawing/2014/main" val="2898215287"/>
                    </a:ext>
                  </a:extLst>
                </a:gridCol>
                <a:gridCol w="3294240">
                  <a:extLst>
                    <a:ext uri="{9D8B030D-6E8A-4147-A177-3AD203B41FA5}">
                      <a16:colId xmlns:a16="http://schemas.microsoft.com/office/drawing/2014/main" val="1188227813"/>
                    </a:ext>
                  </a:extLst>
                </a:gridCol>
                <a:gridCol w="1225764">
                  <a:extLst>
                    <a:ext uri="{9D8B030D-6E8A-4147-A177-3AD203B41FA5}">
                      <a16:colId xmlns:a16="http://schemas.microsoft.com/office/drawing/2014/main" val="2887489373"/>
                    </a:ext>
                  </a:extLst>
                </a:gridCol>
              </a:tblGrid>
              <a:tr h="704093">
                <a:tc>
                  <a:txBody>
                    <a:bodyPr/>
                    <a:lstStyle/>
                    <a:p>
                      <a:r>
                        <a:rPr lang="en-US" sz="2400" dirty="0"/>
                        <a:t>Name</a:t>
                      </a:r>
                    </a:p>
                  </a:txBody>
                  <a:tcPr/>
                </a:tc>
                <a:tc>
                  <a:txBody>
                    <a:bodyPr/>
                    <a:lstStyle/>
                    <a:p>
                      <a:r>
                        <a:rPr lang="en-US" sz="2400" dirty="0"/>
                        <a:t>Position</a:t>
                      </a:r>
                    </a:p>
                  </a:txBody>
                  <a:tcPr/>
                </a:tc>
                <a:tc>
                  <a:txBody>
                    <a:bodyPr/>
                    <a:lstStyle/>
                    <a:p>
                      <a:r>
                        <a:rPr lang="en-US" sz="2400" dirty="0"/>
                        <a:t>Approval Signature</a:t>
                      </a:r>
                    </a:p>
                  </a:txBody>
                  <a:tcPr/>
                </a:tc>
                <a:tc>
                  <a:txBody>
                    <a:bodyPr/>
                    <a:lstStyle/>
                    <a:p>
                      <a:r>
                        <a:rPr lang="en-US" sz="2400" dirty="0"/>
                        <a:t>Date</a:t>
                      </a:r>
                    </a:p>
                  </a:txBody>
                  <a:tcPr/>
                </a:tc>
                <a:extLst>
                  <a:ext uri="{0D108BD9-81ED-4DB2-BD59-A6C34878D82A}">
                    <a16:rowId xmlns:a16="http://schemas.microsoft.com/office/drawing/2014/main" val="2691089027"/>
                  </a:ext>
                </a:extLst>
              </a:tr>
              <a:tr h="704093">
                <a:tc>
                  <a:txBody>
                    <a:bodyPr/>
                    <a:lstStyle/>
                    <a:p>
                      <a:endParaRPr lang="en-US" sz="2400"/>
                    </a:p>
                  </a:txBody>
                  <a:tcPr/>
                </a:tc>
                <a:tc>
                  <a:txBody>
                    <a:bodyPr/>
                    <a:lstStyle/>
                    <a:p>
                      <a:r>
                        <a:rPr lang="en-US" sz="2400" dirty="0"/>
                        <a:t>Technology Manager</a:t>
                      </a:r>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2533454525"/>
                  </a:ext>
                </a:extLst>
              </a:tr>
              <a:tr h="704093">
                <a:tc>
                  <a:txBody>
                    <a:bodyPr/>
                    <a:lstStyle/>
                    <a:p>
                      <a:endParaRPr lang="en-US" sz="2400"/>
                    </a:p>
                  </a:txBody>
                  <a:tcPr/>
                </a:tc>
                <a:tc>
                  <a:txBody>
                    <a:bodyPr/>
                    <a:lstStyle/>
                    <a:p>
                      <a:r>
                        <a:rPr lang="en-US" sz="2400" dirty="0"/>
                        <a:t>Engineering Manager</a:t>
                      </a:r>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3474622832"/>
                  </a:ext>
                </a:extLst>
              </a:tr>
              <a:tr h="704093">
                <a:tc>
                  <a:txBody>
                    <a:bodyPr/>
                    <a:lstStyle/>
                    <a:p>
                      <a:endParaRPr lang="en-US" sz="2400"/>
                    </a:p>
                  </a:txBody>
                  <a:tcPr/>
                </a:tc>
                <a:tc>
                  <a:txBody>
                    <a:bodyPr/>
                    <a:lstStyle/>
                    <a:p>
                      <a:r>
                        <a:rPr lang="en-US" sz="2400" dirty="0"/>
                        <a:t>Production</a:t>
                      </a:r>
                      <a:r>
                        <a:rPr lang="en-US" sz="2400" baseline="0" dirty="0"/>
                        <a:t> Manager</a:t>
                      </a:r>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3955097153"/>
                  </a:ext>
                </a:extLst>
              </a:tr>
              <a:tr h="547561">
                <a:tc>
                  <a:txBody>
                    <a:bodyPr/>
                    <a:lstStyle/>
                    <a:p>
                      <a:endParaRPr lang="en-US" sz="2400"/>
                    </a:p>
                  </a:txBody>
                  <a:tcPr/>
                </a:tc>
                <a:tc>
                  <a:txBody>
                    <a:bodyPr/>
                    <a:lstStyle/>
                    <a:p>
                      <a:r>
                        <a:rPr lang="en-US" sz="2400" dirty="0"/>
                        <a:t>Quality Manager</a:t>
                      </a:r>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2134725528"/>
                  </a:ext>
                </a:extLst>
              </a:tr>
              <a:tr h="547561">
                <a:tc>
                  <a:txBody>
                    <a:bodyPr/>
                    <a:lstStyle/>
                    <a:p>
                      <a:endParaRPr lang="en-US" sz="2400"/>
                    </a:p>
                  </a:txBody>
                  <a:tcPr/>
                </a:tc>
                <a:tc>
                  <a:txBody>
                    <a:bodyPr/>
                    <a:lstStyle/>
                    <a:p>
                      <a:r>
                        <a:rPr lang="en-US" sz="2400" dirty="0"/>
                        <a:t>Etc.</a:t>
                      </a:r>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4098348935"/>
                  </a:ext>
                </a:extLst>
              </a:tr>
              <a:tr h="547561">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extLst>
                  <a:ext uri="{0D108BD9-81ED-4DB2-BD59-A6C34878D82A}">
                    <a16:rowId xmlns:a16="http://schemas.microsoft.com/office/drawing/2014/main" val="388550475"/>
                  </a:ext>
                </a:extLst>
              </a:tr>
            </a:tbl>
          </a:graphicData>
        </a:graphic>
      </p:graphicFrame>
      <p:pic>
        <p:nvPicPr>
          <p:cNvPr id="8" name="Audio 7">
            <a:hlinkClick r:id="" action="ppaction://media"/>
            <a:extLst>
              <a:ext uri="{FF2B5EF4-FFF2-40B4-BE49-F238E27FC236}">
                <a16:creationId xmlns:a16="http://schemas.microsoft.com/office/drawing/2014/main" id="{83C41CB9-3C6E-923F-CCEE-122B9D69D8E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62014735"/>
      </p:ext>
    </p:extLst>
  </p:cSld>
  <p:clrMapOvr>
    <a:masterClrMapping/>
  </p:clrMapOvr>
  <mc:AlternateContent xmlns:mc="http://schemas.openxmlformats.org/markup-compatibility/2006" xmlns:p14="http://schemas.microsoft.com/office/powerpoint/2010/main">
    <mc:Choice Requires="p14">
      <p:transition spd="slow" p14:dur="2000" advTm="120280"/>
    </mc:Choice>
    <mc:Fallback xmlns="">
      <p:transition spd="slow" advTm="120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will RCCA improve the organization?</a:t>
            </a:r>
          </a:p>
        </p:txBody>
      </p:sp>
      <p:sp>
        <p:nvSpPr>
          <p:cNvPr id="3" name="Content Placeholder 2"/>
          <p:cNvSpPr>
            <a:spLocks noGrp="1"/>
          </p:cNvSpPr>
          <p:nvPr>
            <p:ph idx="1"/>
          </p:nvPr>
        </p:nvSpPr>
        <p:spPr/>
        <p:txBody>
          <a:bodyPr/>
          <a:lstStyle/>
          <a:p>
            <a:pPr>
              <a:spcBef>
                <a:spcPts val="1200"/>
              </a:spcBef>
            </a:pPr>
            <a:r>
              <a:rPr lang="en-US" dirty="0"/>
              <a:t>RCCA process addresses the root causes of problems, so they don’t recur – minimizes wasteful “fire fighting” crises</a:t>
            </a:r>
          </a:p>
          <a:p>
            <a:pPr>
              <a:spcBef>
                <a:spcPts val="1200"/>
              </a:spcBef>
            </a:pPr>
            <a:r>
              <a:rPr lang="en-US" dirty="0"/>
              <a:t>RCCA is ideal for groups, effectively harnessing the expertise in the “hive mind”, while avoiding ineffective ego-driven arguments</a:t>
            </a:r>
          </a:p>
          <a:p>
            <a:pPr>
              <a:spcBef>
                <a:spcPts val="1200"/>
              </a:spcBef>
            </a:pPr>
            <a:r>
              <a:rPr lang="en-US" dirty="0"/>
              <a:t>RCCA builds a company culture of effective problem solving</a:t>
            </a:r>
          </a:p>
          <a:p>
            <a:pPr marL="0" indent="0">
              <a:spcBef>
                <a:spcPts val="1200"/>
              </a:spcBef>
              <a:buNone/>
            </a:pPr>
            <a:endParaRPr lang="en-US" dirty="0"/>
          </a:p>
          <a:p>
            <a:pPr>
              <a:spcBef>
                <a:spcPts val="1200"/>
              </a:spcBef>
            </a:pPr>
            <a:endParaRPr lang="en-US" dirty="0"/>
          </a:p>
          <a:p>
            <a:pPr lvl="1">
              <a:spcBef>
                <a:spcPts val="1200"/>
              </a:spcBef>
            </a:pPr>
            <a:endParaRPr lang="en-US" dirty="0"/>
          </a:p>
          <a:p>
            <a:pPr>
              <a:spcBef>
                <a:spcPts val="1200"/>
              </a:spcBef>
            </a:pPr>
            <a:endParaRPr lang="en-US" dirty="0"/>
          </a:p>
        </p:txBody>
      </p:sp>
      <p:sp>
        <p:nvSpPr>
          <p:cNvPr id="4" name="Rounded Rectangle 3">
            <a:extLst>
              <a:ext uri="{FF2B5EF4-FFF2-40B4-BE49-F238E27FC236}">
                <a16:creationId xmlns:a16="http://schemas.microsoft.com/office/drawing/2014/main" id="{658FEACF-AA45-B111-BDBE-C2F938F85DF9}"/>
              </a:ext>
            </a:extLst>
          </p:cNvPr>
          <p:cNvSpPr/>
          <p:nvPr/>
        </p:nvSpPr>
        <p:spPr bwMode="auto">
          <a:xfrm>
            <a:off x="2019300" y="4891654"/>
            <a:ext cx="8153400" cy="1220979"/>
          </a:xfrm>
          <a:prstGeom prst="roundRect">
            <a:avLst/>
          </a:prstGeom>
          <a:solidFill>
            <a:schemeClr val="accent1">
              <a:lumMod val="60000"/>
              <a:lumOff val="40000"/>
            </a:schemeClr>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800" b="1" dirty="0">
                <a:latin typeface="+mj-lt"/>
                <a:cs typeface="ＭＳ Ｐゴシック" charset="0"/>
              </a:rPr>
              <a:t>Implementation of RCCA is an </a:t>
            </a:r>
          </a:p>
          <a:p>
            <a:pPr algn="ctr"/>
            <a:r>
              <a:rPr lang="en-US" sz="2800" b="1" dirty="0">
                <a:latin typeface="+mj-lt"/>
                <a:cs typeface="ＭＳ Ｐゴシック" charset="0"/>
              </a:rPr>
              <a:t>investment in organizational success</a:t>
            </a:r>
          </a:p>
        </p:txBody>
      </p:sp>
      <p:pic>
        <p:nvPicPr>
          <p:cNvPr id="49" name="Audio 48">
            <a:hlinkClick r:id="" action="ppaction://media"/>
            <a:extLst>
              <a:ext uri="{FF2B5EF4-FFF2-40B4-BE49-F238E27FC236}">
                <a16:creationId xmlns:a16="http://schemas.microsoft.com/office/drawing/2014/main" id="{A4BD3C0C-FC5C-0845-6AC8-589AD2F205A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65972352"/>
      </p:ext>
    </p:extLst>
  </p:cSld>
  <p:clrMapOvr>
    <a:masterClrMapping/>
  </p:clrMapOvr>
  <mc:AlternateContent xmlns:mc="http://schemas.openxmlformats.org/markup-compatibility/2006">
    <mc:Choice xmlns:p14="http://schemas.microsoft.com/office/powerpoint/2010/main" Requires="p14">
      <p:transition spd="slow" p14:dur="2000" advTm="57060"/>
    </mc:Choice>
    <mc:Fallback>
      <p:transition spd="slow" advTm="57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Summary: This is what you learned</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normAutofit/>
          </a:bodyPr>
          <a:lstStyle/>
          <a:p>
            <a:r>
              <a:rPr lang="en-US" sz="3200" dirty="0"/>
              <a:t>RCCA is a structured problem solving process</a:t>
            </a:r>
          </a:p>
          <a:p>
            <a:r>
              <a:rPr lang="en-US" sz="3200" dirty="0"/>
              <a:t>RCCA permanently addresses problems that occur</a:t>
            </a:r>
          </a:p>
          <a:p>
            <a:r>
              <a:rPr lang="en-US" sz="3200" dirty="0"/>
              <a:t>The core slides in this presentation may be used as a template for implementing RCCA</a:t>
            </a:r>
          </a:p>
          <a:p>
            <a:r>
              <a:rPr lang="en-US" sz="3200" dirty="0"/>
              <a:t>Implementation of RCCA improves your organization’s effectiveness, efficiency, and product quality</a:t>
            </a:r>
          </a:p>
        </p:txBody>
      </p:sp>
      <p:pic>
        <p:nvPicPr>
          <p:cNvPr id="12" name="Picture 2" descr="See the source image">
            <a:extLst>
              <a:ext uri="{FF2B5EF4-FFF2-40B4-BE49-F238E27FC236}">
                <a16:creationId xmlns:a16="http://schemas.microsoft.com/office/drawing/2014/main" id="{6988EC4C-4DE7-5CCE-C034-DD9CE41D9C11}"/>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67335" t="42980" r="11690" b="36872"/>
          <a:stretch/>
        </p:blipFill>
        <p:spPr bwMode="auto">
          <a:xfrm>
            <a:off x="275636" y="2250435"/>
            <a:ext cx="551974" cy="38562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ee the source image">
            <a:extLst>
              <a:ext uri="{FF2B5EF4-FFF2-40B4-BE49-F238E27FC236}">
                <a16:creationId xmlns:a16="http://schemas.microsoft.com/office/drawing/2014/main" id="{0CB954D7-3E84-0496-C950-0BBB1A5EAB60}"/>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61020" t="14818" r="17622" b="64638"/>
          <a:stretch/>
        </p:blipFill>
        <p:spPr bwMode="auto">
          <a:xfrm>
            <a:off x="275636" y="2866907"/>
            <a:ext cx="562056" cy="3931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ee the source image">
            <a:extLst>
              <a:ext uri="{FF2B5EF4-FFF2-40B4-BE49-F238E27FC236}">
                <a16:creationId xmlns:a16="http://schemas.microsoft.com/office/drawing/2014/main" id="{0CB0B5E6-62A9-6C8F-8C99-5F4E43EB8F3A}"/>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41374" r="38513" b="82153"/>
          <a:stretch/>
        </p:blipFill>
        <p:spPr bwMode="auto">
          <a:xfrm>
            <a:off x="275636" y="1711565"/>
            <a:ext cx="529290" cy="3415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ee the source image">
            <a:extLst>
              <a:ext uri="{FF2B5EF4-FFF2-40B4-BE49-F238E27FC236}">
                <a16:creationId xmlns:a16="http://schemas.microsoft.com/office/drawing/2014/main" id="{59433D8D-2FD5-5232-5C07-A213733EBC15}"/>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21433" t="72895" r="58093" b="7072"/>
          <a:stretch/>
        </p:blipFill>
        <p:spPr bwMode="auto">
          <a:xfrm>
            <a:off x="275092" y="3961904"/>
            <a:ext cx="552518" cy="393188"/>
          </a:xfrm>
          <a:prstGeom prst="rect">
            <a:avLst/>
          </a:prstGeom>
          <a:noFill/>
          <a:extLst>
            <a:ext uri="{909E8E84-426E-40DD-AFC4-6F175D3DCCD1}">
              <a14:hiddenFill xmlns:a14="http://schemas.microsoft.com/office/drawing/2010/main">
                <a:solidFill>
                  <a:srgbClr val="FFFFFF"/>
                </a:solidFill>
              </a14:hiddenFill>
            </a:ext>
          </a:extLst>
        </p:spPr>
      </p:pic>
      <p:pic>
        <p:nvPicPr>
          <p:cNvPr id="16" name="Audio 15">
            <a:hlinkClick r:id="" action="ppaction://media"/>
            <a:extLst>
              <a:ext uri="{FF2B5EF4-FFF2-40B4-BE49-F238E27FC236}">
                <a16:creationId xmlns:a16="http://schemas.microsoft.com/office/drawing/2014/main" id="{03572831-0BBA-7106-5F0A-68DB4302C0DF}"/>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93645559"/>
      </p:ext>
    </p:extLst>
  </p:cSld>
  <p:clrMapOvr>
    <a:masterClrMapping/>
  </p:clrMapOvr>
  <mc:AlternateContent xmlns:mc="http://schemas.openxmlformats.org/markup-compatibility/2006" xmlns:p14="http://schemas.microsoft.com/office/powerpoint/2010/main">
    <mc:Choice Requires="p14">
      <p:transition spd="slow" p14:dur="2000" advTm="35919"/>
    </mc:Choice>
    <mc:Fallback xmlns="">
      <p:transition spd="slow" advTm="35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0DE-FD18-454D-9568-0B26F766ACDD}"/>
              </a:ext>
            </a:extLst>
          </p:cNvPr>
          <p:cNvSpPr>
            <a:spLocks noGrp="1"/>
          </p:cNvSpPr>
          <p:nvPr>
            <p:ph type="title"/>
          </p:nvPr>
        </p:nvSpPr>
        <p:spPr>
          <a:xfrm>
            <a:off x="609600" y="533400"/>
            <a:ext cx="10972800" cy="990600"/>
          </a:xfrm>
        </p:spPr>
        <p:txBody>
          <a:bodyPr/>
          <a:lstStyle/>
          <a:p>
            <a:pPr algn="ctr"/>
            <a:r>
              <a:rPr lang="en-US" dirty="0"/>
              <a:t>Contact Information</a:t>
            </a:r>
          </a:p>
        </p:txBody>
      </p:sp>
      <p:sp>
        <p:nvSpPr>
          <p:cNvPr id="5" name="Content Placeholder 2">
            <a:extLst>
              <a:ext uri="{FF2B5EF4-FFF2-40B4-BE49-F238E27FC236}">
                <a16:creationId xmlns:a16="http://schemas.microsoft.com/office/drawing/2014/main" id="{E2DB54FF-974D-49B1-B4A4-295E762E7E75}"/>
              </a:ext>
            </a:extLst>
          </p:cNvPr>
          <p:cNvSpPr txBox="1">
            <a:spLocks/>
          </p:cNvSpPr>
          <p:nvPr/>
        </p:nvSpPr>
        <p:spPr>
          <a:xfrm>
            <a:off x="2964873" y="1440872"/>
            <a:ext cx="5931292" cy="1433513"/>
          </a:xfrm>
          <a:prstGeom prst="rect">
            <a:avLst/>
          </a:prstGeom>
          <a:ln>
            <a:solidFill>
              <a:srgbClr val="0070C0"/>
            </a:solidFill>
          </a:ln>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600" dirty="0"/>
              <a:t>MPIA Website</a:t>
            </a:r>
          </a:p>
          <a:p>
            <a:pPr marL="0" indent="0">
              <a:buNone/>
            </a:pPr>
            <a:r>
              <a:rPr lang="en-US" sz="1600" dirty="0">
                <a:hlinkClick r:id="rId5"/>
              </a:rPr>
              <a:t>https://www.montanaphotonics.org/</a:t>
            </a:r>
            <a:endParaRPr lang="en-US" sz="1600" dirty="0"/>
          </a:p>
          <a:p>
            <a:pPr marL="0" indent="0">
              <a:buNone/>
            </a:pPr>
            <a:endParaRPr lang="en-US" sz="1600" dirty="0"/>
          </a:p>
          <a:p>
            <a:pPr marL="0" indent="0">
              <a:buNone/>
            </a:pPr>
            <a:r>
              <a:rPr lang="en-US" sz="1600" dirty="0"/>
              <a:t>MPIA Quality Alliance</a:t>
            </a:r>
          </a:p>
          <a:p>
            <a:pPr marL="0" indent="0">
              <a:buNone/>
            </a:pPr>
            <a:r>
              <a:rPr lang="en-US" sz="1600" dirty="0">
                <a:hlinkClick r:id="rId6"/>
              </a:rPr>
              <a:t>https://www.montanaphotonics.org/quality-alliance/</a:t>
            </a:r>
            <a:endParaRPr lang="en-US" sz="1600" dirty="0"/>
          </a:p>
          <a:p>
            <a:pPr marL="0" indent="0">
              <a:buNone/>
            </a:pPr>
            <a:endParaRPr lang="en-US" sz="1600" dirty="0"/>
          </a:p>
        </p:txBody>
      </p:sp>
      <p:graphicFrame>
        <p:nvGraphicFramePr>
          <p:cNvPr id="6" name="Table 5">
            <a:extLst>
              <a:ext uri="{FF2B5EF4-FFF2-40B4-BE49-F238E27FC236}">
                <a16:creationId xmlns:a16="http://schemas.microsoft.com/office/drawing/2014/main" id="{CB5C2655-4ED8-4434-95D4-4A1B50D6D492}"/>
              </a:ext>
            </a:extLst>
          </p:cNvPr>
          <p:cNvGraphicFramePr>
            <a:graphicFrameLocks noGrp="1"/>
          </p:cNvGraphicFramePr>
          <p:nvPr>
            <p:extLst>
              <p:ext uri="{D42A27DB-BD31-4B8C-83A1-F6EECF244321}">
                <p14:modId xmlns:p14="http://schemas.microsoft.com/office/powerpoint/2010/main" val="2170041385"/>
              </p:ext>
            </p:extLst>
          </p:nvPr>
        </p:nvGraphicFramePr>
        <p:xfrm>
          <a:off x="934065" y="3565906"/>
          <a:ext cx="10594109" cy="2021872"/>
        </p:xfrm>
        <a:graphic>
          <a:graphicData uri="http://schemas.openxmlformats.org/drawingml/2006/table">
            <a:tbl>
              <a:tblPr>
                <a:tableStyleId>{5C22544A-7EE6-4342-B048-85BDC9FD1C3A}</a:tableStyleId>
              </a:tblPr>
              <a:tblGrid>
                <a:gridCol w="1810327">
                  <a:extLst>
                    <a:ext uri="{9D8B030D-6E8A-4147-A177-3AD203B41FA5}">
                      <a16:colId xmlns:a16="http://schemas.microsoft.com/office/drawing/2014/main" val="1437576949"/>
                    </a:ext>
                  </a:extLst>
                </a:gridCol>
                <a:gridCol w="3074774">
                  <a:extLst>
                    <a:ext uri="{9D8B030D-6E8A-4147-A177-3AD203B41FA5}">
                      <a16:colId xmlns:a16="http://schemas.microsoft.com/office/drawing/2014/main" val="1915951958"/>
                    </a:ext>
                  </a:extLst>
                </a:gridCol>
                <a:gridCol w="2404961">
                  <a:extLst>
                    <a:ext uri="{9D8B030D-6E8A-4147-A177-3AD203B41FA5}">
                      <a16:colId xmlns:a16="http://schemas.microsoft.com/office/drawing/2014/main" val="2408978140"/>
                    </a:ext>
                  </a:extLst>
                </a:gridCol>
                <a:gridCol w="3304047">
                  <a:extLst>
                    <a:ext uri="{9D8B030D-6E8A-4147-A177-3AD203B41FA5}">
                      <a16:colId xmlns:a16="http://schemas.microsoft.com/office/drawing/2014/main" val="1333796139"/>
                    </a:ext>
                  </a:extLst>
                </a:gridCol>
              </a:tblGrid>
              <a:tr h="186767">
                <a:tc>
                  <a:txBody>
                    <a:bodyPr/>
                    <a:lstStyle/>
                    <a:p>
                      <a:pPr algn="l" fontAlgn="b"/>
                      <a:r>
                        <a:rPr lang="en-US" sz="1600" b="1" u="none" strike="noStrike" dirty="0">
                          <a:effectLst/>
                        </a:rPr>
                        <a:t>Trainers</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Role </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Email</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06770965"/>
                  </a:ext>
                </a:extLst>
              </a:tr>
              <a:tr h="186767">
                <a:tc>
                  <a:txBody>
                    <a:bodyPr/>
                    <a:lstStyle/>
                    <a:p>
                      <a:pPr algn="l" fontAlgn="b"/>
                      <a:r>
                        <a:rPr lang="en-US" sz="1600" u="none" strike="noStrike">
                          <a:effectLst/>
                        </a:rPr>
                        <a:t>Ben Klein</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FLIR Systems Inc.</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7"/>
                        </a:rPr>
                        <a:t>benjamin.klein@teledyneflir.com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611712"/>
                  </a:ext>
                </a:extLst>
              </a:tr>
              <a:tr h="186767">
                <a:tc>
                  <a:txBody>
                    <a:bodyPr/>
                    <a:lstStyle/>
                    <a:p>
                      <a:pPr algn="l" fontAlgn="b"/>
                      <a:r>
                        <a:rPr lang="en-US" sz="1600" u="none" strike="noStrike">
                          <a:effectLst/>
                        </a:rPr>
                        <a:t>Daniel Juliano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MSU Technology Transfer Office</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Director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8"/>
                        </a:rPr>
                        <a:t>daniel.juliano@montana.edu</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157385"/>
                  </a:ext>
                </a:extLst>
              </a:tr>
              <a:tr h="186767">
                <a:tc>
                  <a:txBody>
                    <a:bodyPr/>
                    <a:lstStyle/>
                    <a:p>
                      <a:pPr algn="l" fontAlgn="b"/>
                      <a:r>
                        <a:rPr lang="en-US" sz="1600" u="none" strike="noStrike" dirty="0">
                          <a:effectLst/>
                        </a:rPr>
                        <a:t>Mary Johnson</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Wavelength Electronics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CEO</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9"/>
                        </a:rPr>
                        <a:t>mary@teamwavelength.com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021132"/>
                  </a:ext>
                </a:extLst>
              </a:tr>
              <a:tr h="186767">
                <a:tc>
                  <a:txBody>
                    <a:bodyPr/>
                    <a:lstStyle/>
                    <a:p>
                      <a:pPr algn="l" fontAlgn="b"/>
                      <a:r>
                        <a:rPr lang="en-US" sz="1600" u="none" strike="noStrike">
                          <a:effectLst/>
                        </a:rPr>
                        <a:t>Steve Birrell</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Quantum Composers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CEO</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10"/>
                        </a:rPr>
                        <a:t>sbirrell@quantumcomposers.com</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752914"/>
                  </a:ext>
                </a:extLst>
              </a:tr>
              <a:tr h="186767">
                <a:tc>
                  <a:txBody>
                    <a:bodyPr/>
                    <a:lstStyle/>
                    <a:p>
                      <a:pPr algn="l" fontAlgn="b"/>
                      <a:r>
                        <a:rPr lang="en-US" sz="1600" u="none" strike="noStrike" dirty="0">
                          <a:effectLst/>
                        </a:rPr>
                        <a:t>Conlin Ritter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err="1">
                          <a:effectLst/>
                        </a:rPr>
                        <a:t>Quantel</a:t>
                      </a:r>
                      <a:r>
                        <a:rPr lang="en-US" sz="1600" u="none" strike="noStrike" dirty="0">
                          <a:effectLst/>
                        </a:rPr>
                        <a:t>/</a:t>
                      </a:r>
                      <a:r>
                        <a:rPr lang="en-US" sz="1600" u="none" strike="noStrike" dirty="0" err="1">
                          <a:effectLst/>
                        </a:rPr>
                        <a:t>Lumibird</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11"/>
                        </a:rPr>
                        <a:t>conlin.ritter@gmail.com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002981"/>
                  </a:ext>
                </a:extLst>
              </a:tr>
              <a:tr h="186767">
                <a:tc>
                  <a:txBody>
                    <a:bodyPr/>
                    <a:lstStyle/>
                    <a:p>
                      <a:pPr algn="l" fontAlgn="b"/>
                      <a:r>
                        <a:rPr lang="en-US" sz="1600" u="none" strike="noStrike" dirty="0">
                          <a:effectLst/>
                        </a:rPr>
                        <a:t>Kurt Borge</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Time Montana</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Consultant</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12"/>
                        </a:rPr>
                        <a:t>kborge1952@gmail.com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5385"/>
                  </a:ext>
                </a:extLst>
              </a:tr>
              <a:tr h="186767">
                <a:tc>
                  <a:txBody>
                    <a:bodyPr/>
                    <a:lstStyle/>
                    <a:p>
                      <a:pPr algn="l" fontAlgn="b"/>
                      <a:r>
                        <a:rPr lang="en-US" sz="1600" u="none" strike="noStrike" kern="1200" dirty="0">
                          <a:solidFill>
                            <a:schemeClr val="dk1"/>
                          </a:solidFill>
                          <a:effectLst/>
                          <a:latin typeface="+mn-lt"/>
                          <a:ea typeface="+mn-ea"/>
                          <a:cs typeface="+mn-cs"/>
                        </a:rPr>
                        <a:t>Sara Mines</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kern="1200" dirty="0">
                          <a:solidFill>
                            <a:schemeClr val="dk1"/>
                          </a:solidFill>
                          <a:effectLst/>
                          <a:latin typeface="+mn-lt"/>
                          <a:ea typeface="+mn-ea"/>
                          <a:cs typeface="+mn-cs"/>
                        </a:rPr>
                        <a:t>CACI (formerly AVT)</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kern="1200" dirty="0">
                          <a:solidFill>
                            <a:schemeClr val="dk1"/>
                          </a:solidFill>
                          <a:effectLst/>
                          <a:latin typeface="+mn-lt"/>
                          <a:ea typeface="+mn-ea"/>
                          <a:cs typeface="+mn-cs"/>
                        </a:rPr>
                        <a:t>Quality Director</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kern="1200" dirty="0">
                          <a:solidFill>
                            <a:schemeClr val="dk1"/>
                          </a:solidFill>
                          <a:effectLst/>
                          <a:latin typeface="+mn-lt"/>
                          <a:ea typeface="+mn-ea"/>
                          <a:cs typeface="+mn-cs"/>
                          <a:hlinkClick r:id="rId13"/>
                        </a:rPr>
                        <a:t>sara.mines@caci.com</a:t>
                      </a:r>
                      <a:r>
                        <a:rPr lang="en-US" sz="1600" u="sng" strike="noStrike" kern="1200" dirty="0">
                          <a:solidFill>
                            <a:schemeClr val="dk1"/>
                          </a:solidFill>
                          <a:effectLst/>
                          <a:latin typeface="+mn-lt"/>
                          <a:ea typeface="+mn-ea"/>
                          <a:cs typeface="+mn-cs"/>
                        </a:rPr>
                        <a:t> </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46894"/>
                  </a:ext>
                </a:extLst>
              </a:tr>
            </a:tbl>
          </a:graphicData>
        </a:graphic>
      </p:graphicFrame>
      <p:pic>
        <p:nvPicPr>
          <p:cNvPr id="28" name="Audio 27">
            <a:hlinkClick r:id="" action="ppaction://media"/>
            <a:extLst>
              <a:ext uri="{FF2B5EF4-FFF2-40B4-BE49-F238E27FC236}">
                <a16:creationId xmlns:a16="http://schemas.microsoft.com/office/drawing/2014/main" id="{1B5055DE-334A-88C9-0FEF-B9E459B77B1E}"/>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85491876"/>
      </p:ext>
    </p:extLst>
  </p:cSld>
  <p:clrMapOvr>
    <a:masterClrMapping/>
  </p:clrMapOvr>
  <mc:AlternateContent xmlns:mc="http://schemas.openxmlformats.org/markup-compatibility/2006" xmlns:p14="http://schemas.microsoft.com/office/powerpoint/2010/main">
    <mc:Choice Requires="p14">
      <p:transition spd="slow" p14:dur="2000" advTm="19711"/>
    </mc:Choice>
    <mc:Fallback xmlns="">
      <p:transition spd="slow" advTm="19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8.1"/>
</p:tagLst>
</file>

<file path=ppt/tags/tag2.xml><?xml version="1.0" encoding="utf-8"?>
<p:tagLst xmlns:a="http://schemas.openxmlformats.org/drawingml/2006/main" xmlns:r="http://schemas.openxmlformats.org/officeDocument/2006/relationships" xmlns:p="http://schemas.openxmlformats.org/presentationml/2006/main">
  <p:tag name="TIMING" val="|14.4|24.6|6.1"/>
</p:tagLst>
</file>

<file path=ppt/tags/tag3.xml><?xml version="1.0" encoding="utf-8"?>
<p:tagLst xmlns:a="http://schemas.openxmlformats.org/drawingml/2006/main" xmlns:r="http://schemas.openxmlformats.org/officeDocument/2006/relationships" xmlns:p="http://schemas.openxmlformats.org/presentationml/2006/main">
  <p:tag name="TIMING" val="|16.6|0"/>
</p:tagLst>
</file>

<file path=ppt/tags/tag4.xml><?xml version="1.0" encoding="utf-8"?>
<p:tagLst xmlns:a="http://schemas.openxmlformats.org/drawingml/2006/main" xmlns:r="http://schemas.openxmlformats.org/officeDocument/2006/relationships" xmlns:p="http://schemas.openxmlformats.org/presentationml/2006/main">
  <p:tag name="TIMING" val="|46.4|79.6"/>
</p:tagLst>
</file>

<file path=ppt/tags/tag5.xml><?xml version="1.0" encoding="utf-8"?>
<p:tagLst xmlns:a="http://schemas.openxmlformats.org/drawingml/2006/main" xmlns:r="http://schemas.openxmlformats.org/officeDocument/2006/relationships" xmlns:p="http://schemas.openxmlformats.org/presentationml/2006/main">
  <p:tag name="TIMING" val="|192.3|24"/>
</p:tagLst>
</file>

<file path=ppt/tags/tag6.xml><?xml version="1.0" encoding="utf-8"?>
<p:tagLst xmlns:a="http://schemas.openxmlformats.org/drawingml/2006/main" xmlns:r="http://schemas.openxmlformats.org/officeDocument/2006/relationships" xmlns:p="http://schemas.openxmlformats.org/presentationml/2006/main">
  <p:tag name="TIMING" val="|82.3"/>
</p:tagLst>
</file>

<file path=ppt/tags/tag7.xml><?xml version="1.0" encoding="utf-8"?>
<p:tagLst xmlns:a="http://schemas.openxmlformats.org/drawingml/2006/main" xmlns:r="http://schemas.openxmlformats.org/officeDocument/2006/relationships" xmlns:p="http://schemas.openxmlformats.org/presentationml/2006/main">
  <p:tag name="TIMING" val="|9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10316</TotalTime>
  <Words>2264</Words>
  <Application>Microsoft Office PowerPoint</Application>
  <PresentationFormat>Widescreen</PresentationFormat>
  <Paragraphs>204</Paragraphs>
  <Slides>16</Slides>
  <Notes>16</Notes>
  <HiddenSlides>0</HiddenSlides>
  <MMClips>16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Microsoft Sans Serif</vt:lpstr>
      <vt:lpstr>Clarity</vt:lpstr>
      <vt:lpstr>Root Cause and corrective action (RCCA)</vt:lpstr>
      <vt:lpstr>Agenda: This is what you will learn</vt:lpstr>
      <vt:lpstr>What is RCCA?</vt:lpstr>
      <vt:lpstr>Why Implement RCCA?</vt:lpstr>
      <vt:lpstr>Sample use cases for RCCA</vt:lpstr>
      <vt:lpstr>How to implement RCCA –7 elements</vt:lpstr>
      <vt:lpstr>RCCA #</vt:lpstr>
      <vt:lpstr>Executive Summary</vt:lpstr>
      <vt:lpstr>Containment (Short Term Band-Aid)</vt:lpstr>
      <vt:lpstr>Root Cause Analysis</vt:lpstr>
      <vt:lpstr>Corrective Action (Addresses Root Cause Long Term)</vt:lpstr>
      <vt:lpstr>Action Item List</vt:lpstr>
      <vt:lpstr>RCCA Signoff</vt:lpstr>
      <vt:lpstr>How will RCCA improve the organization?</vt:lpstr>
      <vt:lpstr>Summary: This is what you learned</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Juliano, Daniel</cp:lastModifiedBy>
  <cp:revision>201</cp:revision>
  <dcterms:created xsi:type="dcterms:W3CDTF">2014-09-09T20:56:39Z</dcterms:created>
  <dcterms:modified xsi:type="dcterms:W3CDTF">2023-07-14T22:35:27Z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dd25cd7f-530e-4114-99d2-e10f001d33ee</vt:lpwstr>
  </property>
  <property fmtid="{D5CDD505-2E9C-101B-9397-08002B2CF9AE}" pid="3" name="ECIData">
    <vt:lpwstr>NO</vt:lpwstr>
  </property>
  <property fmtid="{D5CDD505-2E9C-101B-9397-08002B2CF9AE}" pid="4" name="IncludeFooter">
    <vt:lpwstr>No</vt:lpwstr>
  </property>
</Properties>
</file>