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19"/>
  </p:notesMasterIdLst>
  <p:handoutMasterIdLst>
    <p:handoutMasterId r:id="rId20"/>
  </p:handoutMasterIdLst>
  <p:sldIdLst>
    <p:sldId id="257" r:id="rId2"/>
    <p:sldId id="272" r:id="rId3"/>
    <p:sldId id="275" r:id="rId4"/>
    <p:sldId id="276" r:id="rId5"/>
    <p:sldId id="274" r:id="rId6"/>
    <p:sldId id="259" r:id="rId7"/>
    <p:sldId id="260" r:id="rId8"/>
    <p:sldId id="261" r:id="rId9"/>
    <p:sldId id="277" r:id="rId10"/>
    <p:sldId id="262" r:id="rId11"/>
    <p:sldId id="263" r:id="rId12"/>
    <p:sldId id="431" r:id="rId13"/>
    <p:sldId id="392" r:id="rId14"/>
    <p:sldId id="430" r:id="rId15"/>
    <p:sldId id="429" r:id="rId16"/>
    <p:sldId id="264" r:id="rId17"/>
    <p:sldId id="26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5" userDrawn="1">
          <p15:clr>
            <a:srgbClr val="A4A3A4"/>
          </p15:clr>
        </p15:guide>
        <p15:guide id="2" pos="630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50BD"/>
    <a:srgbClr val="FFF100"/>
    <a:srgbClr val="FFFF00"/>
    <a:srgbClr val="73B3FF"/>
    <a:srgbClr val="0E44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>
        <p:scale>
          <a:sx n="100" d="100"/>
          <a:sy n="100" d="100"/>
        </p:scale>
        <p:origin x="954" y="258"/>
      </p:cViewPr>
      <p:guideLst>
        <p:guide orient="horz" pos="2385"/>
        <p:guide pos="6307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80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F83B0B-1A45-4BAE-AFEA-EA18750676BB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44BA35-23B0-42E4-81E5-3BBC36B29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9731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68A34-2EED-2449-9608-8411F1506575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9BAE5-46DE-E047-AFDD-B0016600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696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Document control is all about risk mitigation – here are some common risks that it addresses.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59BAE5-46DE-E047-AFDD-B00166002A6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673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Document Manager cannot make changes alone – they need consensus on the change being made via an ECO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59BAE5-46DE-E047-AFDD-B00166002A6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305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ECO is the “meat and potatoes” of Document Control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59BAE5-46DE-E047-AFDD-B00166002A6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19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slide 9 for how to communicate these details of the change and record approval.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59BAE5-46DE-E047-AFDD-B00166002A6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41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form was generated in Adobe Pro, with fillable fields and drop down options.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59BAE5-46DE-E047-AFDD-B00166002A6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596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59BAE5-46DE-E047-AFDD-B00166002A6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28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fld id="{6396A3A3-94A6-4E5B-AF39-173ACA3E61CC}" type="datetime2">
              <a:rPr lang="en-US" smtClean="0"/>
              <a:t>Tuesday, April 5,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fld id="{9933D019-A32C-4EAD-B8E6-DBDA699692FD}" type="datetime2">
              <a:rPr lang="en-US" smtClean="0"/>
              <a:t>Tuesday, April 5,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fld id="{CCEBA98F-560C-4997-81C4-81D4D9187EAB}" type="datetime2">
              <a:rPr lang="en-US" smtClean="0"/>
              <a:t>Tuesday, April 5,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fld id="{150972B2-CA5C-437D-87D0-8081271A9E4B}" type="datetime2">
              <a:rPr lang="en-US" smtClean="0"/>
              <a:t>Tuesday, April 5, 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fld id="{79CD4847-11EF-4466-A8AD-85CDB7B49118}" type="datetime2">
              <a:rPr lang="en-US" smtClean="0"/>
              <a:t>Tuesday, April 5,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fld id="{F168457A-3AB9-4880-8A0C-9F8524491207}" type="datetime2">
              <a:rPr lang="en-US" smtClean="0"/>
              <a:t>Tuesday, April 5, 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fld id="{3FE976D3-5B7F-4300-ABED-C91F1B2AE209}" type="datetime2">
              <a:rPr lang="en-US" smtClean="0"/>
              <a:t>Tuesday, April 5,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fld id="{EBDC1E59-17DD-41CE-97CA-624A472382D4}" type="datetime2">
              <a:rPr lang="en-US" smtClean="0"/>
              <a:t>Tuesday, April 5, 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fld id="{8CC057FC-95B6-4D89-AFDA-ABA33EE921E5}" type="datetime2">
              <a:rPr lang="en-US" smtClean="0"/>
              <a:t>Tuesday, April 5,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fld id="{EC4549AC-EB31-477F-92A9-B1988E232878}" type="datetime2">
              <a:rPr lang="en-US" smtClean="0"/>
              <a:t>Tuesday, April 5,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Montana Photonics High.jpg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744" y="6233904"/>
            <a:ext cx="1689613" cy="597523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806910" y="6573023"/>
            <a:ext cx="10207751" cy="45719"/>
          </a:xfrm>
          <a:prstGeom prst="rect">
            <a:avLst/>
          </a:prstGeom>
          <a:solidFill>
            <a:srgbClr val="0D50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fl" descr="  ">
            <a:extLst>
              <a:ext uri="{FF2B5EF4-FFF2-40B4-BE49-F238E27FC236}">
                <a16:creationId xmlns:a16="http://schemas.microsoft.com/office/drawing/2014/main" id="{C38B7D92-1A47-47A0-966D-553DDC126FAB}"/>
              </a:ext>
            </a:extLst>
          </p:cNvPr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mailto:sbirrell@quantumcomposers.com" TargetMode="External"/><Relationship Id="rId3" Type="http://schemas.openxmlformats.org/officeDocument/2006/relationships/hyperlink" Target="https://www.montanaphotonics.org/" TargetMode="External"/><Relationship Id="rId7" Type="http://schemas.openxmlformats.org/officeDocument/2006/relationships/hyperlink" Target="mailto:mary@teamwavelength.co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aniel.juliano@montana.edu" TargetMode="External"/><Relationship Id="rId5" Type="http://schemas.openxmlformats.org/officeDocument/2006/relationships/hyperlink" Target="mailto:benjamin.klein@flir.com" TargetMode="External"/><Relationship Id="rId10" Type="http://schemas.openxmlformats.org/officeDocument/2006/relationships/hyperlink" Target="mailto:qtm@q.com" TargetMode="External"/><Relationship Id="rId4" Type="http://schemas.openxmlformats.org/officeDocument/2006/relationships/hyperlink" Target="https://www.montanaphotonics.org/quality-alliance/" TargetMode="External"/><Relationship Id="rId9" Type="http://schemas.openxmlformats.org/officeDocument/2006/relationships/hyperlink" Target="mailto:conlin.ritter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15" y="796249"/>
            <a:ext cx="12000215" cy="1927225"/>
          </a:xfrm>
        </p:spPr>
        <p:txBody>
          <a:bodyPr/>
          <a:lstStyle/>
          <a:p>
            <a:r>
              <a:rPr lang="en-US" sz="5000" dirty="0"/>
              <a:t>Engineering Change Order (Eco)</a:t>
            </a:r>
            <a:br>
              <a:rPr lang="en-US" sz="5000" dirty="0"/>
            </a:br>
            <a:r>
              <a:rPr lang="en-US" sz="3200" dirty="0"/>
              <a:t>As part of Document Control</a:t>
            </a:r>
            <a:endParaRPr lang="en-US" sz="5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MPIA Quality Alliance Webinar Series</a:t>
            </a:r>
          </a:p>
          <a:p>
            <a:r>
              <a:rPr lang="en-US" dirty="0"/>
              <a:t>Presenter: Conlin Ritter</a:t>
            </a:r>
          </a:p>
        </p:txBody>
      </p:sp>
    </p:spTree>
    <p:extLst>
      <p:ext uri="{BB962C8B-B14F-4D97-AF65-F5344CB8AC3E}">
        <p14:creationId xmlns:p14="http://schemas.microsoft.com/office/powerpoint/2010/main" val="3829162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F2493-30BB-4E9C-810B-8D4FB5B55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Agenda: This is what you will learn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BF98E-822B-41D6-8F57-C3978CC04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325" y="1706416"/>
            <a:ext cx="10972800" cy="32640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What is Document Control and what makes it so important?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dirty="0"/>
              <a:t>How do you implement a Document Control system?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does a Document Control system lead to improvement in your product?</a:t>
            </a:r>
          </a:p>
        </p:txBody>
      </p:sp>
      <p:pic>
        <p:nvPicPr>
          <p:cNvPr id="5" name="Picture 2" descr="See the source image">
            <a:extLst>
              <a:ext uri="{FF2B5EF4-FFF2-40B4-BE49-F238E27FC236}">
                <a16:creationId xmlns:a16="http://schemas.microsoft.com/office/drawing/2014/main" id="{72474A4A-0B69-4FCD-9907-FC9D98A0EA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3" t="72895" r="58093" b="7072"/>
          <a:stretch/>
        </p:blipFill>
        <p:spPr bwMode="auto">
          <a:xfrm>
            <a:off x="576450" y="1747382"/>
            <a:ext cx="434472" cy="30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ee the source image">
            <a:extLst>
              <a:ext uri="{FF2B5EF4-FFF2-40B4-BE49-F238E27FC236}">
                <a16:creationId xmlns:a16="http://schemas.microsoft.com/office/drawing/2014/main" id="{CA335C2A-284A-4BA9-85C5-67DAA35514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35" t="42980" r="11690" b="36872"/>
          <a:stretch/>
        </p:blipFill>
        <p:spPr bwMode="auto">
          <a:xfrm>
            <a:off x="576450" y="3544107"/>
            <a:ext cx="459244" cy="320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See the source image">
            <a:extLst>
              <a:ext uri="{FF2B5EF4-FFF2-40B4-BE49-F238E27FC236}">
                <a16:creationId xmlns:a16="http://schemas.microsoft.com/office/drawing/2014/main" id="{AB56F522-2AC1-4A27-8B90-E33D62998E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4" r="38513" b="82153"/>
          <a:stretch/>
        </p:blipFill>
        <p:spPr bwMode="auto">
          <a:xfrm>
            <a:off x="576450" y="2604494"/>
            <a:ext cx="446388" cy="288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02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B3722-90F2-41DB-9E87-5EF6BCB51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836" y="476251"/>
            <a:ext cx="10972800" cy="990600"/>
          </a:xfrm>
        </p:spPr>
        <p:txBody>
          <a:bodyPr/>
          <a:lstStyle/>
          <a:p>
            <a:r>
              <a:rPr lang="en-US" dirty="0"/>
              <a:t>Common Problems: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3C9C0-0CCE-4BCA-A0E0-8012387ED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428069"/>
            <a:ext cx="10972800" cy="2735036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1200"/>
              </a:spcAft>
              <a:buClrTx/>
            </a:pPr>
            <a:r>
              <a:rPr lang="en-US" sz="2400" dirty="0"/>
              <a:t>Have you ever ordered the wrong revision part?</a:t>
            </a:r>
          </a:p>
          <a:p>
            <a:pPr>
              <a:spcBef>
                <a:spcPts val="0"/>
              </a:spcBef>
              <a:spcAft>
                <a:spcPts val="1200"/>
              </a:spcAft>
              <a:buClrTx/>
            </a:pPr>
            <a:r>
              <a:rPr lang="en-US" sz="2400" dirty="0"/>
              <a:t>Have you built an assembly using the wrong type of materials?</a:t>
            </a:r>
          </a:p>
          <a:p>
            <a:pPr>
              <a:spcBef>
                <a:spcPts val="0"/>
              </a:spcBef>
              <a:spcAft>
                <a:spcPts val="1200"/>
              </a:spcAft>
              <a:buClrTx/>
            </a:pPr>
            <a:r>
              <a:rPr lang="en-US" sz="2400" dirty="0"/>
              <a:t>Do you have failures in the field because a change designed to prevent an intermittent failure had not been implemented?</a:t>
            </a:r>
          </a:p>
          <a:p>
            <a:pPr>
              <a:spcBef>
                <a:spcPts val="0"/>
              </a:spcBef>
              <a:spcAft>
                <a:spcPts val="1200"/>
              </a:spcAft>
              <a:buClrTx/>
            </a:pPr>
            <a:r>
              <a:rPr lang="en-US" sz="2400" dirty="0"/>
              <a:t>Are you struggling to figure out what the latest drawing/procedure is and where to get it?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422F5A1-9D6A-4BD8-B1DE-CFC2F1341A91}"/>
              </a:ext>
            </a:extLst>
          </p:cNvPr>
          <p:cNvSpPr txBox="1">
            <a:spLocks/>
          </p:cNvSpPr>
          <p:nvPr/>
        </p:nvSpPr>
        <p:spPr>
          <a:xfrm>
            <a:off x="372836" y="4278087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Universal Solution: Document Control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B5E1ADF-9761-4E4C-9EFE-EC75D24BB991}"/>
              </a:ext>
            </a:extLst>
          </p:cNvPr>
          <p:cNvSpPr txBox="1">
            <a:spLocks/>
          </p:cNvSpPr>
          <p:nvPr/>
        </p:nvSpPr>
        <p:spPr>
          <a:xfrm>
            <a:off x="523875" y="4352924"/>
            <a:ext cx="10972800" cy="2735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ECE846-AE30-4531-8AED-E1960895A5C1}"/>
              </a:ext>
            </a:extLst>
          </p:cNvPr>
          <p:cNvSpPr txBox="1"/>
          <p:nvPr/>
        </p:nvSpPr>
        <p:spPr>
          <a:xfrm>
            <a:off x="846364" y="5201043"/>
            <a:ext cx="88796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/>
              <a:t>Design a process to create, store, and make changes to information needed to build your product (Change/Engineering Control Process).</a:t>
            </a:r>
          </a:p>
        </p:txBody>
      </p:sp>
    </p:spTree>
    <p:extLst>
      <p:ext uri="{BB962C8B-B14F-4D97-AF65-F5344CB8AC3E}">
        <p14:creationId xmlns:p14="http://schemas.microsoft.com/office/powerpoint/2010/main" val="156976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DEC0F-068E-4DDD-9923-4323F5CB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589" y="357868"/>
            <a:ext cx="11244943" cy="990600"/>
          </a:xfrm>
        </p:spPr>
        <p:txBody>
          <a:bodyPr>
            <a:normAutofit/>
          </a:bodyPr>
          <a:lstStyle/>
          <a:p>
            <a:r>
              <a:rPr lang="en-US" dirty="0"/>
              <a:t>What are the elements of good Document Control?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2E1E4-14C0-416A-8187-221E47BC0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618" y="1481818"/>
            <a:ext cx="10972800" cy="4876800"/>
          </a:xfrm>
        </p:spPr>
        <p:txBody>
          <a:bodyPr/>
          <a:lstStyle/>
          <a:p>
            <a:r>
              <a:rPr lang="en-US" dirty="0"/>
              <a:t>Documents stored in a safe central location – single source of truth</a:t>
            </a:r>
          </a:p>
          <a:p>
            <a:endParaRPr lang="en-US" dirty="0"/>
          </a:p>
          <a:p>
            <a:r>
              <a:rPr lang="en-US" dirty="0"/>
              <a:t>Everyone can view, but only designated person (Document Manager) has permissions to change documents</a:t>
            </a:r>
          </a:p>
          <a:p>
            <a:endParaRPr lang="en-US" dirty="0"/>
          </a:p>
          <a:p>
            <a:r>
              <a:rPr lang="en-US" dirty="0"/>
              <a:t>There is a process or tool to control change to documents</a:t>
            </a:r>
          </a:p>
          <a:p>
            <a:pPr lvl="1"/>
            <a:r>
              <a:rPr lang="en-US" dirty="0"/>
              <a:t>Engineering Change Orders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EF7A2F-C332-4C3C-8E00-0AE57A9FD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1671" y="2956832"/>
            <a:ext cx="3528818" cy="3543300"/>
          </a:xfrm>
          <a:prstGeom prst="rect">
            <a:avLst/>
          </a:prstGeom>
        </p:spPr>
      </p:pic>
      <p:pic>
        <p:nvPicPr>
          <p:cNvPr id="6" name="Picture 2" descr="See the source image">
            <a:extLst>
              <a:ext uri="{FF2B5EF4-FFF2-40B4-BE49-F238E27FC236}">
                <a16:creationId xmlns:a16="http://schemas.microsoft.com/office/drawing/2014/main" id="{3208A4C3-D85B-4D51-92DC-0EC2A49ED8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3" t="72895" r="58093" b="7072"/>
          <a:stretch/>
        </p:blipFill>
        <p:spPr bwMode="auto">
          <a:xfrm>
            <a:off x="0" y="698576"/>
            <a:ext cx="434472" cy="30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10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89847-F983-4729-B4E6-022802843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Engineering Change Order (ECO)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C807F-E47E-4688-89DA-B3CA7C5AA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process and tool to control change to your documents</a:t>
            </a:r>
          </a:p>
          <a:p>
            <a:endParaRPr lang="en-US" dirty="0"/>
          </a:p>
          <a:p>
            <a:r>
              <a:rPr lang="en-US" dirty="0"/>
              <a:t>Steps to ECO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Identification for need of change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Draft change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Review &amp; approve change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Implement change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Communicate change to relevant parties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B7F7B04F-C517-4025-A5D5-F75C57B46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719" y="2315419"/>
            <a:ext cx="5345574" cy="400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1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F2493-30BB-4E9C-810B-8D4FB5B55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Identify Need for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BF98E-822B-41D6-8F57-C3978CC04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Production identifies manufacturing improvement – work instruction change</a:t>
            </a:r>
          </a:p>
          <a:p>
            <a:endParaRPr lang="en-US" dirty="0"/>
          </a:p>
          <a:p>
            <a:r>
              <a:rPr lang="en-US" dirty="0"/>
              <a:t>New supplier can provide higher capability optics, improving your product performance – product brochure change</a:t>
            </a:r>
          </a:p>
          <a:p>
            <a:endParaRPr lang="en-US" dirty="0"/>
          </a:p>
          <a:p>
            <a:r>
              <a:rPr lang="en-US" dirty="0"/>
              <a:t>Trend in RMAs or DMRs leads to design improvement – part drawing change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49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B748121B-F5BF-4C6F-A086-EB82E2F8036E}"/>
              </a:ext>
            </a:extLst>
          </p:cNvPr>
          <p:cNvGrpSpPr/>
          <p:nvPr/>
        </p:nvGrpSpPr>
        <p:grpSpPr>
          <a:xfrm>
            <a:off x="4674619" y="1275339"/>
            <a:ext cx="7293614" cy="4844661"/>
            <a:chOff x="4674619" y="1275339"/>
            <a:chExt cx="7293614" cy="484466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F4AB666-66F3-4AED-925A-C405F6527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74619" y="1275339"/>
              <a:ext cx="5828855" cy="4548892"/>
            </a:xfrm>
            <a:prstGeom prst="rect">
              <a:avLst/>
            </a:prstGeom>
          </p:spPr>
        </p:pic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03556346-4EEA-49E6-884D-AC7F849E16F4}"/>
                </a:ext>
              </a:extLst>
            </p:cNvPr>
            <p:cNvSpPr/>
            <p:nvPr/>
          </p:nvSpPr>
          <p:spPr>
            <a:xfrm>
              <a:off x="6675571" y="1275339"/>
              <a:ext cx="3827902" cy="8237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EF5C183-68C5-4B06-93F7-E72C2B7F2FEB}"/>
                </a:ext>
              </a:extLst>
            </p:cNvPr>
            <p:cNvSpPr txBox="1"/>
            <p:nvPr/>
          </p:nvSpPr>
          <p:spPr>
            <a:xfrm>
              <a:off x="10488341" y="1533301"/>
              <a:ext cx="14798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Revision History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F850B04-A92F-40C5-8F0C-97374FF183BF}"/>
                </a:ext>
              </a:extLst>
            </p:cNvPr>
            <p:cNvSpPr txBox="1"/>
            <p:nvPr/>
          </p:nvSpPr>
          <p:spPr>
            <a:xfrm>
              <a:off x="10786102" y="5045716"/>
              <a:ext cx="5162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Title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DE670E94-6EC0-43C2-A716-DBD6F3EDAE99}"/>
                </a:ext>
              </a:extLst>
            </p:cNvPr>
            <p:cNvCxnSpPr>
              <a:cxnSpLocks/>
              <a:stCxn id="7" idx="1"/>
            </p:cNvCxnSpPr>
            <p:nvPr/>
          </p:nvCxnSpPr>
          <p:spPr>
            <a:xfrm flipH="1">
              <a:off x="10387690" y="5199604"/>
              <a:ext cx="398412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CEBC68E-5BDC-4F03-9616-516427970FA4}"/>
                </a:ext>
              </a:extLst>
            </p:cNvPr>
            <p:cNvCxnSpPr>
              <a:cxnSpLocks/>
              <a:stCxn id="10" idx="0"/>
            </p:cNvCxnSpPr>
            <p:nvPr/>
          </p:nvCxnSpPr>
          <p:spPr>
            <a:xfrm flipV="1">
              <a:off x="9808044" y="5575570"/>
              <a:ext cx="0" cy="236652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C76F550-6DC2-4D28-8392-5C3166EF9226}"/>
                </a:ext>
              </a:extLst>
            </p:cNvPr>
            <p:cNvSpPr txBox="1"/>
            <p:nvPr/>
          </p:nvSpPr>
          <p:spPr>
            <a:xfrm>
              <a:off x="9228398" y="5812223"/>
              <a:ext cx="11592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Doc number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5EDE73B-5DB4-48E5-85EF-B5EA426F5A58}"/>
                </a:ext>
              </a:extLst>
            </p:cNvPr>
            <p:cNvSpPr txBox="1"/>
            <p:nvPr/>
          </p:nvSpPr>
          <p:spPr>
            <a:xfrm>
              <a:off x="10687562" y="5386120"/>
              <a:ext cx="8723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Revision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4DCF35D-C2CD-4CE8-9A75-0B37C7108FD2}"/>
                </a:ext>
              </a:extLst>
            </p:cNvPr>
            <p:cNvCxnSpPr>
              <a:cxnSpLocks/>
              <a:stCxn id="11" idx="1"/>
            </p:cNvCxnSpPr>
            <p:nvPr/>
          </p:nvCxnSpPr>
          <p:spPr>
            <a:xfrm flipH="1">
              <a:off x="10428311" y="5540008"/>
              <a:ext cx="259251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20F2493-30BB-4E9C-810B-8D4FB5B55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Draft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BF98E-822B-41D6-8F57-C3978CC04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121" y="1706304"/>
            <a:ext cx="3578675" cy="4876800"/>
          </a:xfrm>
        </p:spPr>
        <p:txBody>
          <a:bodyPr/>
          <a:lstStyle/>
          <a:p>
            <a:r>
              <a:rPr lang="en-US" dirty="0"/>
              <a:t>Create change to document</a:t>
            </a:r>
          </a:p>
          <a:p>
            <a:pPr lvl="1"/>
            <a:r>
              <a:rPr lang="en-US" dirty="0"/>
              <a:t>Highlight or track changes for ease of review</a:t>
            </a:r>
          </a:p>
          <a:p>
            <a:endParaRPr lang="en-US" dirty="0"/>
          </a:p>
          <a:p>
            <a:r>
              <a:rPr lang="en-US" dirty="0"/>
              <a:t>Update revision level</a:t>
            </a:r>
          </a:p>
          <a:p>
            <a:endParaRPr lang="en-US" dirty="0"/>
          </a:p>
          <a:p>
            <a:r>
              <a:rPr lang="en-US" dirty="0"/>
              <a:t>Save under ECO number identification</a:t>
            </a:r>
          </a:p>
        </p:txBody>
      </p:sp>
    </p:spTree>
    <p:extLst>
      <p:ext uri="{BB962C8B-B14F-4D97-AF65-F5344CB8AC3E}">
        <p14:creationId xmlns:p14="http://schemas.microsoft.com/office/powerpoint/2010/main" val="275371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F2493-30BB-4E9C-810B-8D4FB5B55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Review &amp; Approve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BF98E-822B-41D6-8F57-C3978CC04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957" y="1447800"/>
            <a:ext cx="10972800" cy="4876800"/>
          </a:xfrm>
        </p:spPr>
        <p:txBody>
          <a:bodyPr/>
          <a:lstStyle/>
          <a:p>
            <a:r>
              <a:rPr lang="en-US" dirty="0"/>
              <a:t>Identify stakeholders based on scope of change</a:t>
            </a:r>
          </a:p>
          <a:p>
            <a:pPr lvl="1"/>
            <a:r>
              <a:rPr lang="en-US" dirty="0"/>
              <a:t>Engineering, Production, Purchasing, Customer Service, Customer, Sales</a:t>
            </a:r>
          </a:p>
          <a:p>
            <a:r>
              <a:rPr lang="en-US" dirty="0"/>
              <a:t>Identify Change Impacts</a:t>
            </a:r>
          </a:p>
          <a:p>
            <a:pPr lvl="1"/>
            <a:r>
              <a:rPr lang="en-US" dirty="0"/>
              <a:t>Will training need to be updated?</a:t>
            </a:r>
          </a:p>
          <a:p>
            <a:pPr lvl="1"/>
            <a:r>
              <a:rPr lang="en-US" dirty="0"/>
              <a:t>Will Incoming QC Inspection Plans need to be updated?</a:t>
            </a:r>
          </a:p>
          <a:p>
            <a:pPr lvl="1"/>
            <a:r>
              <a:rPr lang="en-US" dirty="0"/>
              <a:t>Will this be a Customer Service upgrade for already fielded systems?</a:t>
            </a:r>
          </a:p>
          <a:p>
            <a:pPr lvl="1"/>
            <a:r>
              <a:rPr lang="en-US" dirty="0"/>
              <a:t>Do parts in stock, on the floor, and on order with a supplier need to be reworked? Scrapped? Used as is?</a:t>
            </a:r>
          </a:p>
          <a:p>
            <a:r>
              <a:rPr lang="en-US" dirty="0"/>
              <a:t>Communicate change &amp; impacts to stakeholders</a:t>
            </a:r>
          </a:p>
          <a:p>
            <a:pPr lvl="1"/>
            <a:r>
              <a:rPr lang="en-US" dirty="0"/>
              <a:t>Reason / need for change</a:t>
            </a:r>
          </a:p>
          <a:p>
            <a:pPr lvl="1"/>
            <a:r>
              <a:rPr lang="en-US" dirty="0"/>
              <a:t>Description of change</a:t>
            </a:r>
          </a:p>
          <a:p>
            <a:pPr lvl="1"/>
            <a:r>
              <a:rPr lang="en-US" dirty="0"/>
              <a:t>Draft of new version of document for review</a:t>
            </a:r>
          </a:p>
        </p:txBody>
      </p:sp>
    </p:spTree>
    <p:extLst>
      <p:ext uri="{BB962C8B-B14F-4D97-AF65-F5344CB8AC3E}">
        <p14:creationId xmlns:p14="http://schemas.microsoft.com/office/powerpoint/2010/main" val="260429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A6B49-A632-499E-9AA5-743BE0C0C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9FD3F-C5A5-4FB3-8196-8DA69444A3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44C448-4D30-4BD2-A46B-92E99ADDD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271" y="0"/>
            <a:ext cx="50294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760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F2493-30BB-4E9C-810B-8D4FB5B55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Implement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BF98E-822B-41D6-8F57-C3978CC04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Move approved document to single source of truth location</a:t>
            </a:r>
          </a:p>
          <a:p>
            <a:endParaRPr lang="en-US" dirty="0"/>
          </a:p>
          <a:p>
            <a:r>
              <a:rPr lang="en-US" dirty="0"/>
              <a:t>Save old document in archive location (for customer service &amp; engineering reference)</a:t>
            </a:r>
          </a:p>
          <a:p>
            <a:endParaRPr lang="en-US" dirty="0"/>
          </a:p>
          <a:p>
            <a:r>
              <a:rPr lang="en-US" dirty="0"/>
              <a:t>Update stock, WIP, Purchasing Info, Incoming QC Inspection Plans, Work Instructions, provide training,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8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F2493-30BB-4E9C-810B-8D4FB5B55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Communicate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BF98E-822B-41D6-8F57-C3978CC04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Document Manager notifies all relevant employees of change</a:t>
            </a:r>
          </a:p>
          <a:p>
            <a:endParaRPr lang="en-US" dirty="0"/>
          </a:p>
          <a:p>
            <a:r>
              <a:rPr lang="en-US" dirty="0"/>
              <a:t>Purchasing notifies suppliers of change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7F5562-73EB-4F71-A51F-8ED58B2DFC67}"/>
              </a:ext>
            </a:extLst>
          </p:cNvPr>
          <p:cNvSpPr txBox="1"/>
          <p:nvPr/>
        </p:nvSpPr>
        <p:spPr>
          <a:xfrm>
            <a:off x="2847975" y="4007018"/>
            <a:ext cx="63055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ECO COMPLETE</a:t>
            </a:r>
          </a:p>
        </p:txBody>
      </p:sp>
    </p:spTree>
    <p:extLst>
      <p:ext uri="{BB962C8B-B14F-4D97-AF65-F5344CB8AC3E}">
        <p14:creationId xmlns:p14="http://schemas.microsoft.com/office/powerpoint/2010/main" val="241957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E5485-214B-4081-BA91-51671D858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90527"/>
            <a:ext cx="10972800" cy="990600"/>
          </a:xfrm>
        </p:spPr>
        <p:txBody>
          <a:bodyPr/>
          <a:lstStyle/>
          <a:p>
            <a:r>
              <a:rPr lang="en-US" dirty="0"/>
              <a:t>ECO Summary Flowchart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84C5540-319A-4880-849F-A248D900BE53}"/>
              </a:ext>
            </a:extLst>
          </p:cNvPr>
          <p:cNvSpPr/>
          <p:nvPr/>
        </p:nvSpPr>
        <p:spPr>
          <a:xfrm>
            <a:off x="3724275" y="1600200"/>
            <a:ext cx="3343275" cy="323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Identify Need for Change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B2ADB3B-B8C7-4B52-B40F-9B024DC388FD}"/>
              </a:ext>
            </a:extLst>
          </p:cNvPr>
          <p:cNvSpPr/>
          <p:nvPr/>
        </p:nvSpPr>
        <p:spPr>
          <a:xfrm>
            <a:off x="3724274" y="2066925"/>
            <a:ext cx="3343275" cy="323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Draft Change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DA51F7-3555-448E-9DE2-81F7A2B3AA68}"/>
              </a:ext>
            </a:extLst>
          </p:cNvPr>
          <p:cNvSpPr/>
          <p:nvPr/>
        </p:nvSpPr>
        <p:spPr>
          <a:xfrm>
            <a:off x="3724275" y="2562225"/>
            <a:ext cx="3343275" cy="323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Review &amp; Approve Change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816FAC0-6952-4CA9-8511-23614C9357B8}"/>
              </a:ext>
            </a:extLst>
          </p:cNvPr>
          <p:cNvSpPr/>
          <p:nvPr/>
        </p:nvSpPr>
        <p:spPr>
          <a:xfrm>
            <a:off x="3724275" y="4171950"/>
            <a:ext cx="3343275" cy="323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Implement Change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0B138D7-EAD0-4AAB-8715-A3071C7820ED}"/>
              </a:ext>
            </a:extLst>
          </p:cNvPr>
          <p:cNvSpPr/>
          <p:nvPr/>
        </p:nvSpPr>
        <p:spPr>
          <a:xfrm>
            <a:off x="3724273" y="4648200"/>
            <a:ext cx="3343275" cy="323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Communicate Change</a:t>
            </a:r>
          </a:p>
        </p:txBody>
      </p:sp>
      <p:sp>
        <p:nvSpPr>
          <p:cNvPr id="9" name="Flowchart: Decision 8">
            <a:extLst>
              <a:ext uri="{FF2B5EF4-FFF2-40B4-BE49-F238E27FC236}">
                <a16:creationId xmlns:a16="http://schemas.microsoft.com/office/drawing/2014/main" id="{25AB0400-4DD6-4394-A285-D78EB498011C}"/>
              </a:ext>
            </a:extLst>
          </p:cNvPr>
          <p:cNvSpPr/>
          <p:nvPr/>
        </p:nvSpPr>
        <p:spPr>
          <a:xfrm>
            <a:off x="4102890" y="3133725"/>
            <a:ext cx="2586040" cy="704851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Approved?</a:t>
            </a:r>
          </a:p>
        </p:txBody>
      </p:sp>
      <p:sp>
        <p:nvSpPr>
          <p:cNvPr id="10" name="Flowchart: Decision 9">
            <a:extLst>
              <a:ext uri="{FF2B5EF4-FFF2-40B4-BE49-F238E27FC236}">
                <a16:creationId xmlns:a16="http://schemas.microsoft.com/office/drawing/2014/main" id="{E4DB3442-BADC-4168-AB7A-CC1459654A69}"/>
              </a:ext>
            </a:extLst>
          </p:cNvPr>
          <p:cNvSpPr/>
          <p:nvPr/>
        </p:nvSpPr>
        <p:spPr>
          <a:xfrm>
            <a:off x="8131965" y="3133725"/>
            <a:ext cx="3059910" cy="704851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Change Cancelled?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CD67D67-7017-4F80-B5C5-B0F057FEFC72}"/>
              </a:ext>
            </a:extLst>
          </p:cNvPr>
          <p:cNvSpPr/>
          <p:nvPr/>
        </p:nvSpPr>
        <p:spPr>
          <a:xfrm>
            <a:off x="7990282" y="4171950"/>
            <a:ext cx="3343275" cy="323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 Change Made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73D0DE7-7A4B-4FBE-A9EA-399FB7CA224F}"/>
              </a:ext>
            </a:extLst>
          </p:cNvPr>
          <p:cNvCxnSpPr>
            <a:stCxn id="4" idx="2"/>
            <a:endCxn id="5" idx="0"/>
          </p:cNvCxnSpPr>
          <p:nvPr/>
        </p:nvCxnSpPr>
        <p:spPr>
          <a:xfrm flipH="1">
            <a:off x="5395912" y="1924050"/>
            <a:ext cx="1" cy="1428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0973BFE-BE0F-4A34-B83A-911110AEE77E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>
            <a:off x="5395912" y="2390775"/>
            <a:ext cx="1" cy="17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3361FDF-ECC5-4F66-BF99-03EB554C09DB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 flipH="1">
            <a:off x="5395910" y="2886075"/>
            <a:ext cx="3" cy="247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7457770-9A84-4A3D-99AE-7981E345272B}"/>
              </a:ext>
            </a:extLst>
          </p:cNvPr>
          <p:cNvCxnSpPr>
            <a:cxnSpLocks/>
            <a:stCxn id="9" idx="2"/>
            <a:endCxn id="7" idx="0"/>
          </p:cNvCxnSpPr>
          <p:nvPr/>
        </p:nvCxnSpPr>
        <p:spPr>
          <a:xfrm>
            <a:off x="5395910" y="3838576"/>
            <a:ext cx="3" cy="3333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84062A3-2A16-4242-940A-F37C8532828E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 flipH="1">
            <a:off x="5395911" y="4495800"/>
            <a:ext cx="2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24227AC-AB6C-4055-B0E4-5B68BA99FE69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>
            <a:off x="6688930" y="3486151"/>
            <a:ext cx="1443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8A0E496-69F3-4C08-8757-98272EB2F402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>
            <a:off x="9661920" y="3838576"/>
            <a:ext cx="0" cy="3333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EF549CE4-C52A-4034-B0C1-1B9C950FAD24}"/>
              </a:ext>
            </a:extLst>
          </p:cNvPr>
          <p:cNvCxnSpPr>
            <a:cxnSpLocks/>
            <a:stCxn id="10" idx="0"/>
            <a:endCxn id="5" idx="3"/>
          </p:cNvCxnSpPr>
          <p:nvPr/>
        </p:nvCxnSpPr>
        <p:spPr>
          <a:xfrm rot="16200000" flipV="1">
            <a:off x="7912298" y="1384102"/>
            <a:ext cx="904875" cy="259437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99E55D7-135A-47B5-B9FA-E7182CC0A3A1}"/>
              </a:ext>
            </a:extLst>
          </p:cNvPr>
          <p:cNvSpPr txBox="1"/>
          <p:nvPr/>
        </p:nvSpPr>
        <p:spPr>
          <a:xfrm>
            <a:off x="8915400" y="2098045"/>
            <a:ext cx="37147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/>
              <a:t>No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9BB5197-8E8B-4E9B-8159-0741D824E7B0}"/>
              </a:ext>
            </a:extLst>
          </p:cNvPr>
          <p:cNvSpPr txBox="1"/>
          <p:nvPr/>
        </p:nvSpPr>
        <p:spPr>
          <a:xfrm>
            <a:off x="7224710" y="3355345"/>
            <a:ext cx="37147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/>
              <a:t>No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583C5B8-6F08-4153-8BBB-728830F017FE}"/>
              </a:ext>
            </a:extLst>
          </p:cNvPr>
          <p:cNvSpPr txBox="1"/>
          <p:nvPr/>
        </p:nvSpPr>
        <p:spPr>
          <a:xfrm>
            <a:off x="9638099" y="3878305"/>
            <a:ext cx="5000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Yes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B529FF4-5AD5-4EFA-9FBA-C0CFF76F217A}"/>
              </a:ext>
            </a:extLst>
          </p:cNvPr>
          <p:cNvSpPr txBox="1"/>
          <p:nvPr/>
        </p:nvSpPr>
        <p:spPr>
          <a:xfrm>
            <a:off x="5348285" y="3862514"/>
            <a:ext cx="5000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4165386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814113" y="1443306"/>
            <a:ext cx="3954712" cy="147117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1600" dirty="0"/>
              <a:t>Do you want it safe?</a:t>
            </a:r>
          </a:p>
          <a:p>
            <a:pPr marL="342900" indent="-342900"/>
            <a:r>
              <a:rPr lang="en-US" sz="1600" dirty="0"/>
              <a:t>Do you want a record of changes?</a:t>
            </a:r>
          </a:p>
          <a:p>
            <a:pPr marL="342900" indent="-342900"/>
            <a:r>
              <a:rPr lang="en-US" sz="1600" dirty="0"/>
              <a:t>Do you want everyone working to the same version?</a:t>
            </a:r>
          </a:p>
          <a:p>
            <a:pPr marL="342900" indent="-342900"/>
            <a:r>
              <a:rPr lang="en-US" sz="1600" dirty="0"/>
              <a:t>Do you want to find it fast?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14113" y="3734501"/>
            <a:ext cx="2868044" cy="206210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1600" dirty="0"/>
              <a:t>Work Instructions</a:t>
            </a:r>
          </a:p>
          <a:p>
            <a:pPr marL="342900" indent="-342900"/>
            <a:r>
              <a:rPr lang="en-US" sz="1600" dirty="0"/>
              <a:t>Specifications</a:t>
            </a:r>
          </a:p>
          <a:p>
            <a:pPr marL="342900" indent="-342900"/>
            <a:r>
              <a:rPr lang="en-US" sz="1600" dirty="0"/>
              <a:t>Drawings</a:t>
            </a:r>
          </a:p>
          <a:p>
            <a:pPr marL="342900" indent="-342900"/>
            <a:r>
              <a:rPr lang="en-US" sz="1600" dirty="0"/>
              <a:t>Procedures</a:t>
            </a:r>
          </a:p>
          <a:p>
            <a:pPr marL="342900" indent="-342900"/>
            <a:r>
              <a:rPr lang="en-US" sz="1600" dirty="0"/>
              <a:t>Forms</a:t>
            </a:r>
          </a:p>
          <a:p>
            <a:pPr marL="342900" indent="-342900"/>
            <a:r>
              <a:rPr lang="en-US" sz="1600" dirty="0"/>
              <a:t>Regulatory Requirements and Standards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14113" y="1061396"/>
            <a:ext cx="2409756" cy="466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rgbClr val="0D50BD"/>
                </a:solidFill>
                <a:latin typeface="+mn-lt"/>
                <a:ea typeface="+mn-ea"/>
                <a:cs typeface="+mn-cs"/>
              </a:rPr>
              <a:t>Should It Be Controlled?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47438" y="3301721"/>
            <a:ext cx="3609349" cy="3693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rgbClr val="0D50BD"/>
                </a:solidFill>
                <a:latin typeface="+mn-lt"/>
                <a:ea typeface="+mn-ea"/>
                <a:cs typeface="+mn-cs"/>
              </a:rPr>
              <a:t>Examples of Controlled Documents: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E28A85-6738-442E-A1EB-F5375369EACB}"/>
              </a:ext>
            </a:extLst>
          </p:cNvPr>
          <p:cNvSpPr txBox="1"/>
          <p:nvPr/>
        </p:nvSpPr>
        <p:spPr>
          <a:xfrm>
            <a:off x="6637090" y="1073974"/>
            <a:ext cx="4314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D50BD"/>
                </a:solidFill>
              </a:rPr>
              <a:t>Characteristics of Controlled Documents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99017B2-8C54-4C16-8F17-231139235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4800" y="249089"/>
            <a:ext cx="8229600" cy="990600"/>
          </a:xfrm>
        </p:spPr>
        <p:txBody>
          <a:bodyPr/>
          <a:lstStyle/>
          <a:p>
            <a:r>
              <a:rPr lang="en-US" dirty="0"/>
              <a:t>Document Control System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A0F698-4A40-4A4A-89BC-A2CFA02EAF0A}"/>
              </a:ext>
            </a:extLst>
          </p:cNvPr>
          <p:cNvSpPr/>
          <p:nvPr/>
        </p:nvSpPr>
        <p:spPr>
          <a:xfrm>
            <a:off x="6637090" y="1443306"/>
            <a:ext cx="3469861" cy="30469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Document Title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Document Number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Revision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Process for making changes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Common Format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Revision History 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Proprietary Statement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Stored in Document Library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Central Location all can access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Current Revisions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Limited Edit Access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6C44A96-938E-4DFF-AD72-69EA57F8085B}"/>
              </a:ext>
            </a:extLst>
          </p:cNvPr>
          <p:cNvSpPr txBox="1">
            <a:spLocks/>
          </p:cNvSpPr>
          <p:nvPr/>
        </p:nvSpPr>
        <p:spPr>
          <a:xfrm>
            <a:off x="6637090" y="4880613"/>
            <a:ext cx="3609349" cy="3693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rgbClr val="0D50BD"/>
                </a:solidFill>
                <a:latin typeface="+mn-lt"/>
                <a:ea typeface="+mn-ea"/>
                <a:cs typeface="+mn-cs"/>
              </a:rPr>
              <a:t>Levels of Document Control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F298929-1185-4061-9E4C-04AA8306A325}"/>
              </a:ext>
            </a:extLst>
          </p:cNvPr>
          <p:cNvSpPr txBox="1">
            <a:spLocks/>
          </p:cNvSpPr>
          <p:nvPr/>
        </p:nvSpPr>
        <p:spPr>
          <a:xfrm>
            <a:off x="6637090" y="5245417"/>
            <a:ext cx="4314000" cy="85561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1600" dirty="0"/>
              <a:t>Rapid development and prototyping</a:t>
            </a:r>
          </a:p>
          <a:p>
            <a:pPr marL="617220" lvl="1" indent="-342900"/>
            <a:r>
              <a:rPr lang="en-US" sz="1200" dirty="0"/>
              <a:t>May only require engineering approval for changes</a:t>
            </a:r>
          </a:p>
          <a:p>
            <a:pPr marL="342900" indent="-342900"/>
            <a:r>
              <a:rPr lang="en-US" sz="1600" dirty="0"/>
              <a:t>Higher volume production</a:t>
            </a:r>
          </a:p>
        </p:txBody>
      </p:sp>
    </p:spTree>
    <p:extLst>
      <p:ext uri="{BB962C8B-B14F-4D97-AF65-F5344CB8AC3E}">
        <p14:creationId xmlns:p14="http://schemas.microsoft.com/office/powerpoint/2010/main" val="307289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5" grpId="0"/>
      <p:bldP spid="12" grpId="0" animBg="1"/>
      <p:bldP spid="14" grpId="0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F60BB-4D57-45C3-80D0-5DF7BF25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Options for getting started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D4491-3027-4472-B263-6C83F67CB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 ERP or software solution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2. Quick, Easy, and Effective homegrown solution</a:t>
            </a:r>
          </a:p>
          <a:p>
            <a:pPr marL="0" indent="0">
              <a:buNone/>
            </a:pPr>
            <a:endParaRPr lang="en-US" sz="100" dirty="0"/>
          </a:p>
          <a:p>
            <a:r>
              <a:rPr lang="en-US" dirty="0"/>
              <a:t>Server with read/write permission controls</a:t>
            </a:r>
          </a:p>
          <a:p>
            <a:endParaRPr lang="en-US" dirty="0"/>
          </a:p>
          <a:p>
            <a:r>
              <a:rPr lang="en-US" dirty="0"/>
              <a:t> Approval tracking form, ECO log, archive location, etc.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2C18C2-8DA0-42A8-9846-703B3543F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33940"/>
            <a:ext cx="12192000" cy="1447719"/>
          </a:xfrm>
          <a:prstGeom prst="rect">
            <a:avLst/>
          </a:prstGeom>
        </p:spPr>
      </p:pic>
      <p:pic>
        <p:nvPicPr>
          <p:cNvPr id="6" name="Picture 2" descr="See the source image">
            <a:extLst>
              <a:ext uri="{FF2B5EF4-FFF2-40B4-BE49-F238E27FC236}">
                <a16:creationId xmlns:a16="http://schemas.microsoft.com/office/drawing/2014/main" id="{EF1882E9-A89E-4293-BDC0-74097A826E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4" r="38513" b="82153"/>
          <a:stretch/>
        </p:blipFill>
        <p:spPr bwMode="auto">
          <a:xfrm>
            <a:off x="130062" y="884660"/>
            <a:ext cx="446388" cy="288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1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14740-4647-4B15-A980-96A4D3FD3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does a Document Control system lead to improvement in your product?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03423-AB41-4398-A47F-06C58C5EB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Ensures that once found and implemented, solutions are permanent</a:t>
            </a:r>
          </a:p>
          <a:p>
            <a:endParaRPr lang="en-US" dirty="0"/>
          </a:p>
          <a:p>
            <a:r>
              <a:rPr lang="en-US" dirty="0"/>
              <a:t>Helps CS track upgrades, and keeps records of build information for legacy RMAs</a:t>
            </a:r>
          </a:p>
          <a:p>
            <a:endParaRPr lang="en-US" dirty="0"/>
          </a:p>
          <a:p>
            <a:r>
              <a:rPr lang="en-US" dirty="0"/>
              <a:t>Drives coordination and communication between departments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3D8218-3EF0-4AF7-8A9A-1B17838DD0BC}"/>
              </a:ext>
            </a:extLst>
          </p:cNvPr>
          <p:cNvSpPr/>
          <p:nvPr/>
        </p:nvSpPr>
        <p:spPr>
          <a:xfrm>
            <a:off x="3133725" y="5391150"/>
            <a:ext cx="6134100" cy="6762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/>
              <a:t>Organization defeats chaos</a:t>
            </a:r>
          </a:p>
        </p:txBody>
      </p:sp>
    </p:spTree>
    <p:extLst>
      <p:ext uri="{BB962C8B-B14F-4D97-AF65-F5344CB8AC3E}">
        <p14:creationId xmlns:p14="http://schemas.microsoft.com/office/powerpoint/2010/main" val="216025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F2493-30BB-4E9C-810B-8D4FB5B55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This is what you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BF98E-822B-41D6-8F57-C3978CC04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47800"/>
            <a:ext cx="10972800" cy="4876800"/>
          </a:xfrm>
        </p:spPr>
        <p:txBody>
          <a:bodyPr/>
          <a:lstStyle/>
          <a:p>
            <a:r>
              <a:rPr lang="en-US" dirty="0"/>
              <a:t>Engineering Change Orders are a critical part of Document Control, the way you minimize risk by ensuring everyone in your organization is marching to the beat of the same drum.</a:t>
            </a:r>
          </a:p>
          <a:p>
            <a:endParaRPr lang="en-US" dirty="0"/>
          </a:p>
          <a:p>
            <a:r>
              <a:rPr lang="en-US" dirty="0"/>
              <a:t>You can implement Document Control easily through simple and practical methods.</a:t>
            </a:r>
          </a:p>
          <a:p>
            <a:endParaRPr lang="en-US" dirty="0"/>
          </a:p>
          <a:p>
            <a:r>
              <a:rPr lang="en-US" dirty="0"/>
              <a:t>A minor change to a simple part can have a significant impact on the quality of your product. Having a Document Control Process can provide you with the consistency you need to build quality into your products, train new employees, reduce rework and scrap and thereby increase profitability. </a:t>
            </a:r>
          </a:p>
        </p:txBody>
      </p:sp>
    </p:spTree>
    <p:extLst>
      <p:ext uri="{BB962C8B-B14F-4D97-AF65-F5344CB8AC3E}">
        <p14:creationId xmlns:p14="http://schemas.microsoft.com/office/powerpoint/2010/main" val="416813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9F0DE-FD18-454D-9568-0B26F766A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</p:spPr>
        <p:txBody>
          <a:bodyPr/>
          <a:lstStyle/>
          <a:p>
            <a:pPr algn="ctr"/>
            <a:r>
              <a:rPr lang="en-US" dirty="0"/>
              <a:t>Contact Information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2DB54FF-974D-49B1-B4A4-295E762E7E75}"/>
              </a:ext>
            </a:extLst>
          </p:cNvPr>
          <p:cNvSpPr txBox="1">
            <a:spLocks/>
          </p:cNvSpPr>
          <p:nvPr/>
        </p:nvSpPr>
        <p:spPr>
          <a:xfrm>
            <a:off x="2964873" y="1440872"/>
            <a:ext cx="5931292" cy="1433513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600" dirty="0"/>
              <a:t>MPIA Website</a:t>
            </a:r>
          </a:p>
          <a:p>
            <a:pPr marL="0" indent="0">
              <a:buNone/>
            </a:pPr>
            <a:r>
              <a:rPr lang="en-US" sz="1600" dirty="0">
                <a:hlinkClick r:id="rId3"/>
              </a:rPr>
              <a:t>https://www.montanaphotonics.org/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MPIA Quality Alliance</a:t>
            </a:r>
          </a:p>
          <a:p>
            <a:pPr marL="0" indent="0">
              <a:buNone/>
            </a:pPr>
            <a:r>
              <a:rPr lang="en-US" sz="1600" dirty="0">
                <a:hlinkClick r:id="rId4"/>
              </a:rPr>
              <a:t>https://www.montanaphotonics.org/quality-alliance/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B5C2655-4ED8-4434-95D4-4A1B50D6D4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75868"/>
              </p:ext>
            </p:extLst>
          </p:nvPr>
        </p:nvGraphicFramePr>
        <p:xfrm>
          <a:off x="609600" y="3440545"/>
          <a:ext cx="10594109" cy="17691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0327">
                  <a:extLst>
                    <a:ext uri="{9D8B030D-6E8A-4147-A177-3AD203B41FA5}">
                      <a16:colId xmlns:a16="http://schemas.microsoft.com/office/drawing/2014/main" val="1437576949"/>
                    </a:ext>
                  </a:extLst>
                </a:gridCol>
                <a:gridCol w="3074774">
                  <a:extLst>
                    <a:ext uri="{9D8B030D-6E8A-4147-A177-3AD203B41FA5}">
                      <a16:colId xmlns:a16="http://schemas.microsoft.com/office/drawing/2014/main" val="1915951958"/>
                    </a:ext>
                  </a:extLst>
                </a:gridCol>
                <a:gridCol w="2649653">
                  <a:extLst>
                    <a:ext uri="{9D8B030D-6E8A-4147-A177-3AD203B41FA5}">
                      <a16:colId xmlns:a16="http://schemas.microsoft.com/office/drawing/2014/main" val="2408978140"/>
                    </a:ext>
                  </a:extLst>
                </a:gridCol>
                <a:gridCol w="3059355">
                  <a:extLst>
                    <a:ext uri="{9D8B030D-6E8A-4147-A177-3AD203B41FA5}">
                      <a16:colId xmlns:a16="http://schemas.microsoft.com/office/drawing/2014/main" val="1333796139"/>
                    </a:ext>
                  </a:extLst>
                </a:gridCol>
              </a:tblGrid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Trainers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Company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Role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Email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770965"/>
                  </a:ext>
                </a:extLst>
              </a:tr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Ben Klein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FLIR Systems Inc.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Quality Manager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sng" strike="noStrike">
                          <a:effectLst/>
                          <a:hlinkClick r:id="rId5"/>
                        </a:rPr>
                        <a:t>benjamin.klein@flir.com</a:t>
                      </a:r>
                      <a:endParaRPr lang="en-US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9611712"/>
                  </a:ext>
                </a:extLst>
              </a:tr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Daniel Juliano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MSU Technology Transfer Office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Director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sng" strike="noStrike">
                          <a:effectLst/>
                          <a:hlinkClick r:id="rId6"/>
                        </a:rPr>
                        <a:t>daniel.juliano@montana.edu</a:t>
                      </a:r>
                      <a:endParaRPr lang="en-US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8157385"/>
                  </a:ext>
                </a:extLst>
              </a:tr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Mary Johnson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Wavelength Electronics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CEO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sng" strike="noStrike" dirty="0">
                          <a:effectLst/>
                          <a:hlinkClick r:id="rId7"/>
                        </a:rPr>
                        <a:t>mary@teamwavelength.com</a:t>
                      </a:r>
                      <a:endParaRPr lang="en-US" sz="16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3021132"/>
                  </a:ext>
                </a:extLst>
              </a:tr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Steve Birrell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Quantum Composers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CEO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sng" strike="noStrike">
                          <a:effectLst/>
                          <a:hlinkClick r:id="rId8"/>
                        </a:rPr>
                        <a:t>sbirrell@quantumcomposers.com</a:t>
                      </a:r>
                      <a:endParaRPr lang="en-US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752914"/>
                  </a:ext>
                </a:extLst>
              </a:tr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Conlin Ritter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Quantel/Lumibird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Quality Manager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sng" strike="noStrike" dirty="0">
                          <a:effectLst/>
                          <a:hlinkClick r:id="rId9"/>
                        </a:rPr>
                        <a:t>conlin.ritter@gmail.com</a:t>
                      </a:r>
                      <a:endParaRPr lang="en-US" sz="16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5002981"/>
                  </a:ext>
                </a:extLst>
              </a:tr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Kurt Borge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Quality Time Montana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Quality Consultant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sng" strike="noStrike" dirty="0">
                          <a:effectLst/>
                          <a:hlinkClick r:id="rId10"/>
                        </a:rPr>
                        <a:t>qtm@q.com</a:t>
                      </a:r>
                      <a:endParaRPr lang="en-US" sz="16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2285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54918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3788</TotalTime>
  <Words>1005</Words>
  <Application>Microsoft Office PowerPoint</Application>
  <PresentationFormat>Widescreen</PresentationFormat>
  <Paragraphs>181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Microsoft Sans Serif</vt:lpstr>
      <vt:lpstr>Clarity</vt:lpstr>
      <vt:lpstr>Engineering Change Order (Eco) As part of Document Control</vt:lpstr>
      <vt:lpstr>Agenda: This is what you will learn</vt:lpstr>
      <vt:lpstr>Common Problems:</vt:lpstr>
      <vt:lpstr>What are the elements of good Document Control?</vt:lpstr>
      <vt:lpstr>Engineering Change Order (ECO)</vt:lpstr>
      <vt:lpstr>1. Identify Need for Change</vt:lpstr>
      <vt:lpstr>2. Draft Change</vt:lpstr>
      <vt:lpstr>3. Review &amp; Approve Change</vt:lpstr>
      <vt:lpstr>PowerPoint Presentation</vt:lpstr>
      <vt:lpstr>4. Implement Change</vt:lpstr>
      <vt:lpstr>5. Communicate Change</vt:lpstr>
      <vt:lpstr>ECO Summary Flowchart</vt:lpstr>
      <vt:lpstr>Document Control System</vt:lpstr>
      <vt:lpstr>Options for getting started</vt:lpstr>
      <vt:lpstr>How does a Document Control system lead to improvement in your product?</vt:lpstr>
      <vt:lpstr>Summary: This is what you learned</vt:lpstr>
      <vt:lpstr>Contact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Montana’s Emerging Photonics Industry and the MPIA</dc:title>
  <dc:creator>Larry Johnson</dc:creator>
  <cp:lastModifiedBy>Conlin Ritter</cp:lastModifiedBy>
  <cp:revision>99</cp:revision>
  <dcterms:created xsi:type="dcterms:W3CDTF">2014-09-09T20:56:39Z</dcterms:created>
  <dcterms:modified xsi:type="dcterms:W3CDTF">2022-04-06T19:02:33Z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20e276c7-c95d-4cdf-a449-85d138e577ed</vt:lpwstr>
  </property>
  <property fmtid="{D5CDD505-2E9C-101B-9397-08002B2CF9AE}" pid="3" name="ECIData">
    <vt:lpwstr>NO</vt:lpwstr>
  </property>
</Properties>
</file>