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3" r:id="rId7"/>
    <p:sldId id="264"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46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077747-0BC2-4FE7-A899-B5B2315F6B5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3762498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77747-0BC2-4FE7-A899-B5B2315F6B5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4052720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077747-0BC2-4FE7-A899-B5B2315F6B5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349433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077747-0BC2-4FE7-A899-B5B2315F6B52}"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4021155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077747-0BC2-4FE7-A899-B5B2315F6B52}" type="datetimeFigureOut">
              <a:rPr lang="en-US" smtClean="0"/>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655533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077747-0BC2-4FE7-A899-B5B2315F6B52}" type="datetimeFigureOut">
              <a:rPr lang="en-US" smtClean="0"/>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3289586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077747-0BC2-4FE7-A899-B5B2315F6B52}" type="datetimeFigureOut">
              <a:rPr lang="en-US" smtClean="0"/>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3711008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077747-0BC2-4FE7-A899-B5B2315F6B52}"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2434407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077747-0BC2-4FE7-A899-B5B2315F6B52}"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111129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77747-0BC2-4FE7-A899-B5B2315F6B5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641287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77747-0BC2-4FE7-A899-B5B2315F6B5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B26D1-9A32-464D-BE5B-B6D7DD8B9D18}" type="slidenum">
              <a:rPr lang="en-US" smtClean="0"/>
              <a:t>‹#›</a:t>
            </a:fld>
            <a:endParaRPr lang="en-US"/>
          </a:p>
        </p:txBody>
      </p:sp>
    </p:spTree>
    <p:extLst>
      <p:ext uri="{BB962C8B-B14F-4D97-AF65-F5344CB8AC3E}">
        <p14:creationId xmlns:p14="http://schemas.microsoft.com/office/powerpoint/2010/main" val="206699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077747-0BC2-4FE7-A899-B5B2315F6B52}" type="datetimeFigureOut">
              <a:rPr lang="en-US" smtClean="0"/>
              <a:t>1/22/2025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2B26D1-9A32-464D-BE5B-B6D7DD8B9D18}" type="slidenum">
              <a:rPr lang="en-US" smtClean="0"/>
              <a:t>‹#›</a:t>
            </a:fld>
            <a:endParaRPr lang="en-US"/>
          </a:p>
        </p:txBody>
      </p:sp>
    </p:spTree>
    <p:extLst>
      <p:ext uri="{BB962C8B-B14F-4D97-AF65-F5344CB8AC3E}">
        <p14:creationId xmlns:p14="http://schemas.microsoft.com/office/powerpoint/2010/main" val="2410828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Production Change Request</a:t>
            </a:r>
          </a:p>
        </p:txBody>
      </p:sp>
      <p:sp>
        <p:nvSpPr>
          <p:cNvPr id="3" name="Content Placeholder 2"/>
          <p:cNvSpPr>
            <a:spLocks noGrp="1"/>
          </p:cNvSpPr>
          <p:nvPr>
            <p:ph idx="1"/>
          </p:nvPr>
        </p:nvSpPr>
        <p:spPr>
          <a:xfrm>
            <a:off x="457200" y="960437"/>
            <a:ext cx="8229600" cy="4525963"/>
          </a:xfrm>
        </p:spPr>
        <p:txBody>
          <a:bodyPr/>
          <a:lstStyle/>
          <a:p>
            <a:r>
              <a:rPr lang="en-US" dirty="0"/>
              <a:t>Title:</a:t>
            </a:r>
          </a:p>
          <a:p>
            <a:r>
              <a:rPr lang="en-US" dirty="0"/>
              <a:t>Area of Change:</a:t>
            </a:r>
          </a:p>
          <a:p>
            <a:r>
              <a:rPr lang="en-US" dirty="0"/>
              <a:t>Owner:</a:t>
            </a:r>
          </a:p>
          <a:p>
            <a:r>
              <a:rPr lang="en-US" dirty="0"/>
              <a:t>Date:</a:t>
            </a:r>
          </a:p>
          <a:p>
            <a:r>
              <a:rPr lang="en-US" dirty="0"/>
              <a:t>Summary of Proposed Change:</a:t>
            </a:r>
          </a:p>
        </p:txBody>
      </p:sp>
      <p:graphicFrame>
        <p:nvGraphicFramePr>
          <p:cNvPr id="4" name="Table 3"/>
          <p:cNvGraphicFramePr>
            <a:graphicFrameLocks noGrp="1"/>
          </p:cNvGraphicFramePr>
          <p:nvPr>
            <p:extLst>
              <p:ext uri="{D42A27DB-BD31-4B8C-83A1-F6EECF244321}">
                <p14:modId xmlns:p14="http://schemas.microsoft.com/office/powerpoint/2010/main" val="2272165865"/>
              </p:ext>
            </p:extLst>
          </p:nvPr>
        </p:nvGraphicFramePr>
        <p:xfrm>
          <a:off x="228600" y="4191000"/>
          <a:ext cx="8534400" cy="239776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370840">
                <a:tc>
                  <a:txBody>
                    <a:bodyPr/>
                    <a:lstStyle/>
                    <a:p>
                      <a:r>
                        <a:rPr lang="en-US" dirty="0"/>
                        <a:t>Type of Change</a:t>
                      </a:r>
                      <a:r>
                        <a:rPr lang="en-US" baseline="0" dirty="0"/>
                        <a:t> (e.g. Process, Equipment, Supplier)</a:t>
                      </a:r>
                      <a:endParaRPr lang="en-US" dirty="0"/>
                    </a:p>
                  </a:txBody>
                  <a:tcPr/>
                </a:tc>
                <a:tc>
                  <a:txBody>
                    <a:bodyPr/>
                    <a:lstStyle/>
                    <a:p>
                      <a:r>
                        <a:rPr lang="en-US" dirty="0"/>
                        <a:t>Change Item (e.g. part number,</a:t>
                      </a:r>
                      <a:r>
                        <a:rPr lang="en-US" baseline="0" dirty="0"/>
                        <a:t> process parameter, dimension)</a:t>
                      </a:r>
                      <a:endParaRPr lang="en-US" dirty="0"/>
                    </a:p>
                  </a:txBody>
                  <a:tcPr/>
                </a:tc>
                <a:tc>
                  <a:txBody>
                    <a:bodyPr/>
                    <a:lstStyle/>
                    <a:p>
                      <a:r>
                        <a:rPr lang="en-US" dirty="0"/>
                        <a:t>Present value (include units)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Proposed value (include</a:t>
                      </a:r>
                      <a:r>
                        <a:rPr lang="en-US" baseline="0" dirty="0"/>
                        <a:t> u</a:t>
                      </a:r>
                      <a:r>
                        <a:rPr lang="en-US" dirty="0"/>
                        <a:t>nits)</a:t>
                      </a:r>
                    </a:p>
                    <a:p>
                      <a:endParaRPr lang="en-US" dirty="0"/>
                    </a:p>
                  </a:txBody>
                  <a:tcPr/>
                </a:tc>
                <a:extLst>
                  <a:ext uri="{0D108BD9-81ED-4DB2-BD59-A6C34878D82A}">
                    <a16:rowId xmlns:a16="http://schemas.microsoft.com/office/drawing/2014/main" val="10000"/>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2"/>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116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457200" y="1371600"/>
            <a:ext cx="8229600" cy="5029200"/>
          </a:xfrm>
        </p:spPr>
        <p:txBody>
          <a:bodyPr>
            <a:normAutofit fontScale="62500" lnSpcReduction="20000"/>
          </a:bodyPr>
          <a:lstStyle/>
          <a:p>
            <a:r>
              <a:rPr lang="en-US" dirty="0"/>
              <a:t>Process changes within documented process limits do not require notifying the customer</a:t>
            </a:r>
          </a:p>
          <a:p>
            <a:r>
              <a:rPr lang="en-US" dirty="0"/>
              <a:t>Changes in locations for either batch manufacturing or extrusion require customer notification</a:t>
            </a:r>
          </a:p>
          <a:p>
            <a:r>
              <a:rPr lang="en-US" dirty="0"/>
              <a:t>Notification of raw material changes must be made far enough in advance for testing and qualification to be completed before implementation</a:t>
            </a:r>
          </a:p>
          <a:p>
            <a:r>
              <a:rPr lang="en-US" dirty="0"/>
              <a:t>Any changes to the manufacturing process require immediate customer notification following approval by</a:t>
            </a:r>
          </a:p>
          <a:p>
            <a:pPr lvl="1"/>
            <a:r>
              <a:rPr lang="en-US" dirty="0"/>
              <a:t>Engineering</a:t>
            </a:r>
          </a:p>
          <a:p>
            <a:pPr lvl="1"/>
            <a:r>
              <a:rPr lang="en-US" dirty="0"/>
              <a:t>Materials</a:t>
            </a:r>
          </a:p>
          <a:p>
            <a:pPr lvl="1"/>
            <a:r>
              <a:rPr lang="en-US" dirty="0"/>
              <a:t>Quality</a:t>
            </a:r>
          </a:p>
          <a:p>
            <a:r>
              <a:rPr lang="en-US" dirty="0"/>
              <a:t>Any changes to products which affect form, fit, or function of the material will require customer notification and </a:t>
            </a:r>
            <a:r>
              <a:rPr lang="en-US" u="sng" dirty="0"/>
              <a:t>may</a:t>
            </a:r>
            <a:r>
              <a:rPr lang="en-US" dirty="0"/>
              <a:t> require </a:t>
            </a:r>
            <a:r>
              <a:rPr lang="en-US"/>
              <a:t>requalification by the customer.  </a:t>
            </a:r>
            <a:r>
              <a:rPr lang="en-US" dirty="0"/>
              <a:t>Form, fit, and function can include, but are not limited to, changes affecting composition, processing, tooling, testing, packaging, and performance specification.</a:t>
            </a:r>
          </a:p>
        </p:txBody>
      </p:sp>
    </p:spTree>
    <p:extLst>
      <p:ext uri="{BB962C8B-B14F-4D97-AF65-F5344CB8AC3E}">
        <p14:creationId xmlns:p14="http://schemas.microsoft.com/office/powerpoint/2010/main" val="2914026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337"/>
            <a:ext cx="8229600" cy="1143000"/>
          </a:xfrm>
        </p:spPr>
        <p:txBody>
          <a:bodyPr>
            <a:normAutofit/>
          </a:bodyPr>
          <a:lstStyle/>
          <a:p>
            <a:r>
              <a:rPr lang="en-US" dirty="0"/>
              <a:t>Problem Statement &amp; Solution</a:t>
            </a:r>
          </a:p>
        </p:txBody>
      </p:sp>
      <p:sp>
        <p:nvSpPr>
          <p:cNvPr id="3" name="Content Placeholder 2"/>
          <p:cNvSpPr>
            <a:spLocks noGrp="1"/>
          </p:cNvSpPr>
          <p:nvPr>
            <p:ph idx="1"/>
          </p:nvPr>
        </p:nvSpPr>
        <p:spPr>
          <a:xfrm>
            <a:off x="457200" y="1828800"/>
            <a:ext cx="8229600" cy="4525963"/>
          </a:xfrm>
        </p:spPr>
        <p:txBody>
          <a:bodyPr>
            <a:normAutofit/>
          </a:bodyPr>
          <a:lstStyle/>
          <a:p>
            <a:r>
              <a:rPr lang="en-US" sz="2400" dirty="0"/>
              <a:t>Problem Statement:</a:t>
            </a:r>
          </a:p>
          <a:p>
            <a:pPr lvl="1"/>
            <a:r>
              <a:rPr lang="en-US" sz="2000" dirty="0"/>
              <a:t>Concisely enter the problem statement here</a:t>
            </a:r>
          </a:p>
          <a:p>
            <a:pPr lvl="1"/>
            <a:endParaRPr lang="en-US" sz="2000" dirty="0"/>
          </a:p>
          <a:p>
            <a:pPr lvl="1"/>
            <a:endParaRPr lang="en-US" sz="2000" dirty="0"/>
          </a:p>
          <a:p>
            <a:pPr lvl="1"/>
            <a:endParaRPr lang="en-US" sz="2000" dirty="0"/>
          </a:p>
          <a:p>
            <a:r>
              <a:rPr lang="en-US" sz="2400" dirty="0"/>
              <a:t>How this change improves or solves the problem:</a:t>
            </a:r>
          </a:p>
          <a:p>
            <a:pPr lvl="1"/>
            <a:r>
              <a:rPr lang="en-US" sz="2000" dirty="0"/>
              <a:t>Include quantification of expected improvement due to the change</a:t>
            </a:r>
          </a:p>
        </p:txBody>
      </p:sp>
      <p:sp>
        <p:nvSpPr>
          <p:cNvPr id="5" name="TextBox 4">
            <a:extLst>
              <a:ext uri="{FF2B5EF4-FFF2-40B4-BE49-F238E27FC236}">
                <a16:creationId xmlns:a16="http://schemas.microsoft.com/office/drawing/2014/main" id="{2123316A-FC6F-F2CB-8415-615D328A4521}"/>
              </a:ext>
            </a:extLst>
          </p:cNvPr>
          <p:cNvSpPr txBox="1"/>
          <p:nvPr/>
        </p:nvSpPr>
        <p:spPr>
          <a:xfrm>
            <a:off x="304800" y="1066800"/>
            <a:ext cx="8686800" cy="369332"/>
          </a:xfrm>
          <a:prstGeom prst="rect">
            <a:avLst/>
          </a:prstGeom>
          <a:noFill/>
        </p:spPr>
        <p:txBody>
          <a:bodyPr wrap="square">
            <a:spAutoFit/>
          </a:bodyPr>
          <a:lstStyle/>
          <a:p>
            <a:pPr algn="ctr"/>
            <a:r>
              <a:rPr lang="en-US" sz="1800" dirty="0"/>
              <a:t>(Why do we need to make this production change?  How will this change help?)</a:t>
            </a:r>
            <a:endParaRPr lang="en-US" dirty="0"/>
          </a:p>
        </p:txBody>
      </p:sp>
    </p:spTree>
    <p:extLst>
      <p:ext uri="{BB962C8B-B14F-4D97-AF65-F5344CB8AC3E}">
        <p14:creationId xmlns:p14="http://schemas.microsoft.com/office/powerpoint/2010/main" val="97768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Pre-Validation of Solution</a:t>
            </a:r>
          </a:p>
        </p:txBody>
      </p:sp>
      <p:sp>
        <p:nvSpPr>
          <p:cNvPr id="3" name="Content Placeholder 2"/>
          <p:cNvSpPr>
            <a:spLocks noGrp="1"/>
          </p:cNvSpPr>
          <p:nvPr>
            <p:ph idx="1"/>
          </p:nvPr>
        </p:nvSpPr>
        <p:spPr/>
        <p:txBody>
          <a:bodyPr>
            <a:normAutofit/>
          </a:bodyPr>
          <a:lstStyle/>
          <a:p>
            <a:r>
              <a:rPr lang="en-US" sz="2800" dirty="0"/>
              <a:t>What pre-testing has been done already that convinces us this change will work as intended?</a:t>
            </a:r>
          </a:p>
          <a:p>
            <a:pPr lvl="1"/>
            <a:r>
              <a:rPr lang="en-US" sz="2400" dirty="0"/>
              <a:t>Data</a:t>
            </a:r>
          </a:p>
          <a:p>
            <a:pPr lvl="1"/>
            <a:endParaRPr lang="en-US" sz="2400" dirty="0"/>
          </a:p>
          <a:p>
            <a:pPr lvl="1"/>
            <a:endParaRPr lang="en-US" sz="2400" dirty="0"/>
          </a:p>
          <a:p>
            <a:pPr lvl="1"/>
            <a:endParaRPr lang="en-US" sz="2400" dirty="0"/>
          </a:p>
          <a:p>
            <a:pPr lvl="1"/>
            <a:r>
              <a:rPr lang="en-US" sz="2400" dirty="0"/>
              <a:t>Analysis</a:t>
            </a:r>
          </a:p>
        </p:txBody>
      </p:sp>
    </p:spTree>
    <p:extLst>
      <p:ext uri="{BB962C8B-B14F-4D97-AF65-F5344CB8AC3E}">
        <p14:creationId xmlns:p14="http://schemas.microsoft.com/office/powerpoint/2010/main" val="3004273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Risks of Implementing Change (FMEA)</a:t>
            </a:r>
            <a:br>
              <a:rPr lang="en-US" dirty="0"/>
            </a:br>
            <a:r>
              <a:rPr lang="en-US" sz="1800" dirty="0"/>
              <a:t>For every component or process parameter that is changing, what are the possible modes of failure and what would the effects be, including possible impacts to downstream operations?</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138215743"/>
              </p:ext>
            </p:extLst>
          </p:nvPr>
        </p:nvGraphicFramePr>
        <p:xfrm>
          <a:off x="304800" y="1752600"/>
          <a:ext cx="8610600" cy="3327400"/>
        </p:xfrm>
        <a:graphic>
          <a:graphicData uri="http://schemas.openxmlformats.org/drawingml/2006/table">
            <a:tbl>
              <a:tblPr firstRow="1" bandRow="1">
                <a:tableStyleId>{5C22544A-7EE6-4342-B048-85BDC9FD1C3A}</a:tableStyleId>
              </a:tblPr>
              <a:tblGrid>
                <a:gridCol w="2152650">
                  <a:extLst>
                    <a:ext uri="{9D8B030D-6E8A-4147-A177-3AD203B41FA5}">
                      <a16:colId xmlns:a16="http://schemas.microsoft.com/office/drawing/2014/main" val="20000"/>
                    </a:ext>
                  </a:extLst>
                </a:gridCol>
                <a:gridCol w="215265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370840">
                <a:tc>
                  <a:txBody>
                    <a:bodyPr/>
                    <a:lstStyle/>
                    <a:p>
                      <a:r>
                        <a:rPr lang="en-US" sz="1400" dirty="0"/>
                        <a:t>Failure Mode</a:t>
                      </a:r>
                    </a:p>
                  </a:txBody>
                  <a:tcPr/>
                </a:tc>
                <a:tc>
                  <a:txBody>
                    <a:bodyPr/>
                    <a:lstStyle/>
                    <a:p>
                      <a:r>
                        <a:rPr lang="en-US" sz="1400" dirty="0"/>
                        <a:t>Expected Effect or Impact</a:t>
                      </a:r>
                    </a:p>
                  </a:txBody>
                  <a:tcPr/>
                </a:tc>
                <a:tc>
                  <a:txBody>
                    <a:bodyPr/>
                    <a:lstStyle/>
                    <a:p>
                      <a:r>
                        <a:rPr lang="en-US" sz="1400" dirty="0"/>
                        <a:t>Rate (scale 1-10):</a:t>
                      </a:r>
                      <a:r>
                        <a:rPr lang="en-US" sz="1400" baseline="0" dirty="0"/>
                        <a:t> Severity / Likelihood of Occurrence / Likelihood of Detection</a:t>
                      </a:r>
                      <a:endParaRPr lang="en-US" sz="1400" dirty="0"/>
                    </a:p>
                  </a:txBody>
                  <a:tcPr/>
                </a:tc>
                <a:tc>
                  <a:txBody>
                    <a:bodyPr/>
                    <a:lstStyle/>
                    <a:p>
                      <a:r>
                        <a:rPr lang="en-US" sz="1400" dirty="0"/>
                        <a:t>Associated</a:t>
                      </a:r>
                      <a:r>
                        <a:rPr lang="en-US" sz="1400" baseline="0" dirty="0"/>
                        <a:t> Test or Control or Interlock</a:t>
                      </a:r>
                      <a:endParaRPr lang="en-US" sz="1400" dirty="0"/>
                    </a:p>
                  </a:txBody>
                  <a:tcPr/>
                </a:tc>
                <a:extLst>
                  <a:ext uri="{0D108BD9-81ED-4DB2-BD59-A6C34878D82A}">
                    <a16:rowId xmlns:a16="http://schemas.microsoft.com/office/drawing/2014/main" val="10000"/>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6"/>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502703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Plan for implementing change</a:t>
            </a:r>
            <a:br>
              <a:rPr lang="en-US" dirty="0"/>
            </a:br>
            <a:r>
              <a:rPr lang="en-US" sz="1800" dirty="0"/>
              <a:t>(Step by step actions, with owners and proposed dates.  Consider changes to equipment, software, process recipes, documents/procedures, training.  Also need to collect data to confirm the change is working as intended.)</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2933271356"/>
              </p:ext>
            </p:extLst>
          </p:nvPr>
        </p:nvGraphicFramePr>
        <p:xfrm>
          <a:off x="304800" y="1752600"/>
          <a:ext cx="8610600" cy="4439920"/>
        </p:xfrm>
        <a:graphic>
          <a:graphicData uri="http://schemas.openxmlformats.org/drawingml/2006/table">
            <a:tbl>
              <a:tblPr firstRow="1" bandRow="1">
                <a:tableStyleId>{5C22544A-7EE6-4342-B048-85BDC9FD1C3A}</a:tableStyleId>
              </a:tblPr>
              <a:tblGrid>
                <a:gridCol w="44196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r>
                        <a:rPr lang="en-US" sz="1400" dirty="0"/>
                        <a:t>Actions</a:t>
                      </a:r>
                    </a:p>
                  </a:txBody>
                  <a:tcPr/>
                </a:tc>
                <a:tc>
                  <a:txBody>
                    <a:bodyPr/>
                    <a:lstStyle/>
                    <a:p>
                      <a:r>
                        <a:rPr lang="en-US" sz="1400" dirty="0"/>
                        <a:t>Owner</a:t>
                      </a:r>
                    </a:p>
                  </a:txBody>
                  <a:tcPr/>
                </a:tc>
                <a:tc>
                  <a:txBody>
                    <a:bodyPr/>
                    <a:lstStyle/>
                    <a:p>
                      <a:r>
                        <a:rPr lang="en-US" sz="1400" dirty="0"/>
                        <a:t>Expected completion date</a:t>
                      </a:r>
                    </a:p>
                  </a:txBody>
                  <a:tcPr/>
                </a:tc>
                <a:tc>
                  <a:txBody>
                    <a:bodyPr/>
                    <a:lstStyle/>
                    <a:p>
                      <a:r>
                        <a:rPr lang="en-US" sz="1400" dirty="0"/>
                        <a:t>Status</a:t>
                      </a:r>
                      <a:r>
                        <a:rPr lang="en-US" sz="1400" baseline="0" dirty="0"/>
                        <a:t> (Open, In Progress, Closed)</a:t>
                      </a:r>
                      <a:endParaRPr lang="en-US" sz="1400" dirty="0"/>
                    </a:p>
                  </a:txBody>
                  <a:tcPr/>
                </a:tc>
                <a:extLst>
                  <a:ext uri="{0D108BD9-81ED-4DB2-BD59-A6C34878D82A}">
                    <a16:rowId xmlns:a16="http://schemas.microsoft.com/office/drawing/2014/main" val="10000"/>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2"/>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3"/>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4"/>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5"/>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6"/>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7"/>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8"/>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9"/>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11429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5D9EF-D435-EA38-7320-1FAD1BB0B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94CF3-8EF8-9B7A-19B8-11F78237CEAF}"/>
              </a:ext>
            </a:extLst>
          </p:cNvPr>
          <p:cNvSpPr>
            <a:spLocks noGrp="1"/>
          </p:cNvSpPr>
          <p:nvPr>
            <p:ph type="title"/>
          </p:nvPr>
        </p:nvSpPr>
        <p:spPr/>
        <p:txBody>
          <a:bodyPr>
            <a:normAutofit fontScale="90000"/>
          </a:bodyPr>
          <a:lstStyle/>
          <a:p>
            <a:r>
              <a:rPr lang="en-US" dirty="0"/>
              <a:t>Backout plan</a:t>
            </a:r>
            <a:br>
              <a:rPr lang="en-US" dirty="0"/>
            </a:br>
            <a:r>
              <a:rPr lang="en-US" sz="1800" dirty="0"/>
              <a:t>(i.e. if there is an issue, what do we do to get back to where we were before the change?)</a:t>
            </a:r>
            <a:endParaRPr lang="en-US" sz="4000" dirty="0"/>
          </a:p>
        </p:txBody>
      </p:sp>
      <p:graphicFrame>
        <p:nvGraphicFramePr>
          <p:cNvPr id="4" name="Table 3">
            <a:extLst>
              <a:ext uri="{FF2B5EF4-FFF2-40B4-BE49-F238E27FC236}">
                <a16:creationId xmlns:a16="http://schemas.microsoft.com/office/drawing/2014/main" id="{D72CE2F3-A863-0F7F-EFE0-52C1CE14E287}"/>
              </a:ext>
            </a:extLst>
          </p:cNvPr>
          <p:cNvGraphicFramePr>
            <a:graphicFrameLocks noGrp="1"/>
          </p:cNvGraphicFramePr>
          <p:nvPr>
            <p:extLst>
              <p:ext uri="{D42A27DB-BD31-4B8C-83A1-F6EECF244321}">
                <p14:modId xmlns:p14="http://schemas.microsoft.com/office/powerpoint/2010/main" val="1167139721"/>
              </p:ext>
            </p:extLst>
          </p:nvPr>
        </p:nvGraphicFramePr>
        <p:xfrm>
          <a:off x="342900" y="3992564"/>
          <a:ext cx="8458200" cy="2590798"/>
        </p:xfrm>
        <a:graphic>
          <a:graphicData uri="http://schemas.openxmlformats.org/drawingml/2006/table">
            <a:tbl>
              <a:tblPr firstRow="1" bandRow="1">
                <a:tableStyleId>{5C22544A-7EE6-4342-B048-85BDC9FD1C3A}</a:tableStyleId>
              </a:tblPr>
              <a:tblGrid>
                <a:gridCol w="6209818">
                  <a:extLst>
                    <a:ext uri="{9D8B030D-6E8A-4147-A177-3AD203B41FA5}">
                      <a16:colId xmlns:a16="http://schemas.microsoft.com/office/drawing/2014/main" val="20000"/>
                    </a:ext>
                  </a:extLst>
                </a:gridCol>
                <a:gridCol w="2248382">
                  <a:extLst>
                    <a:ext uri="{9D8B030D-6E8A-4147-A177-3AD203B41FA5}">
                      <a16:colId xmlns:a16="http://schemas.microsoft.com/office/drawing/2014/main" val="20001"/>
                    </a:ext>
                  </a:extLst>
                </a:gridCol>
              </a:tblGrid>
              <a:tr h="370114">
                <a:tc>
                  <a:txBody>
                    <a:bodyPr/>
                    <a:lstStyle/>
                    <a:p>
                      <a:r>
                        <a:rPr lang="en-US" sz="1400" dirty="0"/>
                        <a:t>Actions</a:t>
                      </a:r>
                    </a:p>
                  </a:txBody>
                  <a:tcPr/>
                </a:tc>
                <a:tc>
                  <a:txBody>
                    <a:bodyPr/>
                    <a:lstStyle/>
                    <a:p>
                      <a:r>
                        <a:rPr lang="en-US" sz="1400" dirty="0"/>
                        <a:t>Owner</a:t>
                      </a:r>
                    </a:p>
                  </a:txBody>
                  <a:tcPr/>
                </a:tc>
                <a:extLst>
                  <a:ext uri="{0D108BD9-81ED-4DB2-BD59-A6C34878D82A}">
                    <a16:rowId xmlns:a16="http://schemas.microsoft.com/office/drawing/2014/main" val="10000"/>
                  </a:ext>
                </a:extLst>
              </a:tr>
              <a:tr h="370114">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114">
                <a:tc>
                  <a:txBody>
                    <a:bodyPr/>
                    <a:lstStyle/>
                    <a:p>
                      <a:endParaRPr lang="en-US" dirty="0"/>
                    </a:p>
                  </a:txBody>
                  <a:tcPr/>
                </a:tc>
                <a:tc>
                  <a:txBody>
                    <a:bodyPr/>
                    <a:lstStyle/>
                    <a:p>
                      <a:endParaRPr lang="en-US"/>
                    </a:p>
                  </a:txBody>
                  <a:tcPr/>
                </a:tc>
                <a:extLst>
                  <a:ext uri="{0D108BD9-81ED-4DB2-BD59-A6C34878D82A}">
                    <a16:rowId xmlns:a16="http://schemas.microsoft.com/office/drawing/2014/main" val="10002"/>
                  </a:ext>
                </a:extLst>
              </a:tr>
              <a:tr h="370114">
                <a:tc>
                  <a:txBody>
                    <a:bodyPr/>
                    <a:lstStyle/>
                    <a:p>
                      <a:endParaRPr lang="en-US" dirty="0"/>
                    </a:p>
                  </a:txBody>
                  <a:tcPr/>
                </a:tc>
                <a:tc>
                  <a:txBody>
                    <a:bodyPr/>
                    <a:lstStyle/>
                    <a:p>
                      <a:endParaRPr lang="en-US"/>
                    </a:p>
                  </a:txBody>
                  <a:tcPr/>
                </a:tc>
                <a:extLst>
                  <a:ext uri="{0D108BD9-81ED-4DB2-BD59-A6C34878D82A}">
                    <a16:rowId xmlns:a16="http://schemas.microsoft.com/office/drawing/2014/main" val="10003"/>
                  </a:ext>
                </a:extLst>
              </a:tr>
              <a:tr h="370114">
                <a:tc>
                  <a:txBody>
                    <a:bodyPr/>
                    <a:lstStyle/>
                    <a:p>
                      <a:endParaRPr lang="en-US" dirty="0"/>
                    </a:p>
                  </a:txBody>
                  <a:tcPr/>
                </a:tc>
                <a:tc>
                  <a:txBody>
                    <a:bodyPr/>
                    <a:lstStyle/>
                    <a:p>
                      <a:endParaRPr lang="en-US"/>
                    </a:p>
                  </a:txBody>
                  <a:tcPr/>
                </a:tc>
                <a:extLst>
                  <a:ext uri="{0D108BD9-81ED-4DB2-BD59-A6C34878D82A}">
                    <a16:rowId xmlns:a16="http://schemas.microsoft.com/office/drawing/2014/main" val="10004"/>
                  </a:ext>
                </a:extLst>
              </a:tr>
              <a:tr h="370114">
                <a:tc>
                  <a:txBody>
                    <a:bodyPr/>
                    <a:lstStyle/>
                    <a:p>
                      <a:endParaRPr lang="en-US" dirty="0"/>
                    </a:p>
                  </a:txBody>
                  <a:tcPr/>
                </a:tc>
                <a:tc>
                  <a:txBody>
                    <a:bodyPr/>
                    <a:lstStyle/>
                    <a:p>
                      <a:endParaRPr lang="en-US"/>
                    </a:p>
                  </a:txBody>
                  <a:tcPr/>
                </a:tc>
                <a:extLst>
                  <a:ext uri="{0D108BD9-81ED-4DB2-BD59-A6C34878D82A}">
                    <a16:rowId xmlns:a16="http://schemas.microsoft.com/office/drawing/2014/main" val="10005"/>
                  </a:ext>
                </a:extLst>
              </a:tr>
              <a:tr h="370114">
                <a:tc>
                  <a:txBody>
                    <a:bodyPr/>
                    <a:lstStyle/>
                    <a:p>
                      <a:endParaRPr lang="en-US"/>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
        <p:nvSpPr>
          <p:cNvPr id="3" name="Content Placeholder 2">
            <a:extLst>
              <a:ext uri="{FF2B5EF4-FFF2-40B4-BE49-F238E27FC236}">
                <a16:creationId xmlns:a16="http://schemas.microsoft.com/office/drawing/2014/main" id="{1D0949CC-8FC1-B09C-1AA6-F1B4843A8F22}"/>
              </a:ext>
            </a:extLst>
          </p:cNvPr>
          <p:cNvSpPr>
            <a:spLocks noGrp="1"/>
          </p:cNvSpPr>
          <p:nvPr>
            <p:ph idx="1"/>
          </p:nvPr>
        </p:nvSpPr>
        <p:spPr>
          <a:xfrm>
            <a:off x="457200" y="1371600"/>
            <a:ext cx="8229600" cy="4525963"/>
          </a:xfrm>
        </p:spPr>
        <p:txBody>
          <a:bodyPr>
            <a:normAutofit/>
          </a:bodyPr>
          <a:lstStyle/>
          <a:p>
            <a:r>
              <a:rPr lang="en-US" sz="2800" dirty="0"/>
              <a:t>What triggers implementation of the backout plan?</a:t>
            </a:r>
          </a:p>
          <a:p>
            <a:endParaRPr lang="en-US" sz="2800" dirty="0"/>
          </a:p>
          <a:p>
            <a:endParaRPr lang="en-US" sz="2800" dirty="0"/>
          </a:p>
          <a:p>
            <a:endParaRPr lang="en-US" sz="2800" dirty="0"/>
          </a:p>
          <a:p>
            <a:r>
              <a:rPr lang="en-US" sz="2800" dirty="0"/>
              <a:t>Backout plan:</a:t>
            </a:r>
          </a:p>
        </p:txBody>
      </p:sp>
    </p:spTree>
    <p:extLst>
      <p:ext uri="{BB962C8B-B14F-4D97-AF65-F5344CB8AC3E}">
        <p14:creationId xmlns:p14="http://schemas.microsoft.com/office/powerpoint/2010/main" val="2731186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Request Approval Matrix</a:t>
            </a:r>
          </a:p>
        </p:txBody>
      </p:sp>
      <p:graphicFrame>
        <p:nvGraphicFramePr>
          <p:cNvPr id="4" name="Table 3"/>
          <p:cNvGraphicFramePr>
            <a:graphicFrameLocks noGrp="1"/>
          </p:cNvGraphicFramePr>
          <p:nvPr>
            <p:extLst>
              <p:ext uri="{D42A27DB-BD31-4B8C-83A1-F6EECF244321}">
                <p14:modId xmlns:p14="http://schemas.microsoft.com/office/powerpoint/2010/main" val="967578084"/>
              </p:ext>
            </p:extLst>
          </p:nvPr>
        </p:nvGraphicFramePr>
        <p:xfrm>
          <a:off x="76200" y="1828800"/>
          <a:ext cx="8915400" cy="2763520"/>
        </p:xfrm>
        <a:graphic>
          <a:graphicData uri="http://schemas.openxmlformats.org/drawingml/2006/table">
            <a:tbl>
              <a:tblPr firstRow="1" bandRow="1">
                <a:tableStyleId>{5940675A-B579-460E-94D1-54222C63F5DA}</a:tableStyleId>
              </a:tblPr>
              <a:tblGrid>
                <a:gridCol w="1783080">
                  <a:extLst>
                    <a:ext uri="{9D8B030D-6E8A-4147-A177-3AD203B41FA5}">
                      <a16:colId xmlns:a16="http://schemas.microsoft.com/office/drawing/2014/main" val="20000"/>
                    </a:ext>
                  </a:extLst>
                </a:gridCol>
                <a:gridCol w="1783080">
                  <a:extLst>
                    <a:ext uri="{9D8B030D-6E8A-4147-A177-3AD203B41FA5}">
                      <a16:colId xmlns:a16="http://schemas.microsoft.com/office/drawing/2014/main" val="20001"/>
                    </a:ext>
                  </a:extLst>
                </a:gridCol>
                <a:gridCol w="131064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3200400">
                  <a:extLst>
                    <a:ext uri="{9D8B030D-6E8A-4147-A177-3AD203B41FA5}">
                      <a16:colId xmlns:a16="http://schemas.microsoft.com/office/drawing/2014/main" val="20004"/>
                    </a:ext>
                  </a:extLst>
                </a:gridCol>
              </a:tblGrid>
              <a:tr h="370840">
                <a:tc>
                  <a:txBody>
                    <a:bodyPr/>
                    <a:lstStyle/>
                    <a:p>
                      <a:r>
                        <a:rPr lang="en-US" dirty="0"/>
                        <a:t>Group</a:t>
                      </a:r>
                    </a:p>
                  </a:txBody>
                  <a:tcPr/>
                </a:tc>
                <a:tc>
                  <a:txBody>
                    <a:bodyPr/>
                    <a:lstStyle/>
                    <a:p>
                      <a:r>
                        <a:rPr lang="en-US" dirty="0"/>
                        <a:t>Signature</a:t>
                      </a:r>
                    </a:p>
                  </a:txBody>
                  <a:tcPr/>
                </a:tc>
                <a:tc>
                  <a:txBody>
                    <a:bodyPr/>
                    <a:lstStyle/>
                    <a:p>
                      <a:r>
                        <a:rPr lang="en-US" dirty="0"/>
                        <a:t>Approve/</a:t>
                      </a:r>
                      <a:r>
                        <a:rPr lang="en-US" baseline="0" dirty="0"/>
                        <a:t> Reject</a:t>
                      </a:r>
                      <a:endParaRPr lang="en-US" dirty="0"/>
                    </a:p>
                  </a:txBody>
                  <a:tcPr/>
                </a:tc>
                <a:tc>
                  <a:txBody>
                    <a:bodyPr/>
                    <a:lstStyle/>
                    <a:p>
                      <a:r>
                        <a:rPr lang="en-US" dirty="0"/>
                        <a:t>Date</a:t>
                      </a:r>
                    </a:p>
                  </a:txBody>
                  <a:tcPr/>
                </a:tc>
                <a:tc>
                  <a:txBody>
                    <a:bodyPr/>
                    <a:lstStyle/>
                    <a:p>
                      <a:r>
                        <a:rPr lang="en-US" dirty="0"/>
                        <a:t>Reason</a:t>
                      </a:r>
                      <a:r>
                        <a:rPr lang="en-US" baseline="0" dirty="0"/>
                        <a:t> for disapproval / </a:t>
                      </a:r>
                    </a:p>
                    <a:p>
                      <a:r>
                        <a:rPr lang="en-US" baseline="0" dirty="0"/>
                        <a:t>Action required for approval</a:t>
                      </a:r>
                      <a:endParaRPr lang="en-US" dirty="0"/>
                    </a:p>
                  </a:txBody>
                  <a:tcPr/>
                </a:tc>
                <a:extLst>
                  <a:ext uri="{0D108BD9-81ED-4DB2-BD59-A6C34878D82A}">
                    <a16:rowId xmlns:a16="http://schemas.microsoft.com/office/drawing/2014/main" val="10000"/>
                  </a:ext>
                </a:extLst>
              </a:tr>
              <a:tr h="370840">
                <a:tc>
                  <a:txBody>
                    <a:bodyPr/>
                    <a:lstStyle/>
                    <a:p>
                      <a:r>
                        <a:rPr lang="en-US" dirty="0"/>
                        <a:t>Change</a:t>
                      </a:r>
                      <a:r>
                        <a:rPr lang="en-US" baseline="0" dirty="0"/>
                        <a:t> Control Board Lead</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r>
                        <a:rPr lang="en-US" dirty="0"/>
                        <a:t>Engineering</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370840">
                <a:tc>
                  <a:txBody>
                    <a:bodyPr/>
                    <a:lstStyle/>
                    <a:p>
                      <a:r>
                        <a:rPr lang="en-US" dirty="0"/>
                        <a:t>Manufacturing</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r>
                        <a:rPr lang="en-US" dirty="0"/>
                        <a:t>Quality</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Customer*</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762000" y="5105400"/>
            <a:ext cx="7393755" cy="369332"/>
          </a:xfrm>
          <a:prstGeom prst="rect">
            <a:avLst/>
          </a:prstGeom>
          <a:noFill/>
        </p:spPr>
        <p:txBody>
          <a:bodyPr wrap="none" rtlCol="0">
            <a:spAutoFit/>
          </a:bodyPr>
          <a:lstStyle/>
          <a:p>
            <a:r>
              <a:rPr lang="en-US" dirty="0"/>
              <a:t>*Changes that may result in customer impact must be approved by customer</a:t>
            </a:r>
          </a:p>
        </p:txBody>
      </p:sp>
    </p:spTree>
    <p:extLst>
      <p:ext uri="{BB962C8B-B14F-4D97-AF65-F5344CB8AC3E}">
        <p14:creationId xmlns:p14="http://schemas.microsoft.com/office/powerpoint/2010/main" val="26243729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456</Words>
  <Application>Microsoft Office PowerPoint</Application>
  <PresentationFormat>On-screen Show (4:3)</PresentationFormat>
  <Paragraphs>66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Production Change Request</vt:lpstr>
      <vt:lpstr>Background</vt:lpstr>
      <vt:lpstr>Problem Statement &amp; Solution</vt:lpstr>
      <vt:lpstr>Pre-Validation of Solution</vt:lpstr>
      <vt:lpstr>Risks of Implementing Change (FMEA) For every component or process parameter that is changing, what are the possible modes of failure and what would the effects be, including possible impacts to downstream operations?</vt:lpstr>
      <vt:lpstr>Plan for implementing change (Step by step actions, with owners and proposed dates.  Consider changes to equipment, software, process recipes, documents/procedures, training.  Also need to collect data to confirm the change is working as intended.)</vt:lpstr>
      <vt:lpstr>Backout plan (i.e. if there is an issue, what do we do to get back to where we were before the change?)</vt:lpstr>
      <vt:lpstr>Change Request Approval Matrix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 Request</dc:title>
  <dc:creator>Daniel Juliano</dc:creator>
  <cp:lastModifiedBy>Juliano, Daniel</cp:lastModifiedBy>
  <cp:revision>15</cp:revision>
  <dcterms:created xsi:type="dcterms:W3CDTF">2017-09-01T00:28:49Z</dcterms:created>
  <dcterms:modified xsi:type="dcterms:W3CDTF">2025-01-23T02:50:36Z</dcterms:modified>
</cp:coreProperties>
</file>