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3" r:id="rId3"/>
    <p:sldId id="262" r:id="rId4"/>
    <p:sldId id="265" r:id="rId5"/>
    <p:sldId id="268" r:id="rId6"/>
    <p:sldId id="258" r:id="rId7"/>
    <p:sldId id="259"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7" d="100"/>
          <a:sy n="87" d="100"/>
        </p:scale>
        <p:origin x="11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7FD7B-E776-4648-B664-D99B289C751C}" type="datetimeFigureOut">
              <a:rPr lang="en-US" smtClean="0"/>
              <a:t>1/12/2024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54B911-ED0F-4AB3-909E-8741CB09185C}" type="slidenum">
              <a:rPr lang="en-US" smtClean="0"/>
              <a:t>‹#›</a:t>
            </a:fld>
            <a:endParaRPr lang="en-US"/>
          </a:p>
        </p:txBody>
      </p:sp>
    </p:spTree>
    <p:extLst>
      <p:ext uri="{BB962C8B-B14F-4D97-AF65-F5344CB8AC3E}">
        <p14:creationId xmlns:p14="http://schemas.microsoft.com/office/powerpoint/2010/main" val="2119647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54B911-ED0F-4AB3-909E-8741CB09185C}" type="slidenum">
              <a:rPr lang="en-US" smtClean="0"/>
              <a:t>3</a:t>
            </a:fld>
            <a:endParaRPr lang="en-US"/>
          </a:p>
        </p:txBody>
      </p:sp>
    </p:spTree>
    <p:extLst>
      <p:ext uri="{BB962C8B-B14F-4D97-AF65-F5344CB8AC3E}">
        <p14:creationId xmlns:p14="http://schemas.microsoft.com/office/powerpoint/2010/main" val="872221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54B911-ED0F-4AB3-909E-8741CB09185C}" type="slidenum">
              <a:rPr lang="en-US" smtClean="0"/>
              <a:t>5</a:t>
            </a:fld>
            <a:endParaRPr lang="en-US"/>
          </a:p>
        </p:txBody>
      </p:sp>
    </p:spTree>
    <p:extLst>
      <p:ext uri="{BB962C8B-B14F-4D97-AF65-F5344CB8AC3E}">
        <p14:creationId xmlns:p14="http://schemas.microsoft.com/office/powerpoint/2010/main" val="78714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7A8F7-DF8B-496D-8715-3D97BCC5A0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7D50A5-7F13-4F5D-9D5D-A6A694C73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284333-ADC2-4C1E-A463-EA9E26F69199}"/>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2A80C520-3428-4960-86D2-7DE85B27B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1DE6B6-A9AF-41DB-9330-F7A3FC7FACA1}"/>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7" name="hlSlideMaster.Title SlideHeader" descr="  ">
            <a:extLst>
              <a:ext uri="{FF2B5EF4-FFF2-40B4-BE49-F238E27FC236}">
                <a16:creationId xmlns:a16="http://schemas.microsoft.com/office/drawing/2014/main" id="{D2E20B0F-0D86-4C66-BCE9-96080E75C91C}"/>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SlideFooter" descr="  ">
            <a:extLst>
              <a:ext uri="{FF2B5EF4-FFF2-40B4-BE49-F238E27FC236}">
                <a16:creationId xmlns:a16="http://schemas.microsoft.com/office/drawing/2014/main" id="{6C78F627-511B-4AF9-BF15-CF9D4786F83C}"/>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121200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711E-EA3E-4FDD-879C-A5C4319ACCB7}"/>
              </a:ext>
            </a:extLst>
          </p:cNvPr>
          <p:cNvSpPr>
            <a:spLocks noGrp="1"/>
          </p:cNvSpPr>
          <p:nvPr>
            <p:ph type="title"/>
          </p:nvPr>
        </p:nvSpPr>
        <p:spPr>
          <a:xfrm>
            <a:off x="838200" y="365125"/>
            <a:ext cx="10515600" cy="58685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1782CA87-A68F-4F43-95BA-E444B00301A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BC3F1F-532F-4E3C-AABA-7FC0A0470247}"/>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207A0BC5-0096-4AB7-8136-8777088EE1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4BEDFE-DA5C-4551-BAC6-DEE82AB2A174}"/>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7" name="hlSlideMaster.Title and ContentHeader" descr="  ">
            <a:extLst>
              <a:ext uri="{FF2B5EF4-FFF2-40B4-BE49-F238E27FC236}">
                <a16:creationId xmlns:a16="http://schemas.microsoft.com/office/drawing/2014/main" id="{0780C304-7F78-4D9D-BB53-4A9273FD2B46}"/>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ContentFooter" descr="  ">
            <a:extLst>
              <a:ext uri="{FF2B5EF4-FFF2-40B4-BE49-F238E27FC236}">
                <a16:creationId xmlns:a16="http://schemas.microsoft.com/office/drawing/2014/main" id="{C8605ADA-D516-4EA6-868F-C87984B055EA}"/>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176948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91F1-0F19-4A6C-9D98-E66652B138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2EB908-1A83-46BD-8A72-1AD32018DB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BFD85F9-44F0-44F9-AB58-F58210171E57}"/>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C0DEB679-BB25-464D-8E2A-2F0ACADF62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F4291-D268-4480-AA60-E086687A49B8}"/>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7" name="hlSlideMaster.Section HeaderHeader" descr="  ">
            <a:extLst>
              <a:ext uri="{FF2B5EF4-FFF2-40B4-BE49-F238E27FC236}">
                <a16:creationId xmlns:a16="http://schemas.microsoft.com/office/drawing/2014/main" id="{40567F40-12DD-49D9-8A30-982BD8F4745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Section HeaderFooter" descr="  ">
            <a:extLst>
              <a:ext uri="{FF2B5EF4-FFF2-40B4-BE49-F238E27FC236}">
                <a16:creationId xmlns:a16="http://schemas.microsoft.com/office/drawing/2014/main" id="{B7903C9E-C4EF-4F1C-BAFB-0D4C9982ACE1}"/>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68954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603C4-5E41-40EE-975A-C2657A1B60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F7921B-9124-4134-9EEA-747E52F316E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5EA28A-9B1F-43A0-8034-6CDC4405F4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E41433-01E1-4E6D-9BCC-1E95C4726C27}"/>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6" name="Footer Placeholder 5">
            <a:extLst>
              <a:ext uri="{FF2B5EF4-FFF2-40B4-BE49-F238E27FC236}">
                <a16:creationId xmlns:a16="http://schemas.microsoft.com/office/drawing/2014/main" id="{520EA3DB-A621-4F6D-86C2-7103BC54D0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2102D7-DB6A-44E3-9067-22D95AA52F4A}"/>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8" name="hlSlideMaster.Two ContentHeader" descr="  ">
            <a:extLst>
              <a:ext uri="{FF2B5EF4-FFF2-40B4-BE49-F238E27FC236}">
                <a16:creationId xmlns:a16="http://schemas.microsoft.com/office/drawing/2014/main" id="{C546B556-6755-4044-BBE4-273EE9B2D245}"/>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Two ContentFooter" descr="  ">
            <a:extLst>
              <a:ext uri="{FF2B5EF4-FFF2-40B4-BE49-F238E27FC236}">
                <a16:creationId xmlns:a16="http://schemas.microsoft.com/office/drawing/2014/main" id="{58D54D22-57D6-403B-ADFC-AFD234B124A1}"/>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48683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63D7-692D-4F5D-B2DB-EBD766848D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E1CA44-1123-4303-89C4-8F9E1D99EA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4022F1C-7B82-4422-B2A3-AEFFB49E17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5D2AF1-3FD0-4356-8FC2-0FD16FF771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12E963-5453-4120-A288-2399CD89E01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AA066B-EAB5-49BF-80A4-B4DD2C41D4CF}"/>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8" name="Footer Placeholder 7">
            <a:extLst>
              <a:ext uri="{FF2B5EF4-FFF2-40B4-BE49-F238E27FC236}">
                <a16:creationId xmlns:a16="http://schemas.microsoft.com/office/drawing/2014/main" id="{E4D714EF-1A87-4908-A14D-C13E13EE39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B05C0-4685-48C6-99AC-4940B2271E02}"/>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10" name="hlSlideMaster.ComparisonHeader" descr="  ">
            <a:extLst>
              <a:ext uri="{FF2B5EF4-FFF2-40B4-BE49-F238E27FC236}">
                <a16:creationId xmlns:a16="http://schemas.microsoft.com/office/drawing/2014/main" id="{F3180C68-7781-4515-B526-8065C7A8F3CC}"/>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1" name="flSlideMaster.ComparisonFooter" descr="  ">
            <a:extLst>
              <a:ext uri="{FF2B5EF4-FFF2-40B4-BE49-F238E27FC236}">
                <a16:creationId xmlns:a16="http://schemas.microsoft.com/office/drawing/2014/main" id="{0398A1A6-70A5-4C4A-85BE-DC2B419790A9}"/>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44276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44642-7F4B-4B0C-BF5C-6C6E6C4D7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B81F0D-E49B-45D9-B54F-1DB813C795A7}"/>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4" name="Footer Placeholder 3">
            <a:extLst>
              <a:ext uri="{FF2B5EF4-FFF2-40B4-BE49-F238E27FC236}">
                <a16:creationId xmlns:a16="http://schemas.microsoft.com/office/drawing/2014/main" id="{19026957-3903-40F3-86FB-36913213E4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8526F5-69C9-461B-828D-2958BBA09750}"/>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6" name="hlSlideMaster.Title OnlyHeader" descr="  ">
            <a:extLst>
              <a:ext uri="{FF2B5EF4-FFF2-40B4-BE49-F238E27FC236}">
                <a16:creationId xmlns:a16="http://schemas.microsoft.com/office/drawing/2014/main" id="{EEECA46B-6449-4CB4-8CFA-2BDC6B8A0E31}"/>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OnlyFooter" descr="  ">
            <a:extLst>
              <a:ext uri="{FF2B5EF4-FFF2-40B4-BE49-F238E27FC236}">
                <a16:creationId xmlns:a16="http://schemas.microsoft.com/office/drawing/2014/main" id="{6F6449B8-64C7-4049-8DE6-EEA06FC0A01E}"/>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73643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E65A54-FC62-496B-9BAE-B708806B3508}"/>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3" name="Footer Placeholder 2">
            <a:extLst>
              <a:ext uri="{FF2B5EF4-FFF2-40B4-BE49-F238E27FC236}">
                <a16:creationId xmlns:a16="http://schemas.microsoft.com/office/drawing/2014/main" id="{E6332FB8-7C1C-40F8-A315-4C87CCA9EA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7E69E-FD7F-4665-AFF9-72A4F287E8D6}"/>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5" name="hlSlideMaster.BlankHeader" descr="  ">
            <a:extLst>
              <a:ext uri="{FF2B5EF4-FFF2-40B4-BE49-F238E27FC236}">
                <a16:creationId xmlns:a16="http://schemas.microsoft.com/office/drawing/2014/main" id="{4DB03B42-32F0-4762-8518-14CFC7085020}"/>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6" name="flSlideMaster.BlankFooter" descr="  ">
            <a:extLst>
              <a:ext uri="{FF2B5EF4-FFF2-40B4-BE49-F238E27FC236}">
                <a16:creationId xmlns:a16="http://schemas.microsoft.com/office/drawing/2014/main" id="{2ED64ECC-C7A5-4678-879D-53E4CE800D00}"/>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1495518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62A1E-2CD3-4C61-88D4-05FE03CFBF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011009-4CB0-464F-B6B6-73A8E15864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59E236-21C8-4474-9531-DF3F817017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1123C2-C3D1-4BD7-AFD7-827A4D3579DB}"/>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6" name="Footer Placeholder 5">
            <a:extLst>
              <a:ext uri="{FF2B5EF4-FFF2-40B4-BE49-F238E27FC236}">
                <a16:creationId xmlns:a16="http://schemas.microsoft.com/office/drawing/2014/main" id="{303399C0-8B53-4626-86C0-77A5E95B6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481EE-B41A-4B79-84E1-EDAAD9B5ADC5}"/>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8" name="hlSlideMaster.Content with CaptionHeader" descr="  ">
            <a:extLst>
              <a:ext uri="{FF2B5EF4-FFF2-40B4-BE49-F238E27FC236}">
                <a16:creationId xmlns:a16="http://schemas.microsoft.com/office/drawing/2014/main" id="{E1D92F95-7633-4A8B-8FAE-9B1FC771E76F}"/>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Content with CaptionFooter" descr="  ">
            <a:extLst>
              <a:ext uri="{FF2B5EF4-FFF2-40B4-BE49-F238E27FC236}">
                <a16:creationId xmlns:a16="http://schemas.microsoft.com/office/drawing/2014/main" id="{BCC15EBD-8EE3-4AA1-B735-68FFD3730C99}"/>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446595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6E07-98D6-44CD-A74D-7CBCF4DD2C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5E9757-E0C6-4C5B-BF33-7C5EB96EE1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2962D3-37BD-445E-80C1-735CC4004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B48D99-3C9E-4B1C-9EE0-C29ABD9CAE08}"/>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6" name="Footer Placeholder 5">
            <a:extLst>
              <a:ext uri="{FF2B5EF4-FFF2-40B4-BE49-F238E27FC236}">
                <a16:creationId xmlns:a16="http://schemas.microsoft.com/office/drawing/2014/main" id="{47C5F51A-C122-4D28-AEEC-5AEF00BEC1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5FB5F-4C91-4025-953C-C4008CB031A1}"/>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8" name="hlSlideMaster.Picture with CaptionHeader" descr="  ">
            <a:extLst>
              <a:ext uri="{FF2B5EF4-FFF2-40B4-BE49-F238E27FC236}">
                <a16:creationId xmlns:a16="http://schemas.microsoft.com/office/drawing/2014/main" id="{C2BFC3AD-5A90-486C-8B4B-B6B46F1720A4}"/>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Picture with CaptionFooter" descr="  ">
            <a:extLst>
              <a:ext uri="{FF2B5EF4-FFF2-40B4-BE49-F238E27FC236}">
                <a16:creationId xmlns:a16="http://schemas.microsoft.com/office/drawing/2014/main" id="{DA374652-8B99-406F-9D6D-B1F3F1BD7522}"/>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534572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3A49-507F-4E49-81A8-A701AD38B8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FBDFBB-D089-411F-B8FA-F95321C003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4E2FEC-0985-466F-9628-D4A372F949DF}"/>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85D0DDA3-3D49-41BD-954F-F0D165EB7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21EC6-1C81-4C54-B01B-6A002AC265F9}"/>
              </a:ext>
            </a:extLst>
          </p:cNvPr>
          <p:cNvSpPr>
            <a:spLocks noGrp="1"/>
          </p:cNvSpPr>
          <p:nvPr>
            <p:ph type="sldNum" sz="quarter" idx="12"/>
          </p:nvPr>
        </p:nvSpPr>
        <p:spPr/>
        <p:txBody>
          <a:bodyPr/>
          <a:lstStyle/>
          <a:p>
            <a:fld id="{30E960A3-0AEA-40FA-83DE-B09F8168A4E9}" type="slidenum">
              <a:rPr lang="en-US" smtClean="0"/>
              <a:t>‹#›</a:t>
            </a:fld>
            <a:endParaRPr lang="en-US"/>
          </a:p>
        </p:txBody>
      </p:sp>
      <p:sp>
        <p:nvSpPr>
          <p:cNvPr id="7" name="hlSlideMaster.Title and Vertical TextHeader" descr="  ">
            <a:extLst>
              <a:ext uri="{FF2B5EF4-FFF2-40B4-BE49-F238E27FC236}">
                <a16:creationId xmlns:a16="http://schemas.microsoft.com/office/drawing/2014/main" id="{A96E4430-3E54-4AE3-B4DC-BDF582045024}"/>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Vertical TextFooter" descr="  ">
            <a:extLst>
              <a:ext uri="{FF2B5EF4-FFF2-40B4-BE49-F238E27FC236}">
                <a16:creationId xmlns:a16="http://schemas.microsoft.com/office/drawing/2014/main" id="{7C29E9EF-CEBE-4F94-A33C-E247CCE7B6C1}"/>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471626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5CA435-F377-4EF7-9C23-056CAB766F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D308F0-EA47-4259-B2A5-3647E988F7A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157A0-3E12-4055-B4D9-3243D8862310}"/>
              </a:ext>
            </a:extLst>
          </p:cNvPr>
          <p:cNvSpPr>
            <a:spLocks noGrp="1"/>
          </p:cNvSpPr>
          <p:nvPr>
            <p:ph type="dt" sz="half" idx="10"/>
          </p:nvPr>
        </p:nvSpPr>
        <p:spPr/>
        <p:txBody>
          <a:body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476ABDB6-97B8-42BF-B826-F086C2A66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7E1C9-599D-49B8-87DC-FA1CAC8209B7}"/>
              </a:ext>
            </a:extLst>
          </p:cNvPr>
          <p:cNvSpPr>
            <a:spLocks noGrp="1"/>
          </p:cNvSpPr>
          <p:nvPr>
            <p:ph type="sldNum" sz="quarter" idx="12"/>
          </p:nvPr>
        </p:nvSpPr>
        <p:spPr/>
        <p:txBody>
          <a:bodyPr/>
          <a:lstStyle/>
          <a:p>
            <a:fld id="{30E960A3-0AEA-40FA-83DE-B09F8168A4E9}" type="slidenum">
              <a:rPr lang="en-US" smtClean="0"/>
              <a:t>‹#›</a:t>
            </a:fld>
            <a:endParaRPr lang="en-US"/>
          </a:p>
        </p:txBody>
      </p:sp>
    </p:spTree>
    <p:extLst>
      <p:ext uri="{BB962C8B-B14F-4D97-AF65-F5344CB8AC3E}">
        <p14:creationId xmlns:p14="http://schemas.microsoft.com/office/powerpoint/2010/main" val="135111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65B5F6-8A13-4698-AE38-F9DED87D2A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A487FC-9C16-43DB-B8F5-A19851EDB8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8ADF91-A25B-4634-90D9-50C1D136AC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C8C90-2512-4E01-800C-33FCB5EC3DDE}" type="datetimeFigureOut">
              <a:rPr lang="en-US" smtClean="0"/>
              <a:t>1/12/2024</a:t>
            </a:fld>
            <a:endParaRPr lang="en-US"/>
          </a:p>
        </p:txBody>
      </p:sp>
      <p:sp>
        <p:nvSpPr>
          <p:cNvPr id="5" name="Footer Placeholder 4">
            <a:extLst>
              <a:ext uri="{FF2B5EF4-FFF2-40B4-BE49-F238E27FC236}">
                <a16:creationId xmlns:a16="http://schemas.microsoft.com/office/drawing/2014/main" id="{A4F348D9-CB9D-494F-8CF2-E4EFE21012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E6323D-84E6-40A5-9132-09688A0C8D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960A3-0AEA-40FA-83DE-B09F8168A4E9}" type="slidenum">
              <a:rPr lang="en-US" smtClean="0"/>
              <a:t>‹#›</a:t>
            </a:fld>
            <a:endParaRPr lang="en-US"/>
          </a:p>
        </p:txBody>
      </p:sp>
    </p:spTree>
    <p:extLst>
      <p:ext uri="{BB962C8B-B14F-4D97-AF65-F5344CB8AC3E}">
        <p14:creationId xmlns:p14="http://schemas.microsoft.com/office/powerpoint/2010/main" val="3937295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B370-188A-4DEB-899B-A74E443CFE39}"/>
              </a:ext>
            </a:extLst>
          </p:cNvPr>
          <p:cNvSpPr>
            <a:spLocks noGrp="1"/>
          </p:cNvSpPr>
          <p:nvPr>
            <p:ph type="ctrTitle"/>
          </p:nvPr>
        </p:nvSpPr>
        <p:spPr>
          <a:xfrm>
            <a:off x="919368" y="402352"/>
            <a:ext cx="9815744" cy="1910548"/>
          </a:xfrm>
        </p:spPr>
        <p:txBody>
          <a:bodyPr>
            <a:normAutofit fontScale="90000"/>
          </a:bodyPr>
          <a:lstStyle/>
          <a:p>
            <a:br>
              <a:rPr lang="en-US" dirty="0"/>
            </a:br>
            <a:r>
              <a:rPr lang="en-US" dirty="0"/>
              <a:t>CAR ######</a:t>
            </a:r>
            <a:br>
              <a:rPr lang="en-US" dirty="0"/>
            </a:br>
            <a:r>
              <a:rPr lang="en-US" dirty="0"/>
              <a:t>Title</a:t>
            </a:r>
          </a:p>
        </p:txBody>
      </p:sp>
      <p:sp>
        <p:nvSpPr>
          <p:cNvPr id="3" name="Subtitle 2">
            <a:extLst>
              <a:ext uri="{FF2B5EF4-FFF2-40B4-BE49-F238E27FC236}">
                <a16:creationId xmlns:a16="http://schemas.microsoft.com/office/drawing/2014/main" id="{AD237227-3065-4DB8-AE7F-719C225D3F11}"/>
              </a:ext>
            </a:extLst>
          </p:cNvPr>
          <p:cNvSpPr>
            <a:spLocks noGrp="1"/>
          </p:cNvSpPr>
          <p:nvPr>
            <p:ph type="subTitle" idx="1"/>
          </p:nvPr>
        </p:nvSpPr>
        <p:spPr>
          <a:xfrm>
            <a:off x="1591112" y="2636061"/>
            <a:ext cx="9144000" cy="1200068"/>
          </a:xfrm>
        </p:spPr>
        <p:txBody>
          <a:bodyPr/>
          <a:lstStyle/>
          <a:p>
            <a:r>
              <a:rPr lang="en-US" dirty="0"/>
              <a:t>Date: Date</a:t>
            </a:r>
          </a:p>
          <a:p>
            <a:r>
              <a:rPr lang="en-US" dirty="0"/>
              <a:t>Additional info</a:t>
            </a:r>
          </a:p>
        </p:txBody>
      </p:sp>
      <p:graphicFrame>
        <p:nvGraphicFramePr>
          <p:cNvPr id="5" name="Table 5">
            <a:extLst>
              <a:ext uri="{FF2B5EF4-FFF2-40B4-BE49-F238E27FC236}">
                <a16:creationId xmlns:a16="http://schemas.microsoft.com/office/drawing/2014/main" id="{45D802FB-007C-282D-7356-217BB434A2EB}"/>
              </a:ext>
            </a:extLst>
          </p:cNvPr>
          <p:cNvGraphicFramePr>
            <a:graphicFrameLocks noGrp="1"/>
          </p:cNvGraphicFramePr>
          <p:nvPr>
            <p:extLst>
              <p:ext uri="{D42A27DB-BD31-4B8C-83A1-F6EECF244321}">
                <p14:modId xmlns:p14="http://schemas.microsoft.com/office/powerpoint/2010/main" val="1833599990"/>
              </p:ext>
            </p:extLst>
          </p:nvPr>
        </p:nvGraphicFramePr>
        <p:xfrm>
          <a:off x="141402" y="4107157"/>
          <a:ext cx="11934334" cy="2595880"/>
        </p:xfrm>
        <a:graphic>
          <a:graphicData uri="http://schemas.openxmlformats.org/drawingml/2006/table">
            <a:tbl>
              <a:tblPr firstRow="1" bandRow="1">
                <a:tableStyleId>{5C22544A-7EE6-4342-B048-85BDC9FD1C3A}</a:tableStyleId>
              </a:tblPr>
              <a:tblGrid>
                <a:gridCol w="1721953">
                  <a:extLst>
                    <a:ext uri="{9D8B030D-6E8A-4147-A177-3AD203B41FA5}">
                      <a16:colId xmlns:a16="http://schemas.microsoft.com/office/drawing/2014/main" val="1374852728"/>
                    </a:ext>
                  </a:extLst>
                </a:gridCol>
                <a:gridCol w="1813099">
                  <a:extLst>
                    <a:ext uri="{9D8B030D-6E8A-4147-A177-3AD203B41FA5}">
                      <a16:colId xmlns:a16="http://schemas.microsoft.com/office/drawing/2014/main" val="3584239718"/>
                    </a:ext>
                  </a:extLst>
                </a:gridCol>
                <a:gridCol w="8399282">
                  <a:extLst>
                    <a:ext uri="{9D8B030D-6E8A-4147-A177-3AD203B41FA5}">
                      <a16:colId xmlns:a16="http://schemas.microsoft.com/office/drawing/2014/main" val="3785445310"/>
                    </a:ext>
                  </a:extLst>
                </a:gridCol>
              </a:tblGrid>
              <a:tr h="370840">
                <a:tc>
                  <a:txBody>
                    <a:bodyPr/>
                    <a:lstStyle/>
                    <a:p>
                      <a:r>
                        <a:rPr lang="en-US" sz="1400" dirty="0"/>
                        <a:t>Name</a:t>
                      </a:r>
                    </a:p>
                  </a:txBody>
                  <a:tcPr/>
                </a:tc>
                <a:tc>
                  <a:txBody>
                    <a:bodyPr/>
                    <a:lstStyle/>
                    <a:p>
                      <a:r>
                        <a:rPr lang="en-US" sz="1400" dirty="0"/>
                        <a:t>Title</a:t>
                      </a:r>
                    </a:p>
                  </a:txBody>
                  <a:tcPr/>
                </a:tc>
                <a:tc>
                  <a:txBody>
                    <a:bodyPr/>
                    <a:lstStyle/>
                    <a:p>
                      <a:r>
                        <a:rPr lang="en-US" sz="1400" dirty="0"/>
                        <a:t>Role</a:t>
                      </a:r>
                    </a:p>
                  </a:txBody>
                  <a:tcPr/>
                </a:tc>
                <a:extLst>
                  <a:ext uri="{0D108BD9-81ED-4DB2-BD59-A6C34878D82A}">
                    <a16:rowId xmlns:a16="http://schemas.microsoft.com/office/drawing/2014/main" val="22584053"/>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3896567280"/>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862302447"/>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955543226"/>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3867846035"/>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506478301"/>
                  </a:ext>
                </a:extLst>
              </a:tr>
              <a:tr h="370840">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155022391"/>
                  </a:ext>
                </a:extLst>
              </a:tr>
            </a:tbl>
          </a:graphicData>
        </a:graphic>
      </p:graphicFrame>
      <p:sp>
        <p:nvSpPr>
          <p:cNvPr id="6" name="TextBox 5">
            <a:extLst>
              <a:ext uri="{FF2B5EF4-FFF2-40B4-BE49-F238E27FC236}">
                <a16:creationId xmlns:a16="http://schemas.microsoft.com/office/drawing/2014/main" id="{87EDBF3C-969B-ED1C-8D4C-E883D006558C}"/>
              </a:ext>
            </a:extLst>
          </p:cNvPr>
          <p:cNvSpPr txBox="1"/>
          <p:nvPr/>
        </p:nvSpPr>
        <p:spPr>
          <a:xfrm>
            <a:off x="1962331" y="3783996"/>
            <a:ext cx="922789" cy="369332"/>
          </a:xfrm>
          <a:prstGeom prst="rect">
            <a:avLst/>
          </a:prstGeom>
          <a:noFill/>
        </p:spPr>
        <p:txBody>
          <a:bodyPr wrap="square" rtlCol="0">
            <a:spAutoFit/>
          </a:bodyPr>
          <a:lstStyle/>
          <a:p>
            <a:r>
              <a:rPr lang="en-US" dirty="0"/>
              <a:t>Team</a:t>
            </a:r>
          </a:p>
        </p:txBody>
      </p:sp>
    </p:spTree>
    <p:extLst>
      <p:ext uri="{BB962C8B-B14F-4D97-AF65-F5344CB8AC3E}">
        <p14:creationId xmlns:p14="http://schemas.microsoft.com/office/powerpoint/2010/main" val="1973734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Notes and Tasks</a:t>
            </a:r>
          </a:p>
        </p:txBody>
      </p:sp>
      <p:sp>
        <p:nvSpPr>
          <p:cNvPr id="5" name="TextBox 4">
            <a:extLst>
              <a:ext uri="{FF2B5EF4-FFF2-40B4-BE49-F238E27FC236}">
                <a16:creationId xmlns:a16="http://schemas.microsoft.com/office/drawing/2014/main" id="{DF19138D-F61D-4CDB-A312-F77BB3BCE4A8}"/>
              </a:ext>
            </a:extLst>
          </p:cNvPr>
          <p:cNvSpPr txBox="1"/>
          <p:nvPr/>
        </p:nvSpPr>
        <p:spPr>
          <a:xfrm>
            <a:off x="137237" y="1505654"/>
            <a:ext cx="11917525" cy="2031325"/>
          </a:xfrm>
          <a:prstGeom prst="rect">
            <a:avLst/>
          </a:prstGeom>
          <a:noFill/>
          <a:ln>
            <a:solidFill>
              <a:srgbClr val="00B050"/>
            </a:solidFill>
          </a:ln>
        </p:spPr>
        <p:txBody>
          <a:bodyPr wrap="square" rtlCol="0">
            <a:spAutoFit/>
          </a:bodyPr>
          <a:lstStyle/>
          <a:p>
            <a:r>
              <a:rPr lang="en-US" sz="1400" b="1" dirty="0"/>
              <a:t>Notes</a:t>
            </a:r>
          </a:p>
          <a:p>
            <a:pPr marL="285750" indent="-285750">
              <a:buFont typeface="Arial" panose="020B0604020202020204" pitchFamily="34" charset="0"/>
              <a:buChar char="•"/>
            </a:pPr>
            <a:r>
              <a:rPr lang="en-US" sz="1400" dirty="0"/>
              <a:t>x</a:t>
            </a:r>
          </a:p>
          <a:p>
            <a:pPr marL="285750" indent="-285750">
              <a:buFont typeface="Arial" panose="020B0604020202020204" pitchFamily="34" charset="0"/>
              <a:buChar char="•"/>
            </a:pPr>
            <a:endParaRPr lang="en-US" sz="1400" dirty="0"/>
          </a:p>
          <a:p>
            <a:endParaRPr lang="en-US" sz="1400" dirty="0"/>
          </a:p>
          <a:p>
            <a:endParaRPr lang="en-US" sz="1400" dirty="0"/>
          </a:p>
          <a:p>
            <a:endParaRPr lang="en-US" sz="1400" dirty="0"/>
          </a:p>
          <a:p>
            <a:r>
              <a:rPr lang="en-US" sz="1400" b="1" dirty="0"/>
              <a:t>Tasks</a:t>
            </a:r>
          </a:p>
          <a:p>
            <a:r>
              <a:rPr lang="en-US" sz="1400" dirty="0"/>
              <a:t>x</a:t>
            </a:r>
          </a:p>
          <a:p>
            <a:endParaRPr lang="en-US" sz="1400" dirty="0"/>
          </a:p>
        </p:txBody>
      </p:sp>
      <p:sp>
        <p:nvSpPr>
          <p:cNvPr id="4" name="TextBox 3">
            <a:extLst>
              <a:ext uri="{FF2B5EF4-FFF2-40B4-BE49-F238E27FC236}">
                <a16:creationId xmlns:a16="http://schemas.microsoft.com/office/drawing/2014/main" id="{6251CDF0-F6FF-40CE-832E-6BA5DB03047A}"/>
              </a:ext>
            </a:extLst>
          </p:cNvPr>
          <p:cNvSpPr txBox="1"/>
          <p:nvPr/>
        </p:nvSpPr>
        <p:spPr>
          <a:xfrm>
            <a:off x="380573" y="918801"/>
            <a:ext cx="11696750" cy="276999"/>
          </a:xfrm>
          <a:prstGeom prst="rect">
            <a:avLst/>
          </a:prstGeom>
          <a:noFill/>
          <a:ln>
            <a:solidFill>
              <a:schemeClr val="accent1"/>
            </a:solidFill>
          </a:ln>
        </p:spPr>
        <p:txBody>
          <a:bodyPr wrap="square" rtlCol="0">
            <a:spAutoFit/>
          </a:bodyPr>
          <a:lstStyle/>
          <a:p>
            <a:r>
              <a:rPr lang="en-US" sz="1200" dirty="0"/>
              <a:t>Capture notes from meetings, conversations, emails in this section. Record tasks to drive toward root cause and implementation.</a:t>
            </a:r>
          </a:p>
        </p:txBody>
      </p:sp>
    </p:spTree>
    <p:extLst>
      <p:ext uri="{BB962C8B-B14F-4D97-AF65-F5344CB8AC3E}">
        <p14:creationId xmlns:p14="http://schemas.microsoft.com/office/powerpoint/2010/main" val="87681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1A36-B040-42FB-AB9B-52C65CE3AC96}"/>
              </a:ext>
            </a:extLst>
          </p:cNvPr>
          <p:cNvSpPr>
            <a:spLocks noGrp="1"/>
          </p:cNvSpPr>
          <p:nvPr>
            <p:ph type="title"/>
          </p:nvPr>
        </p:nvSpPr>
        <p:spPr/>
        <p:txBody>
          <a:bodyPr>
            <a:normAutofit fontScale="90000"/>
          </a:bodyPr>
          <a:lstStyle/>
          <a:p>
            <a:r>
              <a:rPr lang="en-US" dirty="0"/>
              <a:t>Define the problem</a:t>
            </a:r>
          </a:p>
        </p:txBody>
      </p:sp>
      <p:sp>
        <p:nvSpPr>
          <p:cNvPr id="5" name="TextBox 4">
            <a:extLst>
              <a:ext uri="{FF2B5EF4-FFF2-40B4-BE49-F238E27FC236}">
                <a16:creationId xmlns:a16="http://schemas.microsoft.com/office/drawing/2014/main" id="{6F52F691-2FB7-49F9-8553-9B278DB7F5E7}"/>
              </a:ext>
            </a:extLst>
          </p:cNvPr>
          <p:cNvSpPr txBox="1"/>
          <p:nvPr/>
        </p:nvSpPr>
        <p:spPr>
          <a:xfrm>
            <a:off x="137237" y="951978"/>
            <a:ext cx="11696750" cy="461665"/>
          </a:xfrm>
          <a:prstGeom prst="rect">
            <a:avLst/>
          </a:prstGeom>
          <a:noFill/>
          <a:ln>
            <a:solidFill>
              <a:schemeClr val="accent1"/>
            </a:solidFill>
          </a:ln>
        </p:spPr>
        <p:txBody>
          <a:bodyPr wrap="square" rtlCol="0">
            <a:spAutoFit/>
          </a:bodyPr>
          <a:lstStyle/>
          <a:p>
            <a:r>
              <a:rPr lang="en-US" sz="1200" dirty="0"/>
              <a:t>Provide a problem definition and the results, consequences, risks the problem caused. What did it impact? Who was affected? What processes were involved?</a:t>
            </a:r>
          </a:p>
          <a:p>
            <a:r>
              <a:rPr lang="en-US" sz="1200" dirty="0"/>
              <a:t>Include key information such as part number, PO numbers, work orders, </a:t>
            </a:r>
            <a:r>
              <a:rPr lang="en-US" sz="1200" dirty="0" err="1"/>
              <a:t>etc</a:t>
            </a:r>
            <a:r>
              <a:rPr lang="en-US" sz="1200" dirty="0"/>
              <a:t> for traceability. Don’t imply cause or solution in the problem statement.</a:t>
            </a:r>
          </a:p>
        </p:txBody>
      </p:sp>
      <p:sp>
        <p:nvSpPr>
          <p:cNvPr id="3" name="TextBox 2">
            <a:extLst>
              <a:ext uri="{FF2B5EF4-FFF2-40B4-BE49-F238E27FC236}">
                <a16:creationId xmlns:a16="http://schemas.microsoft.com/office/drawing/2014/main" id="{F0E7CC35-B7F5-4AA4-BBCF-581B3A80BA9B}"/>
              </a:ext>
            </a:extLst>
          </p:cNvPr>
          <p:cNvSpPr txBox="1"/>
          <p:nvPr/>
        </p:nvSpPr>
        <p:spPr>
          <a:xfrm>
            <a:off x="137237" y="1505654"/>
            <a:ext cx="11917525" cy="523220"/>
          </a:xfrm>
          <a:prstGeom prst="rect">
            <a:avLst/>
          </a:prstGeom>
          <a:noFill/>
          <a:ln>
            <a:solidFill>
              <a:srgbClr val="00B050"/>
            </a:solidFill>
          </a:ln>
        </p:spPr>
        <p:txBody>
          <a:bodyPr wrap="square" rtlCol="0">
            <a:spAutoFit/>
          </a:bodyPr>
          <a:lstStyle/>
          <a:p>
            <a:r>
              <a:rPr lang="en-US" sz="1400" dirty="0"/>
              <a:t>x</a:t>
            </a:r>
          </a:p>
          <a:p>
            <a:endParaRPr lang="en-US" sz="1400" dirty="0"/>
          </a:p>
        </p:txBody>
      </p:sp>
    </p:spTree>
    <p:extLst>
      <p:ext uri="{BB962C8B-B14F-4D97-AF65-F5344CB8AC3E}">
        <p14:creationId xmlns:p14="http://schemas.microsoft.com/office/powerpoint/2010/main" val="1326928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F9DA-EF14-4C12-AAFE-3AD118F88FFC}"/>
              </a:ext>
            </a:extLst>
          </p:cNvPr>
          <p:cNvSpPr>
            <a:spLocks noGrp="1"/>
          </p:cNvSpPr>
          <p:nvPr>
            <p:ph type="title"/>
          </p:nvPr>
        </p:nvSpPr>
        <p:spPr/>
        <p:txBody>
          <a:bodyPr>
            <a:normAutofit fontScale="90000"/>
          </a:bodyPr>
          <a:lstStyle/>
          <a:p>
            <a:r>
              <a:rPr lang="en-US" dirty="0"/>
              <a:t>Root Cause Analysis: Fishbone</a:t>
            </a:r>
          </a:p>
        </p:txBody>
      </p:sp>
      <p:sp>
        <p:nvSpPr>
          <p:cNvPr id="4" name="TextBox 3">
            <a:extLst>
              <a:ext uri="{FF2B5EF4-FFF2-40B4-BE49-F238E27FC236}">
                <a16:creationId xmlns:a16="http://schemas.microsoft.com/office/drawing/2014/main" id="{B90C2BFC-022E-4BDB-B547-19854FA3970A}"/>
              </a:ext>
            </a:extLst>
          </p:cNvPr>
          <p:cNvSpPr txBox="1"/>
          <p:nvPr/>
        </p:nvSpPr>
        <p:spPr>
          <a:xfrm>
            <a:off x="3724277" y="3341162"/>
            <a:ext cx="4391024" cy="492443"/>
          </a:xfrm>
          <a:prstGeom prst="rect">
            <a:avLst/>
          </a:prstGeom>
          <a:noFill/>
          <a:ln w="28575">
            <a:solidFill>
              <a:schemeClr val="bg2">
                <a:lumMod val="75000"/>
              </a:schemeClr>
            </a:solidFill>
          </a:ln>
        </p:spPr>
        <p:txBody>
          <a:bodyPr wrap="square" rtlCol="0">
            <a:spAutoFit/>
          </a:bodyPr>
          <a:lstStyle/>
          <a:p>
            <a:pPr algn="ctr"/>
            <a:r>
              <a:rPr lang="en-US" sz="1400" b="1" dirty="0">
                <a:solidFill>
                  <a:schemeClr val="tx1"/>
                </a:solidFill>
              </a:rPr>
              <a:t>Humans (Training, skill level)</a:t>
            </a:r>
          </a:p>
          <a:p>
            <a:pPr marL="171450" indent="-171450">
              <a:buFont typeface="Arial" panose="020B0604020202020204" pitchFamily="34" charset="0"/>
              <a:buChar char="•"/>
            </a:pPr>
            <a:r>
              <a:rPr lang="en-US" sz="1200" dirty="0"/>
              <a:t>x</a:t>
            </a:r>
          </a:p>
        </p:txBody>
      </p:sp>
      <p:sp>
        <p:nvSpPr>
          <p:cNvPr id="11" name="TextBox 10">
            <a:extLst>
              <a:ext uri="{FF2B5EF4-FFF2-40B4-BE49-F238E27FC236}">
                <a16:creationId xmlns:a16="http://schemas.microsoft.com/office/drawing/2014/main" id="{4BB31324-257B-420E-A65D-85777A529109}"/>
              </a:ext>
            </a:extLst>
          </p:cNvPr>
          <p:cNvSpPr txBox="1"/>
          <p:nvPr/>
        </p:nvSpPr>
        <p:spPr>
          <a:xfrm>
            <a:off x="93446" y="3341161"/>
            <a:ext cx="3462014" cy="492443"/>
          </a:xfrm>
          <a:prstGeom prst="rect">
            <a:avLst/>
          </a:prstGeom>
          <a:noFill/>
          <a:ln w="28575">
            <a:solidFill>
              <a:srgbClr val="7030A0"/>
            </a:solidFill>
          </a:ln>
        </p:spPr>
        <p:txBody>
          <a:bodyPr wrap="square" rtlCol="0">
            <a:spAutoFit/>
          </a:bodyPr>
          <a:lstStyle>
            <a:defPPr>
              <a:defRPr lang="en-US"/>
            </a:defPPr>
            <a:lvl1pPr algn="ctr">
              <a:defRPr sz="1200"/>
            </a:lvl1pPr>
          </a:lstStyle>
          <a:p>
            <a:r>
              <a:rPr lang="en-US" sz="1400" b="1" dirty="0"/>
              <a:t>Machines (Tools, equipment)</a:t>
            </a:r>
          </a:p>
          <a:p>
            <a:pPr marL="171450" indent="-171450" algn="l">
              <a:buFont typeface="Arial" panose="020B0604020202020204" pitchFamily="34" charset="0"/>
              <a:buChar char="•"/>
            </a:pPr>
            <a:r>
              <a:rPr lang="en-US" sz="1200" dirty="0"/>
              <a:t>x</a:t>
            </a:r>
          </a:p>
        </p:txBody>
      </p:sp>
      <p:sp>
        <p:nvSpPr>
          <p:cNvPr id="12" name="TextBox 11">
            <a:extLst>
              <a:ext uri="{FF2B5EF4-FFF2-40B4-BE49-F238E27FC236}">
                <a16:creationId xmlns:a16="http://schemas.microsoft.com/office/drawing/2014/main" id="{BD31A5DF-52FD-4C71-857B-93E6EE2D92ED}"/>
              </a:ext>
            </a:extLst>
          </p:cNvPr>
          <p:cNvSpPr txBox="1"/>
          <p:nvPr/>
        </p:nvSpPr>
        <p:spPr>
          <a:xfrm>
            <a:off x="93446" y="1528740"/>
            <a:ext cx="3507004" cy="492443"/>
          </a:xfrm>
          <a:prstGeom prst="rect">
            <a:avLst/>
          </a:prstGeom>
          <a:noFill/>
          <a:ln w="28575">
            <a:solidFill>
              <a:srgbClr val="00B0F0"/>
            </a:solidFill>
          </a:ln>
        </p:spPr>
        <p:txBody>
          <a:bodyPr wrap="square" rtlCol="0">
            <a:spAutoFit/>
          </a:bodyPr>
          <a:lstStyle>
            <a:defPPr>
              <a:defRPr lang="en-US"/>
            </a:defPPr>
            <a:lvl1pPr algn="ctr">
              <a:defRPr sz="1200"/>
            </a:lvl1pPr>
          </a:lstStyle>
          <a:p>
            <a:r>
              <a:rPr lang="en-US" sz="1400" b="1" dirty="0"/>
              <a:t>Materials</a:t>
            </a:r>
          </a:p>
          <a:p>
            <a:pPr marL="171450" indent="-171450" algn="l">
              <a:buFont typeface="Arial" panose="020B0604020202020204" pitchFamily="34" charset="0"/>
              <a:buChar char="•"/>
            </a:pPr>
            <a:r>
              <a:rPr lang="en-US" dirty="0"/>
              <a:t>x</a:t>
            </a:r>
          </a:p>
        </p:txBody>
      </p:sp>
      <p:sp>
        <p:nvSpPr>
          <p:cNvPr id="13" name="TextBox 12">
            <a:extLst>
              <a:ext uri="{FF2B5EF4-FFF2-40B4-BE49-F238E27FC236}">
                <a16:creationId xmlns:a16="http://schemas.microsoft.com/office/drawing/2014/main" id="{02159185-7DD8-44BB-BF4A-DF6A746D5727}"/>
              </a:ext>
            </a:extLst>
          </p:cNvPr>
          <p:cNvSpPr txBox="1"/>
          <p:nvPr/>
        </p:nvSpPr>
        <p:spPr>
          <a:xfrm>
            <a:off x="3724276" y="1528740"/>
            <a:ext cx="4391024" cy="492443"/>
          </a:xfrm>
          <a:prstGeom prst="rect">
            <a:avLst/>
          </a:prstGeom>
          <a:noFill/>
          <a:ln w="28575">
            <a:solidFill>
              <a:srgbClr val="00B050"/>
            </a:solidFill>
          </a:ln>
        </p:spPr>
        <p:txBody>
          <a:bodyPr wrap="square" rtlCol="0">
            <a:spAutoFit/>
          </a:bodyPr>
          <a:lstStyle>
            <a:defPPr>
              <a:defRPr lang="en-US"/>
            </a:defPPr>
            <a:lvl1pPr algn="ctr">
              <a:defRPr sz="1200"/>
            </a:lvl1pPr>
          </a:lstStyle>
          <a:p>
            <a:pPr algn="ctr"/>
            <a:r>
              <a:rPr lang="en-US" sz="1400" b="1" dirty="0">
                <a:solidFill>
                  <a:schemeClr val="tx1"/>
                </a:solidFill>
              </a:rPr>
              <a:t>Methods (procedures/Instructions</a:t>
            </a:r>
          </a:p>
          <a:p>
            <a:pPr marL="171450" indent="-171450" algn="l">
              <a:buFont typeface="Arial" panose="020B0604020202020204" pitchFamily="34" charset="0"/>
              <a:buChar char="•"/>
            </a:pPr>
            <a:r>
              <a:rPr lang="en-US" dirty="0"/>
              <a:t>x</a:t>
            </a:r>
          </a:p>
        </p:txBody>
      </p:sp>
      <p:sp>
        <p:nvSpPr>
          <p:cNvPr id="14" name="TextBox 13">
            <a:extLst>
              <a:ext uri="{FF2B5EF4-FFF2-40B4-BE49-F238E27FC236}">
                <a16:creationId xmlns:a16="http://schemas.microsoft.com/office/drawing/2014/main" id="{4E4F203C-2D91-4E4F-BDB1-671AC28DB990}"/>
              </a:ext>
            </a:extLst>
          </p:cNvPr>
          <p:cNvSpPr txBox="1"/>
          <p:nvPr/>
        </p:nvSpPr>
        <p:spPr>
          <a:xfrm>
            <a:off x="8288369" y="1522118"/>
            <a:ext cx="3810185" cy="492443"/>
          </a:xfrm>
          <a:prstGeom prst="rect">
            <a:avLst/>
          </a:prstGeom>
          <a:noFill/>
          <a:ln w="28575">
            <a:solidFill>
              <a:srgbClr val="FFC000"/>
            </a:solidFill>
          </a:ln>
        </p:spPr>
        <p:txBody>
          <a:bodyPr wrap="square" rtlCol="0">
            <a:spAutoFit/>
          </a:bodyPr>
          <a:lstStyle>
            <a:defPPr>
              <a:defRPr lang="en-US"/>
            </a:defPPr>
            <a:lvl1pPr algn="ctr">
              <a:defRPr sz="1200"/>
            </a:lvl1pPr>
          </a:lstStyle>
          <a:p>
            <a:pPr algn="ctr"/>
            <a:r>
              <a:rPr lang="en-US" sz="1400" b="1" dirty="0"/>
              <a:t>Measurement Systems</a:t>
            </a:r>
            <a:endParaRPr lang="en-US" sz="1400" b="1" dirty="0">
              <a:solidFill>
                <a:schemeClr val="tx1"/>
              </a:solidFill>
            </a:endParaRPr>
          </a:p>
          <a:p>
            <a:pPr marL="171450" indent="-171450" algn="l">
              <a:buFont typeface="Arial" panose="020B0604020202020204" pitchFamily="34" charset="0"/>
              <a:buChar char="•"/>
            </a:pPr>
            <a:r>
              <a:rPr lang="en-US" sz="1200" dirty="0">
                <a:solidFill>
                  <a:schemeClr val="tx1"/>
                </a:solidFill>
              </a:rPr>
              <a:t>x</a:t>
            </a:r>
          </a:p>
        </p:txBody>
      </p:sp>
      <p:sp>
        <p:nvSpPr>
          <p:cNvPr id="15" name="TextBox 14">
            <a:extLst>
              <a:ext uri="{FF2B5EF4-FFF2-40B4-BE49-F238E27FC236}">
                <a16:creationId xmlns:a16="http://schemas.microsoft.com/office/drawing/2014/main" id="{5F3CEB56-63AE-4A23-A70D-7AD42303E817}"/>
              </a:ext>
            </a:extLst>
          </p:cNvPr>
          <p:cNvSpPr txBox="1"/>
          <p:nvPr/>
        </p:nvSpPr>
        <p:spPr>
          <a:xfrm>
            <a:off x="8288369" y="3341162"/>
            <a:ext cx="3810185" cy="492443"/>
          </a:xfrm>
          <a:prstGeom prst="rect">
            <a:avLst/>
          </a:prstGeom>
          <a:noFill/>
          <a:ln w="28575">
            <a:solidFill>
              <a:srgbClr val="002060"/>
            </a:solidFill>
          </a:ln>
        </p:spPr>
        <p:txBody>
          <a:bodyPr wrap="square" rtlCol="0">
            <a:spAutoFit/>
          </a:bodyPr>
          <a:lstStyle>
            <a:defPPr>
              <a:defRPr lang="en-US"/>
            </a:defPPr>
            <a:lvl1pPr algn="ctr">
              <a:defRPr sz="1200"/>
            </a:lvl1pPr>
          </a:lstStyle>
          <a:p>
            <a:pPr algn="ctr"/>
            <a:r>
              <a:rPr lang="en-US" sz="1400" b="1" dirty="0"/>
              <a:t>Environment (Temp, Cleanliness)</a:t>
            </a:r>
            <a:endParaRPr lang="en-US" sz="1400" b="1" dirty="0">
              <a:solidFill>
                <a:schemeClr val="tx1"/>
              </a:solidFill>
            </a:endParaRPr>
          </a:p>
          <a:p>
            <a:pPr marL="171450" indent="-171450" algn="l">
              <a:buFont typeface="Arial" panose="020B0604020202020204" pitchFamily="34" charset="0"/>
              <a:buChar char="•"/>
            </a:pPr>
            <a:r>
              <a:rPr lang="en-US" sz="1200" dirty="0">
                <a:solidFill>
                  <a:schemeClr val="tx1"/>
                </a:solidFill>
              </a:rPr>
              <a:t>x</a:t>
            </a:r>
          </a:p>
        </p:txBody>
      </p:sp>
      <p:sp>
        <p:nvSpPr>
          <p:cNvPr id="9" name="TextBox 8">
            <a:extLst>
              <a:ext uri="{FF2B5EF4-FFF2-40B4-BE49-F238E27FC236}">
                <a16:creationId xmlns:a16="http://schemas.microsoft.com/office/drawing/2014/main" id="{E80FD8F8-EDD0-4392-BFF4-7CF1A11F9A42}"/>
              </a:ext>
            </a:extLst>
          </p:cNvPr>
          <p:cNvSpPr txBox="1"/>
          <p:nvPr/>
        </p:nvSpPr>
        <p:spPr>
          <a:xfrm>
            <a:off x="380573" y="918801"/>
            <a:ext cx="11696750" cy="461665"/>
          </a:xfrm>
          <a:prstGeom prst="rect">
            <a:avLst/>
          </a:prstGeom>
          <a:noFill/>
          <a:ln>
            <a:solidFill>
              <a:schemeClr val="accent1"/>
            </a:solidFill>
          </a:ln>
        </p:spPr>
        <p:txBody>
          <a:bodyPr wrap="square" rtlCol="0">
            <a:spAutoFit/>
          </a:bodyPr>
          <a:lstStyle/>
          <a:p>
            <a:r>
              <a:rPr lang="en-US" sz="1200" dirty="0"/>
              <a:t>Capture everything that may have contributed to the problem and list them as bullet points within corresponding boxes. Each of these may have contributed, to some degree,  in affecting the resulting output that has caused the systemic issue. This may lead to root cause (primary cause) or many related causes all of which can be addressed with solutions.</a:t>
            </a:r>
          </a:p>
        </p:txBody>
      </p:sp>
    </p:spTree>
    <p:extLst>
      <p:ext uri="{BB962C8B-B14F-4D97-AF65-F5344CB8AC3E}">
        <p14:creationId xmlns:p14="http://schemas.microsoft.com/office/powerpoint/2010/main" val="3420588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Root Cause Analysis: 5 Why’s</a:t>
            </a:r>
          </a:p>
        </p:txBody>
      </p:sp>
      <p:graphicFrame>
        <p:nvGraphicFramePr>
          <p:cNvPr id="4" name="Table 3">
            <a:extLst>
              <a:ext uri="{FF2B5EF4-FFF2-40B4-BE49-F238E27FC236}">
                <a16:creationId xmlns:a16="http://schemas.microsoft.com/office/drawing/2014/main" id="{C6D6AB69-55CC-4A97-AB0D-D922FC5EFD33}"/>
              </a:ext>
            </a:extLst>
          </p:cNvPr>
          <p:cNvGraphicFramePr>
            <a:graphicFrameLocks noGrp="1"/>
          </p:cNvGraphicFramePr>
          <p:nvPr/>
        </p:nvGraphicFramePr>
        <p:xfrm>
          <a:off x="3046561" y="1705616"/>
          <a:ext cx="6098875" cy="914400"/>
        </p:xfrm>
        <a:graphic>
          <a:graphicData uri="http://schemas.openxmlformats.org/drawingml/2006/table">
            <a:tbl>
              <a:tblPr firstRow="1" firstCol="1" bandRow="1">
                <a:tableStyleId>{5C22544A-7EE6-4342-B048-85BDC9FD1C3A}</a:tableStyleId>
              </a:tblPr>
              <a:tblGrid>
                <a:gridCol w="260318">
                  <a:extLst>
                    <a:ext uri="{9D8B030D-6E8A-4147-A177-3AD203B41FA5}">
                      <a16:colId xmlns:a16="http://schemas.microsoft.com/office/drawing/2014/main" val="3669392612"/>
                    </a:ext>
                  </a:extLst>
                </a:gridCol>
                <a:gridCol w="3023475">
                  <a:extLst>
                    <a:ext uri="{9D8B030D-6E8A-4147-A177-3AD203B41FA5}">
                      <a16:colId xmlns:a16="http://schemas.microsoft.com/office/drawing/2014/main" val="773350239"/>
                    </a:ext>
                  </a:extLst>
                </a:gridCol>
                <a:gridCol w="2815082">
                  <a:extLst>
                    <a:ext uri="{9D8B030D-6E8A-4147-A177-3AD203B41FA5}">
                      <a16:colId xmlns:a16="http://schemas.microsoft.com/office/drawing/2014/main" val="2147458297"/>
                    </a:ext>
                  </a:extLst>
                </a:gridCol>
              </a:tblGrid>
              <a:tr h="0">
                <a:tc>
                  <a:txBody>
                    <a:bodyPr/>
                    <a:lstStyle/>
                    <a:p>
                      <a:pPr marL="0" marR="0">
                        <a:spcBef>
                          <a:spcPts val="0"/>
                        </a:spcBef>
                        <a:spcAft>
                          <a:spcPts val="0"/>
                        </a:spcAft>
                      </a:pPr>
                      <a:r>
                        <a:rPr lang="en-US" sz="10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dirty="0">
                          <a:effectLst/>
                        </a:rPr>
                        <a:t>Why</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Because</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10363728"/>
                  </a:ext>
                </a:extLst>
              </a:tr>
              <a:tr h="0">
                <a:tc>
                  <a:txBody>
                    <a:bodyPr/>
                    <a:lstStyle/>
                    <a:p>
                      <a:pPr marL="0" marR="0" algn="ctr">
                        <a:spcBef>
                          <a:spcPts val="0"/>
                        </a:spcBef>
                        <a:spcAft>
                          <a:spcPts val="0"/>
                        </a:spcAft>
                      </a:pPr>
                      <a:r>
                        <a:rPr lang="en-US" sz="10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Why did the component get dropped on the floor?</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Because the technician slipped and fell.</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07850682"/>
                  </a:ext>
                </a:extLst>
              </a:tr>
              <a:tr h="0">
                <a:tc>
                  <a:txBody>
                    <a:bodyPr/>
                    <a:lstStyle/>
                    <a:p>
                      <a:pPr marL="0" marR="0" algn="ctr">
                        <a:spcBef>
                          <a:spcPts val="0"/>
                        </a:spcBef>
                        <a:spcAft>
                          <a:spcPts val="0"/>
                        </a:spcAft>
                      </a:pPr>
                      <a:r>
                        <a:rPr lang="en-US" sz="10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Why did the technician slip and fall?</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Because the floors were wet.</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83301625"/>
                  </a:ext>
                </a:extLst>
              </a:tr>
              <a:tr h="0">
                <a:tc>
                  <a:txBody>
                    <a:bodyPr/>
                    <a:lstStyle/>
                    <a:p>
                      <a:pPr marL="0" marR="0" algn="ctr">
                        <a:spcBef>
                          <a:spcPts val="0"/>
                        </a:spcBef>
                        <a:spcAft>
                          <a:spcPts val="0"/>
                        </a:spcAft>
                      </a:pPr>
                      <a:r>
                        <a:rPr lang="en-US" sz="1000">
                          <a:effectLst/>
                        </a:rPr>
                        <a:t>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Why were the floors wet?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Because the pipe under the sink is leaking.</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26622184"/>
                  </a:ext>
                </a:extLst>
              </a:tr>
              <a:tr h="0">
                <a:tc>
                  <a:txBody>
                    <a:bodyPr/>
                    <a:lstStyle/>
                    <a:p>
                      <a:pPr marL="0" marR="0" algn="ctr">
                        <a:spcBef>
                          <a:spcPts val="0"/>
                        </a:spcBef>
                        <a:spcAft>
                          <a:spcPts val="0"/>
                        </a:spcAft>
                      </a:pPr>
                      <a:r>
                        <a:rPr lang="en-US" sz="10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Why is the pipe leaking?</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a:effectLst/>
                        </a:rPr>
                        <a:t>Because the seals are old and failing.</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15464631"/>
                  </a:ext>
                </a:extLst>
              </a:tr>
              <a:tr h="0">
                <a:tc>
                  <a:txBody>
                    <a:bodyPr/>
                    <a:lstStyle/>
                    <a:p>
                      <a:pPr marL="0" marR="0" algn="ctr">
                        <a:spcBef>
                          <a:spcPts val="0"/>
                        </a:spcBef>
                        <a:spcAft>
                          <a:spcPts val="0"/>
                        </a:spcAft>
                      </a:pPr>
                      <a:r>
                        <a:rPr lang="en-US" sz="10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dirty="0">
                          <a:effectLst/>
                        </a:rPr>
                        <a:t>Why is the seal failing?</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000" dirty="0">
                          <a:effectLst/>
                        </a:rPr>
                        <a:t>Because there is no Maintenance program.</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54214931"/>
                  </a:ext>
                </a:extLst>
              </a:tr>
            </a:tbl>
          </a:graphicData>
        </a:graphic>
      </p:graphicFrame>
      <p:graphicFrame>
        <p:nvGraphicFramePr>
          <p:cNvPr id="5" name="Table 4">
            <a:extLst>
              <a:ext uri="{FF2B5EF4-FFF2-40B4-BE49-F238E27FC236}">
                <a16:creationId xmlns:a16="http://schemas.microsoft.com/office/drawing/2014/main" id="{A6D622E3-BD35-4B4E-AFB6-C69461A7B3CC}"/>
              </a:ext>
            </a:extLst>
          </p:cNvPr>
          <p:cNvGraphicFramePr>
            <a:graphicFrameLocks noGrp="1"/>
          </p:cNvGraphicFramePr>
          <p:nvPr>
            <p:extLst>
              <p:ext uri="{D42A27DB-BD31-4B8C-83A1-F6EECF244321}">
                <p14:modId xmlns:p14="http://schemas.microsoft.com/office/powerpoint/2010/main" val="3048893108"/>
              </p:ext>
            </p:extLst>
          </p:nvPr>
        </p:nvGraphicFramePr>
        <p:xfrm>
          <a:off x="859765" y="3596470"/>
          <a:ext cx="10472469" cy="1463040"/>
        </p:xfrm>
        <a:graphic>
          <a:graphicData uri="http://schemas.openxmlformats.org/drawingml/2006/table">
            <a:tbl>
              <a:tblPr firstRow="1" firstCol="1" bandRow="1">
                <a:tableStyleId>{5C22544A-7EE6-4342-B048-85BDC9FD1C3A}</a:tableStyleId>
              </a:tblPr>
              <a:tblGrid>
                <a:gridCol w="446996">
                  <a:extLst>
                    <a:ext uri="{9D8B030D-6E8A-4147-A177-3AD203B41FA5}">
                      <a16:colId xmlns:a16="http://schemas.microsoft.com/office/drawing/2014/main" val="3669392612"/>
                    </a:ext>
                  </a:extLst>
                </a:gridCol>
                <a:gridCol w="4576384">
                  <a:extLst>
                    <a:ext uri="{9D8B030D-6E8A-4147-A177-3AD203B41FA5}">
                      <a16:colId xmlns:a16="http://schemas.microsoft.com/office/drawing/2014/main" val="773350239"/>
                    </a:ext>
                  </a:extLst>
                </a:gridCol>
                <a:gridCol w="5449089">
                  <a:extLst>
                    <a:ext uri="{9D8B030D-6E8A-4147-A177-3AD203B41FA5}">
                      <a16:colId xmlns:a16="http://schemas.microsoft.com/office/drawing/2014/main" val="2147458297"/>
                    </a:ext>
                  </a:extLst>
                </a:gridCol>
              </a:tblGrid>
              <a:tr h="0">
                <a:tc>
                  <a:txBody>
                    <a:bodyPr/>
                    <a:lstStyle/>
                    <a:p>
                      <a:pPr marL="0" marR="0">
                        <a:spcBef>
                          <a:spcPts val="0"/>
                        </a:spcBef>
                        <a:spcAft>
                          <a:spcPts val="0"/>
                        </a:spcAft>
                      </a:pPr>
                      <a:r>
                        <a:rPr lang="en-US" sz="16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a:effectLst/>
                        </a:rPr>
                        <a:t>Why</a:t>
                      </a:r>
                      <a:endParaRPr lang="en-US"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600">
                          <a:effectLst/>
                        </a:rPr>
                        <a:t>Because</a:t>
                      </a:r>
                      <a:endParaRPr lang="en-US" sz="16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10363728"/>
                  </a:ext>
                </a:extLst>
              </a:tr>
              <a:tr h="0">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07850682"/>
                  </a:ext>
                </a:extLst>
              </a:tr>
              <a:tr h="0">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83301625"/>
                  </a:ext>
                </a:extLst>
              </a:tr>
              <a:tr h="0">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marL="68580" marR="68580" marT="0" marB="0"/>
                </a:tc>
                <a:tc>
                  <a:txBody>
                    <a:bodyPr/>
                    <a:lstStyle/>
                    <a:p>
                      <a:pPr marL="0" marR="0">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26622184"/>
                  </a:ext>
                </a:extLst>
              </a:tr>
              <a:tr h="0">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15464631"/>
                  </a:ext>
                </a:extLst>
              </a:tr>
              <a:tr h="0">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54214931"/>
                  </a:ext>
                </a:extLst>
              </a:tr>
            </a:tbl>
          </a:graphicData>
        </a:graphic>
      </p:graphicFrame>
      <p:sp>
        <p:nvSpPr>
          <p:cNvPr id="3" name="TextBox 2">
            <a:extLst>
              <a:ext uri="{FF2B5EF4-FFF2-40B4-BE49-F238E27FC236}">
                <a16:creationId xmlns:a16="http://schemas.microsoft.com/office/drawing/2014/main" id="{4851957C-C933-417D-8BCD-20086B4395FB}"/>
              </a:ext>
            </a:extLst>
          </p:cNvPr>
          <p:cNvSpPr txBox="1"/>
          <p:nvPr/>
        </p:nvSpPr>
        <p:spPr>
          <a:xfrm>
            <a:off x="5607403" y="1400091"/>
            <a:ext cx="977191" cy="369332"/>
          </a:xfrm>
          <a:prstGeom prst="rect">
            <a:avLst/>
          </a:prstGeom>
          <a:noFill/>
        </p:spPr>
        <p:txBody>
          <a:bodyPr wrap="none" rtlCol="0">
            <a:spAutoFit/>
          </a:bodyPr>
          <a:lstStyle/>
          <a:p>
            <a:r>
              <a:rPr lang="en-US" dirty="0"/>
              <a:t>Example</a:t>
            </a:r>
          </a:p>
        </p:txBody>
      </p:sp>
      <p:sp>
        <p:nvSpPr>
          <p:cNvPr id="6" name="TextBox 5">
            <a:extLst>
              <a:ext uri="{FF2B5EF4-FFF2-40B4-BE49-F238E27FC236}">
                <a16:creationId xmlns:a16="http://schemas.microsoft.com/office/drawing/2014/main" id="{04F39DCD-802E-47B7-B525-4EB9B083A173}"/>
              </a:ext>
            </a:extLst>
          </p:cNvPr>
          <p:cNvSpPr txBox="1"/>
          <p:nvPr/>
        </p:nvSpPr>
        <p:spPr>
          <a:xfrm>
            <a:off x="5473489" y="3267263"/>
            <a:ext cx="1245021" cy="369332"/>
          </a:xfrm>
          <a:prstGeom prst="rect">
            <a:avLst/>
          </a:prstGeom>
          <a:noFill/>
        </p:spPr>
        <p:txBody>
          <a:bodyPr wrap="none" rtlCol="0">
            <a:spAutoFit/>
          </a:bodyPr>
          <a:lstStyle/>
          <a:p>
            <a:r>
              <a:rPr lang="en-US" dirty="0"/>
              <a:t>Application</a:t>
            </a:r>
          </a:p>
        </p:txBody>
      </p:sp>
      <p:sp>
        <p:nvSpPr>
          <p:cNvPr id="7" name="TextBox 6">
            <a:extLst>
              <a:ext uri="{FF2B5EF4-FFF2-40B4-BE49-F238E27FC236}">
                <a16:creationId xmlns:a16="http://schemas.microsoft.com/office/drawing/2014/main" id="{CF4B8C5B-0232-42A8-B96A-91D831453843}"/>
              </a:ext>
            </a:extLst>
          </p:cNvPr>
          <p:cNvSpPr txBox="1"/>
          <p:nvPr/>
        </p:nvSpPr>
        <p:spPr>
          <a:xfrm>
            <a:off x="3493639" y="1037535"/>
            <a:ext cx="4584012" cy="276999"/>
          </a:xfrm>
          <a:prstGeom prst="rect">
            <a:avLst/>
          </a:prstGeom>
          <a:noFill/>
        </p:spPr>
        <p:txBody>
          <a:bodyPr wrap="none" rtlCol="0">
            <a:spAutoFit/>
          </a:bodyPr>
          <a:lstStyle/>
          <a:p>
            <a:r>
              <a:rPr lang="en-US" sz="1200" dirty="0"/>
              <a:t>Here is an example of how to use the five whys for root cause analysis.</a:t>
            </a:r>
          </a:p>
        </p:txBody>
      </p:sp>
      <p:sp>
        <p:nvSpPr>
          <p:cNvPr id="8" name="TextBox 7">
            <a:extLst>
              <a:ext uri="{FF2B5EF4-FFF2-40B4-BE49-F238E27FC236}">
                <a16:creationId xmlns:a16="http://schemas.microsoft.com/office/drawing/2014/main" id="{23421099-1BA1-4292-A78B-81ECD614E849}"/>
              </a:ext>
            </a:extLst>
          </p:cNvPr>
          <p:cNvSpPr txBox="1"/>
          <p:nvPr/>
        </p:nvSpPr>
        <p:spPr>
          <a:xfrm>
            <a:off x="4119003" y="3039109"/>
            <a:ext cx="3425105" cy="276999"/>
          </a:xfrm>
          <a:prstGeom prst="rect">
            <a:avLst/>
          </a:prstGeom>
          <a:noFill/>
        </p:spPr>
        <p:txBody>
          <a:bodyPr wrap="none" rtlCol="0">
            <a:spAutoFit/>
          </a:bodyPr>
          <a:lstStyle/>
          <a:p>
            <a:r>
              <a:rPr lang="en-US" sz="1200" dirty="0"/>
              <a:t>Here is a table to use to perform root cause analysis</a:t>
            </a:r>
          </a:p>
        </p:txBody>
      </p:sp>
    </p:spTree>
    <p:extLst>
      <p:ext uri="{BB962C8B-B14F-4D97-AF65-F5344CB8AC3E}">
        <p14:creationId xmlns:p14="http://schemas.microsoft.com/office/powerpoint/2010/main" val="166193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Root Cause Analysis: General/Summary</a:t>
            </a:r>
          </a:p>
        </p:txBody>
      </p:sp>
      <p:sp>
        <p:nvSpPr>
          <p:cNvPr id="7" name="TextBox 6">
            <a:extLst>
              <a:ext uri="{FF2B5EF4-FFF2-40B4-BE49-F238E27FC236}">
                <a16:creationId xmlns:a16="http://schemas.microsoft.com/office/drawing/2014/main" id="{968ED799-D167-4A11-BD61-0AE6F3124F53}"/>
              </a:ext>
            </a:extLst>
          </p:cNvPr>
          <p:cNvSpPr txBox="1"/>
          <p:nvPr/>
        </p:nvSpPr>
        <p:spPr>
          <a:xfrm>
            <a:off x="153316" y="873204"/>
            <a:ext cx="7870488" cy="276999"/>
          </a:xfrm>
          <a:prstGeom prst="rect">
            <a:avLst/>
          </a:prstGeom>
          <a:noFill/>
          <a:ln>
            <a:solidFill>
              <a:schemeClr val="accent1"/>
            </a:solidFill>
          </a:ln>
        </p:spPr>
        <p:txBody>
          <a:bodyPr wrap="none" rtlCol="0">
            <a:spAutoFit/>
          </a:bodyPr>
          <a:lstStyle/>
          <a:p>
            <a:r>
              <a:rPr lang="en-US" sz="1200" dirty="0"/>
              <a:t>What was the root cause(s) of this systemic issue? What input of the process played the biggest role in causing the problem.</a:t>
            </a:r>
          </a:p>
        </p:txBody>
      </p:sp>
      <p:sp>
        <p:nvSpPr>
          <p:cNvPr id="5" name="TextBox 4">
            <a:extLst>
              <a:ext uri="{FF2B5EF4-FFF2-40B4-BE49-F238E27FC236}">
                <a16:creationId xmlns:a16="http://schemas.microsoft.com/office/drawing/2014/main" id="{1D34B682-0CFB-4B22-9F45-D1D1E33E75F8}"/>
              </a:ext>
            </a:extLst>
          </p:cNvPr>
          <p:cNvSpPr txBox="1"/>
          <p:nvPr/>
        </p:nvSpPr>
        <p:spPr>
          <a:xfrm>
            <a:off x="137237" y="1331651"/>
            <a:ext cx="11917525" cy="307777"/>
          </a:xfrm>
          <a:prstGeom prst="rect">
            <a:avLst/>
          </a:prstGeom>
          <a:noFill/>
          <a:ln>
            <a:solidFill>
              <a:srgbClr val="00B050"/>
            </a:solidFill>
          </a:ln>
        </p:spPr>
        <p:txBody>
          <a:bodyPr wrap="square" rtlCol="0">
            <a:spAutoFit/>
          </a:bodyPr>
          <a:lstStyle/>
          <a:p>
            <a:r>
              <a:rPr lang="en-US" sz="1400" dirty="0"/>
              <a:t>x</a:t>
            </a:r>
            <a:endParaRPr lang="en-US" sz="1400" b="1" dirty="0">
              <a:solidFill>
                <a:srgbClr val="FF0000"/>
              </a:solidFill>
            </a:endParaRPr>
          </a:p>
        </p:txBody>
      </p:sp>
    </p:spTree>
    <p:extLst>
      <p:ext uri="{BB962C8B-B14F-4D97-AF65-F5344CB8AC3E}">
        <p14:creationId xmlns:p14="http://schemas.microsoft.com/office/powerpoint/2010/main" val="504225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Correction/Containment</a:t>
            </a:r>
          </a:p>
        </p:txBody>
      </p:sp>
      <p:sp>
        <p:nvSpPr>
          <p:cNvPr id="3" name="TextBox 2">
            <a:extLst>
              <a:ext uri="{FF2B5EF4-FFF2-40B4-BE49-F238E27FC236}">
                <a16:creationId xmlns:a16="http://schemas.microsoft.com/office/drawing/2014/main" id="{F927D867-52C2-4C78-99F4-CD6820B1C6A3}"/>
              </a:ext>
            </a:extLst>
          </p:cNvPr>
          <p:cNvSpPr txBox="1"/>
          <p:nvPr/>
        </p:nvSpPr>
        <p:spPr>
          <a:xfrm>
            <a:off x="117113" y="926958"/>
            <a:ext cx="11065412" cy="276999"/>
          </a:xfrm>
          <a:prstGeom prst="rect">
            <a:avLst/>
          </a:prstGeom>
          <a:noFill/>
          <a:ln>
            <a:solidFill>
              <a:schemeClr val="accent1"/>
            </a:solidFill>
          </a:ln>
        </p:spPr>
        <p:txBody>
          <a:bodyPr wrap="square" rtlCol="0">
            <a:spAutoFit/>
          </a:bodyPr>
          <a:lstStyle/>
          <a:p>
            <a:r>
              <a:rPr lang="en-US" sz="1200" dirty="0"/>
              <a:t>What was done to “fix” the current problem? What short-term solution was implemented to at least temporarily resolve the current situation but may not prevent recurrence.</a:t>
            </a:r>
          </a:p>
        </p:txBody>
      </p:sp>
      <p:sp>
        <p:nvSpPr>
          <p:cNvPr id="4" name="TextBox 3">
            <a:extLst>
              <a:ext uri="{FF2B5EF4-FFF2-40B4-BE49-F238E27FC236}">
                <a16:creationId xmlns:a16="http://schemas.microsoft.com/office/drawing/2014/main" id="{E30EEAF7-83BF-4BB0-900A-83E757B84690}"/>
              </a:ext>
            </a:extLst>
          </p:cNvPr>
          <p:cNvSpPr txBox="1"/>
          <p:nvPr/>
        </p:nvSpPr>
        <p:spPr>
          <a:xfrm>
            <a:off x="117113" y="1344534"/>
            <a:ext cx="11833934" cy="338554"/>
          </a:xfrm>
          <a:prstGeom prst="rect">
            <a:avLst/>
          </a:prstGeom>
          <a:noFill/>
          <a:ln>
            <a:solidFill>
              <a:srgbClr val="00B050"/>
            </a:solidFill>
          </a:ln>
        </p:spPr>
        <p:txBody>
          <a:bodyPr wrap="square" rtlCol="0">
            <a:spAutoFit/>
          </a:bodyPr>
          <a:lstStyle/>
          <a:p>
            <a:r>
              <a:rPr lang="en-US" sz="1600" dirty="0"/>
              <a:t>x</a:t>
            </a:r>
          </a:p>
        </p:txBody>
      </p:sp>
    </p:spTree>
    <p:extLst>
      <p:ext uri="{BB962C8B-B14F-4D97-AF65-F5344CB8AC3E}">
        <p14:creationId xmlns:p14="http://schemas.microsoft.com/office/powerpoint/2010/main" val="3036987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Corrective Action</a:t>
            </a:r>
          </a:p>
        </p:txBody>
      </p:sp>
      <p:sp>
        <p:nvSpPr>
          <p:cNvPr id="3" name="TextBox 2">
            <a:extLst>
              <a:ext uri="{FF2B5EF4-FFF2-40B4-BE49-F238E27FC236}">
                <a16:creationId xmlns:a16="http://schemas.microsoft.com/office/drawing/2014/main" id="{F927D867-52C2-4C78-99F4-CD6820B1C6A3}"/>
              </a:ext>
            </a:extLst>
          </p:cNvPr>
          <p:cNvSpPr txBox="1"/>
          <p:nvPr/>
        </p:nvSpPr>
        <p:spPr>
          <a:xfrm>
            <a:off x="103681" y="837326"/>
            <a:ext cx="7073090" cy="461665"/>
          </a:xfrm>
          <a:prstGeom prst="rect">
            <a:avLst/>
          </a:prstGeom>
          <a:noFill/>
          <a:ln>
            <a:solidFill>
              <a:schemeClr val="accent1"/>
            </a:solidFill>
          </a:ln>
        </p:spPr>
        <p:txBody>
          <a:bodyPr wrap="none" rtlCol="0">
            <a:spAutoFit/>
          </a:bodyPr>
          <a:lstStyle/>
          <a:p>
            <a:r>
              <a:rPr lang="en-US" sz="1200" dirty="0"/>
              <a:t>What is the solution to the problem that addresses the root cause(s) that will prevent risk of recurrence?</a:t>
            </a:r>
          </a:p>
          <a:p>
            <a:r>
              <a:rPr lang="en-US" sz="1200" dirty="0"/>
              <a:t>Are there other areas that this solution can be applied toward to prevent risk of similar problems from arising?</a:t>
            </a:r>
          </a:p>
        </p:txBody>
      </p:sp>
      <p:sp>
        <p:nvSpPr>
          <p:cNvPr id="5" name="TextBox 4">
            <a:extLst>
              <a:ext uri="{FF2B5EF4-FFF2-40B4-BE49-F238E27FC236}">
                <a16:creationId xmlns:a16="http://schemas.microsoft.com/office/drawing/2014/main" id="{DF19138D-F61D-4CDB-A312-F77BB3BCE4A8}"/>
              </a:ext>
            </a:extLst>
          </p:cNvPr>
          <p:cNvSpPr txBox="1"/>
          <p:nvPr/>
        </p:nvSpPr>
        <p:spPr>
          <a:xfrm>
            <a:off x="103681" y="1380143"/>
            <a:ext cx="11917525" cy="523220"/>
          </a:xfrm>
          <a:prstGeom prst="rect">
            <a:avLst/>
          </a:prstGeom>
          <a:noFill/>
          <a:ln>
            <a:solidFill>
              <a:srgbClr val="00B050"/>
            </a:solidFill>
          </a:ln>
        </p:spPr>
        <p:txBody>
          <a:bodyPr wrap="square" rtlCol="0">
            <a:spAutoFit/>
          </a:bodyPr>
          <a:lstStyle/>
          <a:p>
            <a:r>
              <a:rPr lang="en-US" sz="1400" dirty="0"/>
              <a:t>x</a:t>
            </a:r>
          </a:p>
          <a:p>
            <a:endParaRPr lang="en-US" sz="1400" dirty="0"/>
          </a:p>
        </p:txBody>
      </p:sp>
    </p:spTree>
    <p:extLst>
      <p:ext uri="{BB962C8B-B14F-4D97-AF65-F5344CB8AC3E}">
        <p14:creationId xmlns:p14="http://schemas.microsoft.com/office/powerpoint/2010/main" val="2463624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80D2-2818-4989-BF01-00166D8D4CD5}"/>
              </a:ext>
            </a:extLst>
          </p:cNvPr>
          <p:cNvSpPr>
            <a:spLocks noGrp="1"/>
          </p:cNvSpPr>
          <p:nvPr>
            <p:ph type="title"/>
          </p:nvPr>
        </p:nvSpPr>
        <p:spPr/>
        <p:txBody>
          <a:bodyPr>
            <a:normAutofit fontScale="90000"/>
          </a:bodyPr>
          <a:lstStyle/>
          <a:p>
            <a:r>
              <a:rPr lang="en-US" dirty="0"/>
              <a:t>Verification of Effectiveness</a:t>
            </a:r>
          </a:p>
        </p:txBody>
      </p:sp>
      <p:sp>
        <p:nvSpPr>
          <p:cNvPr id="3" name="TextBox 2">
            <a:extLst>
              <a:ext uri="{FF2B5EF4-FFF2-40B4-BE49-F238E27FC236}">
                <a16:creationId xmlns:a16="http://schemas.microsoft.com/office/drawing/2014/main" id="{F927D867-52C2-4C78-99F4-CD6820B1C6A3}"/>
              </a:ext>
            </a:extLst>
          </p:cNvPr>
          <p:cNvSpPr txBox="1"/>
          <p:nvPr/>
        </p:nvSpPr>
        <p:spPr>
          <a:xfrm>
            <a:off x="93522" y="870881"/>
            <a:ext cx="11758543" cy="461665"/>
          </a:xfrm>
          <a:prstGeom prst="rect">
            <a:avLst/>
          </a:prstGeom>
          <a:noFill/>
          <a:ln>
            <a:solidFill>
              <a:schemeClr val="accent1"/>
            </a:solidFill>
          </a:ln>
        </p:spPr>
        <p:txBody>
          <a:bodyPr wrap="square" rtlCol="0">
            <a:spAutoFit/>
          </a:bodyPr>
          <a:lstStyle/>
          <a:p>
            <a:r>
              <a:rPr lang="en-US" sz="1200" dirty="0"/>
              <a:t>What data or objective evidence collected or observed provide clear evidence that the solution implemented prevented recurrence? </a:t>
            </a:r>
          </a:p>
          <a:p>
            <a:r>
              <a:rPr lang="en-US" sz="1200" dirty="0"/>
              <a:t>If there isn’t sufficient data available yet, what method and in what manner would verification be performed?</a:t>
            </a:r>
          </a:p>
        </p:txBody>
      </p:sp>
      <p:sp>
        <p:nvSpPr>
          <p:cNvPr id="4" name="TextBox 3">
            <a:extLst>
              <a:ext uri="{FF2B5EF4-FFF2-40B4-BE49-F238E27FC236}">
                <a16:creationId xmlns:a16="http://schemas.microsoft.com/office/drawing/2014/main" id="{75F67CA7-E005-4360-8FCF-8979DD8737A9}"/>
              </a:ext>
            </a:extLst>
          </p:cNvPr>
          <p:cNvSpPr txBox="1"/>
          <p:nvPr/>
        </p:nvSpPr>
        <p:spPr>
          <a:xfrm>
            <a:off x="93522" y="1423426"/>
            <a:ext cx="11833934" cy="307777"/>
          </a:xfrm>
          <a:prstGeom prst="rect">
            <a:avLst/>
          </a:prstGeom>
          <a:noFill/>
          <a:ln>
            <a:solidFill>
              <a:srgbClr val="00B050"/>
            </a:solidFill>
          </a:ln>
        </p:spPr>
        <p:txBody>
          <a:bodyPr wrap="square" rtlCol="0">
            <a:spAutoFit/>
          </a:bodyPr>
          <a:lstStyle/>
          <a:p>
            <a:r>
              <a:rPr lang="en-US" sz="1400" dirty="0"/>
              <a:t>x</a:t>
            </a:r>
          </a:p>
        </p:txBody>
      </p:sp>
    </p:spTree>
    <p:extLst>
      <p:ext uri="{BB962C8B-B14F-4D97-AF65-F5344CB8AC3E}">
        <p14:creationId xmlns:p14="http://schemas.microsoft.com/office/powerpoint/2010/main" val="504712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1745</TotalTime>
  <Words>488</Words>
  <Application>Microsoft Office PowerPoint</Application>
  <PresentationFormat>Widescreen</PresentationFormat>
  <Paragraphs>82</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Microsoft Sans Serif</vt:lpstr>
      <vt:lpstr>Times New Roman</vt:lpstr>
      <vt:lpstr>Office Theme</vt:lpstr>
      <vt:lpstr> CAR ###### Title</vt:lpstr>
      <vt:lpstr>Notes and Tasks</vt:lpstr>
      <vt:lpstr>Define the problem</vt:lpstr>
      <vt:lpstr>Root Cause Analysis: Fishbone</vt:lpstr>
      <vt:lpstr>Root Cause Analysis: 5 Why’s</vt:lpstr>
      <vt:lpstr>Root Cause Analysis: General/Summary</vt:lpstr>
      <vt:lpstr>Correction/Containment</vt:lpstr>
      <vt:lpstr>Corrective Action</vt:lpstr>
      <vt:lpstr>Verification of Effectiveness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Klein, Benjamin</dc:creator>
  <cp:lastModifiedBy>Klein, Ben (US)</cp:lastModifiedBy>
  <cp:revision>73</cp:revision>
  <dcterms:created xsi:type="dcterms:W3CDTF">2017-08-01T18:49:49Z</dcterms:created>
  <dcterms:modified xsi:type="dcterms:W3CDTF">2024-01-12T17:26:05Z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405baa1c-7ea9-438d-bc3b-44022869e4a0</vt:lpwstr>
  </property>
  <property fmtid="{D5CDD505-2E9C-101B-9397-08002B2CF9AE}" pid="3" name="ECIData">
    <vt:lpwstr>NO</vt:lpwstr>
  </property>
  <property fmtid="{D5CDD505-2E9C-101B-9397-08002B2CF9AE}" pid="4" name="IncludeFooter">
    <vt:lpwstr>No</vt:lpwstr>
  </property>
</Properties>
</file>