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_rels/notesSlide2.xml.rels" ContentType="application/vnd.openxmlformats-package.relationships+xml"/>
  <Override PartName="/ppt/notesSlides/notesSlide2.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11.png" ContentType="image/png"/>
  <Override PartName="/ppt/media/image5.jpeg" ContentType="image/jpeg"/>
  <Override PartName="/ppt/media/image6.jpeg" ContentType="image/jpeg"/>
  <Override PartName="/ppt/media/image9.png" ContentType="image/png"/>
  <Override PartName="/ppt/media/image7.jpeg" ContentType="image/jpeg"/>
  <Override PartName="/ppt/media/image8.jpeg" ContentType="image/jpeg"/>
  <Override PartName="/ppt/media/image10.png" ContentType="image/png"/>
  <Override PartName="/ppt/media/image12.png" ContentType="image/png"/>
  <Override PartName="/ppt/media/image13.png" ContentType="image/png"/>
  <Override PartName="/ppt/media/image14.jpeg" ContentType="image/jpeg"/>
  <Override PartName="/ppt/media/image15.png" ContentType="image/png"/>
  <Override PartName="/ppt/media/image16.png" ContentType="image/png"/>
  <Override PartName="/ppt/media/image17.png" ContentType="image/png"/>
  <Override PartName="/ppt/media/image18.png" ContentType="image/png"/>
  <Override PartName="/ppt/media/image19.jpeg" ContentType="image/jpe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Lst>
  <p:sldSz cx="9144000" cy="6858000"/>
  <p:notesSz cx="7010400" cy="9296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sldImg"/>
          </p:nvPr>
        </p:nvSpPr>
        <p:spPr>
          <a:xfrm>
            <a:off x="533520" y="764280"/>
            <a:ext cx="6704640" cy="3771360"/>
          </a:xfrm>
          <a:prstGeom prst="rect">
            <a:avLst/>
          </a:prstGeom>
        </p:spPr>
        <p:txBody>
          <a:bodyPr lIns="0" rIns="0" tIns="0" bIns="0" anchor="ctr"/>
          <a:p>
            <a:r>
              <a:rPr b="0" lang="en-US" sz="1800" spc="-1" strike="noStrike">
                <a:solidFill>
                  <a:srgbClr val="292934"/>
                </a:solidFill>
                <a:latin typeface="Arial"/>
              </a:rPr>
              <a:t>Click to move the slide</a:t>
            </a:r>
            <a:endParaRPr b="0" lang="en-US" sz="1800" spc="-1" strike="noStrike">
              <a:solidFill>
                <a:srgbClr val="292934"/>
              </a:solidFill>
              <a:latin typeface="Arial"/>
            </a:endParaRPr>
          </a:p>
        </p:txBody>
      </p:sp>
      <p:sp>
        <p:nvSpPr>
          <p:cNvPr id="137" name="PlaceHolder 2"/>
          <p:cNvSpPr>
            <a:spLocks noGrp="1"/>
          </p:cNvSpPr>
          <p:nvPr>
            <p:ph type="body"/>
          </p:nvPr>
        </p:nvSpPr>
        <p:spPr>
          <a:xfrm>
            <a:off x="777240" y="4777560"/>
            <a:ext cx="6217560" cy="4525920"/>
          </a:xfrm>
          <a:prstGeom prst="rect">
            <a:avLst/>
          </a:prstGeom>
        </p:spPr>
        <p:txBody>
          <a:bodyPr lIns="0" rIns="0" tIns="0" bIns="0"/>
          <a:p>
            <a:r>
              <a:rPr b="0" lang="en-US" sz="2000" spc="-1" strike="noStrike">
                <a:latin typeface="Arial"/>
              </a:rPr>
              <a:t>Click to edit the notes format</a:t>
            </a:r>
            <a:endParaRPr b="0" lang="en-US" sz="2000" spc="-1" strike="noStrike">
              <a:latin typeface="Arial"/>
            </a:endParaRPr>
          </a:p>
        </p:txBody>
      </p:sp>
      <p:sp>
        <p:nvSpPr>
          <p:cNvPr id="138" name="PlaceHolder 3"/>
          <p:cNvSpPr>
            <a:spLocks noGrp="1"/>
          </p:cNvSpPr>
          <p:nvPr>
            <p:ph type="hdr"/>
          </p:nvPr>
        </p:nvSpPr>
        <p:spPr>
          <a:xfrm>
            <a:off x="0" y="0"/>
            <a:ext cx="3372840" cy="502560"/>
          </a:xfrm>
          <a:prstGeom prst="rect">
            <a:avLst/>
          </a:prstGeom>
        </p:spPr>
        <p:txBody>
          <a:bodyPr lIns="0" rIns="0" tIns="0" bIns="0"/>
          <a:p>
            <a:r>
              <a:rPr b="0" lang="en-US" sz="1400" spc="-1" strike="noStrike">
                <a:latin typeface="Times New Roman"/>
              </a:rPr>
              <a:t> </a:t>
            </a:r>
            <a:endParaRPr b="0" lang="en-US" sz="1400" spc="-1" strike="noStrike">
              <a:latin typeface="Times New Roman"/>
            </a:endParaRPr>
          </a:p>
        </p:txBody>
      </p:sp>
      <p:sp>
        <p:nvSpPr>
          <p:cNvPr id="139" name="PlaceHolder 4"/>
          <p:cNvSpPr>
            <a:spLocks noGrp="1"/>
          </p:cNvSpPr>
          <p:nvPr>
            <p:ph type="dt"/>
          </p:nvPr>
        </p:nvSpPr>
        <p:spPr>
          <a:xfrm>
            <a:off x="4399200" y="0"/>
            <a:ext cx="3372840" cy="502560"/>
          </a:xfrm>
          <a:prstGeom prst="rect">
            <a:avLst/>
          </a:prstGeom>
        </p:spPr>
        <p:txBody>
          <a:bodyPr lIns="0" rIns="0" tIns="0" bIns="0"/>
          <a:p>
            <a:pPr algn="r"/>
            <a:r>
              <a:rPr b="0" lang="en-US" sz="1400" spc="-1" strike="noStrike">
                <a:latin typeface="Times New Roman"/>
              </a:rPr>
              <a:t> </a:t>
            </a:r>
            <a:endParaRPr b="0" lang="en-US" sz="1400" spc="-1" strike="noStrike">
              <a:latin typeface="Times New Roman"/>
            </a:endParaRPr>
          </a:p>
        </p:txBody>
      </p:sp>
      <p:sp>
        <p:nvSpPr>
          <p:cNvPr id="140" name="PlaceHolder 5"/>
          <p:cNvSpPr>
            <a:spLocks noGrp="1"/>
          </p:cNvSpPr>
          <p:nvPr>
            <p:ph type="ftr"/>
          </p:nvPr>
        </p:nvSpPr>
        <p:spPr>
          <a:xfrm>
            <a:off x="0" y="9555480"/>
            <a:ext cx="3372840" cy="502560"/>
          </a:xfrm>
          <a:prstGeom prst="rect">
            <a:avLst/>
          </a:prstGeom>
        </p:spPr>
        <p:txBody>
          <a:bodyPr lIns="0" rIns="0" tIns="0" bIns="0" anchor="b"/>
          <a:p>
            <a:r>
              <a:rPr b="0" lang="en-US" sz="1400" spc="-1" strike="noStrike">
                <a:latin typeface="Times New Roman"/>
              </a:rPr>
              <a:t> </a:t>
            </a:r>
            <a:endParaRPr b="0" lang="en-US" sz="1400" spc="-1" strike="noStrike">
              <a:latin typeface="Times New Roman"/>
            </a:endParaRPr>
          </a:p>
        </p:txBody>
      </p:sp>
      <p:sp>
        <p:nvSpPr>
          <p:cNvPr id="141" name="PlaceHolder 6"/>
          <p:cNvSpPr>
            <a:spLocks noGrp="1"/>
          </p:cNvSpPr>
          <p:nvPr>
            <p:ph type="sldNum"/>
          </p:nvPr>
        </p:nvSpPr>
        <p:spPr>
          <a:xfrm>
            <a:off x="4399200" y="9555480"/>
            <a:ext cx="3372840" cy="502560"/>
          </a:xfrm>
          <a:prstGeom prst="rect">
            <a:avLst/>
          </a:prstGeom>
        </p:spPr>
        <p:txBody>
          <a:bodyPr lIns="0" rIns="0" tIns="0" bIns="0" anchor="b"/>
          <a:p>
            <a:pPr algn="r"/>
            <a:fld id="{DA507FE9-7E6E-4989-8725-72F5C4312089}" type="slidenum">
              <a:rPr b="0" lang="en-US" sz="1400" spc="-1" strike="noStrike">
                <a:latin typeface="Times New Roman"/>
              </a:rPr>
              <a:t>1</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body"/>
          </p:nvPr>
        </p:nvSpPr>
        <p:spPr>
          <a:xfrm>
            <a:off x="955440" y="4489200"/>
            <a:ext cx="5248080" cy="15451560"/>
          </a:xfrm>
          <a:prstGeom prst="rect">
            <a:avLst/>
          </a:prstGeom>
        </p:spPr>
        <p:txBody>
          <a:bodyPr lIns="83880" rIns="83880" tIns="43560" bIns="43560"/>
          <a:p>
            <a:pPr marL="219960" indent="-213480">
              <a:lnSpc>
                <a:spcPct val="100000"/>
              </a:lnSpc>
            </a:pPr>
            <a:r>
              <a:rPr b="0" lang="en-US" sz="2200" spc="-1" strike="noStrike">
                <a:solidFill>
                  <a:srgbClr val="000000"/>
                </a:solidFill>
                <a:latin typeface="Arial"/>
              </a:rPr>
              <a:t> </a:t>
            </a:r>
            <a:r>
              <a:rPr b="0" lang="en-US" sz="2200" spc="-1" strike="noStrike">
                <a:solidFill>
                  <a:srgbClr val="000000"/>
                </a:solidFill>
                <a:latin typeface="Arial"/>
              </a:rPr>
              <a:t>Who is Wavelength</a:t>
            </a:r>
            <a:endParaRPr b="0" lang="en-US" sz="2200" spc="-1" strike="noStrike">
              <a:latin typeface="Arial"/>
            </a:endParaRPr>
          </a:p>
          <a:p>
            <a:pPr marL="219960" indent="-213480">
              <a:lnSpc>
                <a:spcPct val="100000"/>
              </a:lnSpc>
            </a:pPr>
            <a:r>
              <a:rPr b="0" lang="en-US" sz="2200" spc="-1" strike="noStrike">
                <a:solidFill>
                  <a:srgbClr val="000000"/>
                </a:solidFill>
                <a:latin typeface="Arial"/>
              </a:rPr>
              <a:t>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Wavelength Electronics Inc. was founded in 1992 by husband and wife Chuck &amp; Mary Knighton.  Chuck is now Chief Technical Officer and Mary is CEO.  Both have degrees in Electrical Engineering.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Wavelength is a privately held corporation.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Early on, only instrumentation was available for operating laser diodes and thermoelectrics.  We saw an opportunity to offer the technology packaged as components and modules.  We have successfully tapped several markets averaging 26% growth annually.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In short, Wavelength simplifies advanced control technology so innovative tool developers with limited electronic design resources can achieve cutting edge performance.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Our technology platform currently consists of high performance temperature controllers and laser diode drivers.  </a:t>
            </a:r>
            <a:endParaRPr b="0" lang="en-US" sz="2200" spc="-1" strike="noStrike">
              <a:latin typeface="Arial"/>
            </a:endParaRPr>
          </a:p>
          <a:p>
            <a:pPr marL="219960" indent="-213840">
              <a:lnSpc>
                <a:spcPct val="100000"/>
              </a:lnSpc>
              <a:buClr>
                <a:srgbClr val="000000"/>
              </a:buClr>
              <a:buFont typeface="Arial"/>
              <a:buChar char="o"/>
            </a:pPr>
            <a:r>
              <a:rPr b="0" lang="en-US" sz="2200" spc="-1" strike="noStrike">
                <a:solidFill>
                  <a:srgbClr val="000000"/>
                </a:solidFill>
                <a:latin typeface="Arial"/>
                <a:ea typeface="Microsoft YaHei"/>
              </a:rPr>
              <a:t>Temperature Control == best commercially available temperature stability 0.001°C</a:t>
            </a:r>
            <a:endParaRPr b="0" lang="en-US" sz="2200" spc="-1" strike="noStrike">
              <a:latin typeface="Arial"/>
            </a:endParaRPr>
          </a:p>
          <a:p>
            <a:pPr marL="219960" indent="-213840">
              <a:lnSpc>
                <a:spcPct val="100000"/>
              </a:lnSpc>
              <a:buClr>
                <a:srgbClr val="000000"/>
              </a:buClr>
              <a:buFont typeface="Arial"/>
              <a:buChar char="o"/>
            </a:pPr>
            <a:r>
              <a:rPr b="0" lang="en-US" sz="2200" spc="-1" strike="noStrike">
                <a:solidFill>
                  <a:srgbClr val="000000"/>
                </a:solidFill>
                <a:latin typeface="Arial"/>
                <a:ea typeface="Microsoft YaHei"/>
              </a:rPr>
              <a:t>Laser Diode Drivers == lowest noise, most stable current source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The high performance platform is accompanied by innovative packaging that makes the technology easy to use</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R&amp;D works with various universities on core control technology research.  We will be introducing a new control technology this summer.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Thorough, Reliable, Responsive Technical Support is key to establishing the position of authority &amp; knowledge with customers.  </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We have developed sophisticated web based tools to enhance technical support.  These include searchable FAQs, design calculators, and technical and application notes.</a:t>
            </a:r>
            <a:endParaRPr b="0" lang="en-US" sz="2200" spc="-1" strike="noStrike">
              <a:latin typeface="Arial"/>
            </a:endParaRPr>
          </a:p>
          <a:p>
            <a:pPr marL="219960" indent="-213840">
              <a:lnSpc>
                <a:spcPct val="100000"/>
              </a:lnSpc>
              <a:buClr>
                <a:srgbClr val="000000"/>
              </a:buClr>
              <a:buFont typeface="Arial"/>
              <a:buChar char="•"/>
            </a:pPr>
            <a:r>
              <a:rPr b="0" lang="en-US" sz="2200" spc="-1" strike="noStrike">
                <a:solidFill>
                  <a:srgbClr val="000000"/>
                </a:solidFill>
                <a:latin typeface="Arial"/>
                <a:ea typeface="Microsoft YaHei"/>
              </a:rPr>
              <a:t>We have a facility in Bozeman, Montana, USA.  Services includes sales and technical support, engineering, and low volume / high mix manufacturing.  High volume manufacturing is sub-contracted.  </a:t>
            </a:r>
            <a:endParaRPr b="0" lang="en-US" sz="2200" spc="-1" strike="noStrike">
              <a:latin typeface="Arial"/>
            </a:endParaRPr>
          </a:p>
          <a:p>
            <a:pPr marL="219960" indent="-213480">
              <a:lnSpc>
                <a:spcPct val="100000"/>
              </a:lnSpc>
            </a:pPr>
            <a:r>
              <a:rPr b="0" lang="en-US" sz="2200" spc="-1" strike="noStrike">
                <a:solidFill>
                  <a:srgbClr val="000000"/>
                </a:solidFill>
                <a:latin typeface="Arial"/>
                <a:ea typeface="Microsoft YaHei"/>
              </a:rPr>
              <a:t>Our primary success has been with these markets:  electro-optics, semiconductor manufacturing, bio-medical, military, research and university.   We have had some success with the fiber optic and telecom markets and want to team with Richardson to more thoroughly serve these customers.</a:t>
            </a:r>
            <a:endParaRPr b="0" lang="en-US" sz="2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4"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5"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9"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0"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21"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23"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24"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5"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9"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1"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2"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4"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5"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6"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7"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9"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0"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1"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2"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3"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4"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5"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7"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9"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0"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64"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65"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6"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68"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9"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0"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2"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3"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4"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6"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7"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9"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0"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1"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2"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84"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5"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6"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7"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8"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9"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1"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3"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5"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06"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1"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12"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4"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15"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6"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8"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9"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0"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2"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3"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6"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7"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8"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30"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1"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2"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3"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4"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5"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1"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2" name="Picture 8" descr=""/>
          <p:cNvPicPr/>
          <p:nvPr/>
        </p:nvPicPr>
        <p:blipFill>
          <a:blip r:embed="rId2"/>
          <a:stretch/>
        </p:blipFill>
        <p:spPr>
          <a:xfrm>
            <a:off x="38880" y="6233760"/>
            <a:ext cx="1266840" cy="597240"/>
          </a:xfrm>
          <a:prstGeom prst="rect">
            <a:avLst/>
          </a:prstGeom>
          <a:ln>
            <a:noFill/>
          </a:ln>
        </p:spPr>
      </p:pic>
      <p:sp>
        <p:nvSpPr>
          <p:cNvPr id="3"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4"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1173A51A-5EA2-43EE-B82D-CAE38E8AD236}" type="slidenum">
              <a:rPr b="0" lang="en-US" sz="1400" spc="-1" strike="noStrike">
                <a:solidFill>
                  <a:srgbClr val="292934"/>
                </a:solidFill>
                <a:latin typeface="Arial"/>
              </a:rPr>
              <a:t>&lt;number&gt;</a:t>
            </a:fld>
            <a:endParaRPr b="0" lang="en-US" sz="1400" spc="-1" strike="noStrike">
              <a:latin typeface="Arial"/>
            </a:endParaRPr>
          </a:p>
        </p:txBody>
      </p:sp>
      <p:sp>
        <p:nvSpPr>
          <p:cNvPr id="5" name="PlaceHolder 5"/>
          <p:cNvSpPr>
            <a:spLocks noGrp="1"/>
          </p:cNvSpPr>
          <p:nvPr>
            <p:ph type="title"/>
          </p:nvPr>
        </p:nvSpPr>
        <p:spPr>
          <a:xfrm>
            <a:off x="685800" y="1371600"/>
            <a:ext cx="7848360" cy="1926720"/>
          </a:xfrm>
          <a:prstGeom prst="rect">
            <a:avLst/>
          </a:prstGeom>
        </p:spPr>
        <p:txBody>
          <a:bodyPr anchor="b"/>
          <a:p>
            <a:pPr>
              <a:lnSpc>
                <a:spcPct val="100000"/>
              </a:lnSpc>
            </a:pPr>
            <a:r>
              <a:rPr b="0" lang="en-US" sz="5400" spc="-97" strike="noStrike" cap="all">
                <a:solidFill>
                  <a:srgbClr val="d2533c"/>
                </a:solidFill>
                <a:latin typeface="Arial"/>
              </a:rPr>
              <a:t>Click to edit Master title style</a:t>
            </a:r>
            <a:endParaRPr b="0" lang="en-US" sz="5400" spc="-1" strike="noStrike">
              <a:solidFill>
                <a:srgbClr val="292934"/>
              </a:solidFill>
              <a:latin typeface="Arial"/>
            </a:endParaRPr>
          </a:p>
        </p:txBody>
      </p:sp>
      <p:sp>
        <p:nvSpPr>
          <p:cNvPr id="6" name="PlaceHolder 6"/>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
        <p:nvSpPr>
          <p:cNvPr id="7" name="Line 7"/>
          <p:cNvSpPr/>
          <p:nvPr/>
        </p:nvSpPr>
        <p:spPr>
          <a:xfrm>
            <a:off x="685800" y="3398400"/>
            <a:ext cx="7848360" cy="1440"/>
          </a:xfrm>
          <a:prstGeom prst="line">
            <a:avLst/>
          </a:prstGeom>
          <a:ln w="19080">
            <a:solidFill>
              <a:schemeClr val="tx2"/>
            </a:solidFill>
            <a:round/>
          </a:ln>
        </p:spPr>
        <p:style>
          <a:lnRef idx="1">
            <a:schemeClr val="accent1"/>
          </a:lnRef>
          <a:fillRef idx="0">
            <a:schemeClr val="accent1"/>
          </a:fillRef>
          <a:effectRef idx="0">
            <a:schemeClr val="accent1"/>
          </a:effectRef>
          <a:fontRef idx="minor"/>
        </p:style>
      </p:sp>
      <p:sp>
        <p:nvSpPr>
          <p:cNvPr id="8" name="PlaceHolder 8"/>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400" spc="-1" strike="noStrike">
                <a:solidFill>
                  <a:srgbClr val="292934"/>
                </a:solidFill>
                <a:latin typeface="Arial"/>
              </a:rPr>
              <a:t>Click to edit the outline text format</a:t>
            </a:r>
            <a:endParaRPr b="0" lang="en-US" sz="2400" spc="-1" strike="noStrike">
              <a:solidFill>
                <a:srgbClr val="292934"/>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292934"/>
                </a:solidFill>
                <a:latin typeface="Arial"/>
              </a:rPr>
              <a:t>Second Outline Level</a:t>
            </a:r>
            <a:endParaRPr b="0" lang="en-US" sz="1800" spc="-1" strike="noStrike">
              <a:solidFill>
                <a:srgbClr val="292934"/>
              </a:solidFill>
              <a:latin typeface="Arial"/>
            </a:endParaRPr>
          </a:p>
          <a:p>
            <a:pPr lvl="2" marL="1296000" indent="-288000">
              <a:spcBef>
                <a:spcPts val="850"/>
              </a:spcBef>
              <a:buClr>
                <a:srgbClr val="000000"/>
              </a:buClr>
              <a:buSzPct val="45000"/>
              <a:buFont typeface="Wingdings" charset="2"/>
              <a:buChar char=""/>
            </a:pPr>
            <a:r>
              <a:rPr b="0" lang="en-US" sz="1600" spc="-1" strike="noStrike">
                <a:solidFill>
                  <a:srgbClr val="292934"/>
                </a:solidFill>
                <a:latin typeface="Arial"/>
              </a:rPr>
              <a:t>Third Outline Level</a:t>
            </a:r>
            <a:endParaRPr b="0" lang="en-US" sz="1600" spc="-1" strike="noStrike">
              <a:solidFill>
                <a:srgbClr val="292934"/>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292934"/>
                </a:solidFill>
                <a:latin typeface="Arial"/>
              </a:rPr>
              <a:t>Fourth Outline Level</a:t>
            </a:r>
            <a:endParaRPr b="0" lang="en-US" sz="1400" spc="-1" strike="noStrike">
              <a:solidFill>
                <a:srgbClr val="292934"/>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292934"/>
                </a:solidFill>
                <a:latin typeface="Arial"/>
              </a:rPr>
              <a:t>Fifth Outline Level</a:t>
            </a:r>
            <a:endParaRPr b="0" lang="en-US" sz="2000" spc="-1" strike="noStrike">
              <a:solidFill>
                <a:srgbClr val="292934"/>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292934"/>
                </a:solidFill>
                <a:latin typeface="Arial"/>
              </a:rPr>
              <a:t>Sixth Outline Level</a:t>
            </a:r>
            <a:endParaRPr b="0" lang="en-US" sz="2000" spc="-1" strike="noStrike">
              <a:solidFill>
                <a:srgbClr val="292934"/>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292934"/>
                </a:solidFill>
                <a:latin typeface="Arial"/>
              </a:rPr>
              <a:t>Seventh Outline Level</a:t>
            </a:r>
            <a:endParaRPr b="0" lang="en-US" sz="2000" spc="-1" strike="noStrike">
              <a:solidFill>
                <a:srgbClr val="292934"/>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46"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47" name="Picture 8" descr=""/>
          <p:cNvPicPr/>
          <p:nvPr/>
        </p:nvPicPr>
        <p:blipFill>
          <a:blip r:embed="rId2"/>
          <a:stretch/>
        </p:blipFill>
        <p:spPr>
          <a:xfrm>
            <a:off x="38880" y="6233760"/>
            <a:ext cx="1266840" cy="597240"/>
          </a:xfrm>
          <a:prstGeom prst="rect">
            <a:avLst/>
          </a:prstGeom>
          <a:ln>
            <a:noFill/>
          </a:ln>
        </p:spPr>
      </p:pic>
      <p:sp>
        <p:nvSpPr>
          <p:cNvPr id="48"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49"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E4FB2841-5413-4302-8574-9DF2048B8655}" type="slidenum">
              <a:rPr b="0" lang="en-US" sz="1400" spc="-1" strike="noStrike">
                <a:solidFill>
                  <a:srgbClr val="292934"/>
                </a:solidFill>
                <a:latin typeface="Arial"/>
              </a:rPr>
              <a:t>1</a:t>
            </a:fld>
            <a:endParaRPr b="0" lang="en-US" sz="1400" spc="-1" strike="noStrike">
              <a:latin typeface="Arial"/>
            </a:endParaRPr>
          </a:p>
        </p:txBody>
      </p:sp>
      <p:sp>
        <p:nvSpPr>
          <p:cNvPr id="50" name="PlaceHolder 5"/>
          <p:cNvSpPr>
            <a:spLocks noGrp="1"/>
          </p:cNvSpPr>
          <p:nvPr>
            <p:ph type="title"/>
          </p:nvPr>
        </p:nvSpPr>
        <p:spPr>
          <a:xfrm>
            <a:off x="457200" y="533520"/>
            <a:ext cx="8229240" cy="990360"/>
          </a:xfrm>
          <a:prstGeom prst="rect">
            <a:avLst/>
          </a:prstGeom>
        </p:spPr>
        <p:txBody>
          <a:bodyPr anchor="ctr"/>
          <a:p>
            <a:pPr>
              <a:lnSpc>
                <a:spcPct val="100000"/>
              </a:lnSpc>
            </a:pPr>
            <a:r>
              <a:rPr b="0" lang="en-US" sz="4000" spc="-97" strike="noStrike">
                <a:solidFill>
                  <a:srgbClr val="d2533c"/>
                </a:solidFill>
                <a:latin typeface="Arial"/>
              </a:rPr>
              <a:t>Click to edit Master title style</a:t>
            </a:r>
            <a:endParaRPr b="0" lang="en-US" sz="4000" spc="-1" strike="noStrike">
              <a:solidFill>
                <a:srgbClr val="292934"/>
              </a:solidFill>
              <a:latin typeface="Arial"/>
            </a:endParaRPr>
          </a:p>
        </p:txBody>
      </p:sp>
      <p:sp>
        <p:nvSpPr>
          <p:cNvPr id="51" name="PlaceHolder 6"/>
          <p:cNvSpPr>
            <a:spLocks noGrp="1"/>
          </p:cNvSpPr>
          <p:nvPr>
            <p:ph type="body"/>
          </p:nvPr>
        </p:nvSpPr>
        <p:spPr>
          <a:xfrm>
            <a:off x="457200" y="1600200"/>
            <a:ext cx="8229240" cy="4876560"/>
          </a:xfrm>
          <a:prstGeom prst="rect">
            <a:avLst/>
          </a:prstGeom>
        </p:spPr>
        <p:txBody>
          <a:bodyPr/>
          <a:p>
            <a:pPr marL="182880" indent="-182520">
              <a:lnSpc>
                <a:spcPct val="100000"/>
              </a:lnSpc>
              <a:spcBef>
                <a:spcPts val="479"/>
              </a:spcBef>
              <a:buClr>
                <a:srgbClr val="93a299"/>
              </a:buClr>
              <a:buSzPct val="85000"/>
              <a:buFont typeface="Arial"/>
              <a:buChar char="•"/>
            </a:pPr>
            <a:r>
              <a:rPr b="0" lang="en-US" sz="2400" spc="-1" strike="noStrike">
                <a:solidFill>
                  <a:srgbClr val="292934"/>
                </a:solidFill>
                <a:latin typeface="Arial"/>
              </a:rPr>
              <a:t>Click to edit Master text styles</a:t>
            </a:r>
            <a:endParaRPr b="0" lang="en-US" sz="2400" spc="-1" strike="noStrike">
              <a:solidFill>
                <a:srgbClr val="292934"/>
              </a:solidFill>
              <a:latin typeface="Arial"/>
            </a:endParaRPr>
          </a:p>
          <a:p>
            <a:pPr lvl="1" marL="457200" indent="-182520">
              <a:lnSpc>
                <a:spcPct val="100000"/>
              </a:lnSpc>
              <a:spcBef>
                <a:spcPts val="400"/>
              </a:spcBef>
              <a:buClr>
                <a:srgbClr val="93a299"/>
              </a:buClr>
              <a:buSzPct val="85000"/>
              <a:buFont typeface="Arial"/>
              <a:buChar char="•"/>
            </a:pPr>
            <a:r>
              <a:rPr b="0" lang="en-US" sz="2000" spc="-1" strike="noStrike">
                <a:solidFill>
                  <a:srgbClr val="292934"/>
                </a:solidFill>
                <a:latin typeface="Arial"/>
              </a:rPr>
              <a:t>Second level</a:t>
            </a:r>
            <a:endParaRPr b="0" lang="en-US" sz="2000" spc="-1" strike="noStrike">
              <a:solidFill>
                <a:srgbClr val="292934"/>
              </a:solidFill>
              <a:latin typeface="Arial"/>
            </a:endParaRPr>
          </a:p>
          <a:p>
            <a:pPr lvl="2" marL="731520" indent="-182520">
              <a:lnSpc>
                <a:spcPct val="100000"/>
              </a:lnSpc>
              <a:spcBef>
                <a:spcPts val="360"/>
              </a:spcBef>
              <a:buClr>
                <a:srgbClr val="93a299"/>
              </a:buClr>
              <a:buSzPct val="90000"/>
              <a:buFont typeface="Arial"/>
              <a:buChar char="•"/>
            </a:pPr>
            <a:r>
              <a:rPr b="0" lang="en-US" sz="1800" spc="-1" strike="noStrike">
                <a:solidFill>
                  <a:srgbClr val="292934"/>
                </a:solidFill>
                <a:latin typeface="Arial"/>
              </a:rPr>
              <a:t>Third level</a:t>
            </a:r>
            <a:endParaRPr b="0" lang="en-US" sz="1800" spc="-1" strike="noStrike">
              <a:solidFill>
                <a:srgbClr val="292934"/>
              </a:solidFill>
              <a:latin typeface="Arial"/>
            </a:endParaRPr>
          </a:p>
          <a:p>
            <a:pPr lvl="3" marL="1005840" indent="-182520">
              <a:lnSpc>
                <a:spcPct val="100000"/>
              </a:lnSpc>
              <a:spcBef>
                <a:spcPts val="320"/>
              </a:spcBef>
              <a:buClr>
                <a:srgbClr val="93a299"/>
              </a:buClr>
              <a:buFont typeface="Arial"/>
              <a:buChar char="•"/>
            </a:pPr>
            <a:r>
              <a:rPr b="0" lang="en-US" sz="1600" spc="-1" strike="noStrike">
                <a:solidFill>
                  <a:srgbClr val="292934"/>
                </a:solidFill>
                <a:latin typeface="Arial"/>
              </a:rPr>
              <a:t>Fourth level</a:t>
            </a:r>
            <a:endParaRPr b="0" lang="en-US" sz="1600" spc="-1" strike="noStrike">
              <a:solidFill>
                <a:srgbClr val="292934"/>
              </a:solidFill>
              <a:latin typeface="Arial"/>
            </a:endParaRPr>
          </a:p>
          <a:p>
            <a:pPr lvl="4" marL="1188720" indent="-136800">
              <a:lnSpc>
                <a:spcPct val="100000"/>
              </a:lnSpc>
              <a:spcBef>
                <a:spcPts val="281"/>
              </a:spcBef>
              <a:buClr>
                <a:srgbClr val="93a299"/>
              </a:buClr>
              <a:buFont typeface="Arial"/>
              <a:buChar char="•"/>
            </a:pPr>
            <a:r>
              <a:rPr b="0" lang="en-US" sz="1400" spc="-1" strike="noStrike">
                <a:solidFill>
                  <a:srgbClr val="292934"/>
                </a:solidFill>
                <a:latin typeface="Arial"/>
              </a:rPr>
              <a:t>Fifth level</a:t>
            </a:r>
            <a:endParaRPr b="0" lang="en-US" sz="1400" spc="-1" strike="noStrike">
              <a:solidFill>
                <a:srgbClr val="292934"/>
              </a:solidFill>
              <a:latin typeface="Arial"/>
            </a:endParaRPr>
          </a:p>
        </p:txBody>
      </p:sp>
      <p:sp>
        <p:nvSpPr>
          <p:cNvPr id="52" name="PlaceHolder 7"/>
          <p:cNvSpPr>
            <a:spLocks noGrp="1"/>
          </p:cNvSpPr>
          <p:nvPr>
            <p:ph type="dt"/>
          </p:nvPr>
        </p:nvSpPr>
        <p:spPr>
          <a:xfrm>
            <a:off x="457200" y="18360"/>
            <a:ext cx="2895120" cy="328680"/>
          </a:xfrm>
          <a:prstGeom prst="rect">
            <a:avLst/>
          </a:prstGeom>
        </p:spPr>
        <p:txBody>
          <a:bodyPr lIns="90000" rIns="90000" tIns="45000" bIns="45000"/>
          <a:p>
            <a:endParaRPr b="0" lang="en-US" sz="2400" spc="-1" strike="noStrike">
              <a:latin typeface="Times New Roman"/>
            </a:endParaRPr>
          </a:p>
        </p:txBody>
      </p:sp>
      <p:sp>
        <p:nvSpPr>
          <p:cNvPr id="53" name="PlaceHolder 8"/>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0"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91"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92" name="Picture 8" descr=""/>
          <p:cNvPicPr/>
          <p:nvPr/>
        </p:nvPicPr>
        <p:blipFill>
          <a:blip r:embed="rId2"/>
          <a:stretch/>
        </p:blipFill>
        <p:spPr>
          <a:xfrm>
            <a:off x="38880" y="6233760"/>
            <a:ext cx="1266840" cy="597240"/>
          </a:xfrm>
          <a:prstGeom prst="rect">
            <a:avLst/>
          </a:prstGeom>
          <a:ln>
            <a:noFill/>
          </a:ln>
        </p:spPr>
      </p:pic>
      <p:sp>
        <p:nvSpPr>
          <p:cNvPr id="93"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94"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41E4AD58-1871-4040-B59D-A582BB3487AB}" type="slidenum">
              <a:rPr b="0" lang="en-US" sz="1400" spc="-1" strike="noStrike">
                <a:solidFill>
                  <a:srgbClr val="292934"/>
                </a:solidFill>
                <a:latin typeface="Arial"/>
              </a:rPr>
              <a:t>1</a:t>
            </a:fld>
            <a:endParaRPr b="0" lang="en-US" sz="1400" spc="-1" strike="noStrike">
              <a:latin typeface="Arial"/>
            </a:endParaRPr>
          </a:p>
        </p:txBody>
      </p:sp>
      <p:sp>
        <p:nvSpPr>
          <p:cNvPr id="95" name="PlaceHolder 5"/>
          <p:cNvSpPr>
            <a:spLocks noGrp="1"/>
          </p:cNvSpPr>
          <p:nvPr>
            <p:ph type="dt"/>
          </p:nvPr>
        </p:nvSpPr>
        <p:spPr>
          <a:xfrm>
            <a:off x="457200" y="18360"/>
            <a:ext cx="2895120" cy="328680"/>
          </a:xfrm>
          <a:prstGeom prst="rect">
            <a:avLst/>
          </a:prstGeom>
        </p:spPr>
        <p:txBody>
          <a:bodyPr lIns="90000" rIns="90000" tIns="45000" bIns="45000"/>
          <a:p>
            <a:endParaRPr b="0" lang="en-US" sz="2400" spc="-1" strike="noStrike">
              <a:latin typeface="Times New Roman"/>
            </a:endParaRPr>
          </a:p>
        </p:txBody>
      </p:sp>
      <p:sp>
        <p:nvSpPr>
          <p:cNvPr id="96" name="PlaceHolder 6"/>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
        <p:nvSpPr>
          <p:cNvPr id="97" name="CustomShape 7"/>
          <p:cNvSpPr/>
          <p:nvPr/>
        </p:nvSpPr>
        <p:spPr>
          <a:xfrm>
            <a:off x="8692560" y="6555960"/>
            <a:ext cx="402120" cy="301680"/>
          </a:xfrm>
          <a:prstGeom prst="rect">
            <a:avLst/>
          </a:prstGeom>
          <a:noFill/>
          <a:ln>
            <a:noFill/>
          </a:ln>
        </p:spPr>
        <p:style>
          <a:lnRef idx="0"/>
          <a:fillRef idx="0"/>
          <a:effectRef idx="0"/>
          <a:fontRef idx="minor"/>
        </p:style>
      </p:sp>
      <p:sp>
        <p:nvSpPr>
          <p:cNvPr id="98" name="PlaceHolder 8"/>
          <p:cNvSpPr>
            <a:spLocks noGrp="1"/>
          </p:cNvSpPr>
          <p:nvPr>
            <p:ph type="title"/>
          </p:nvPr>
        </p:nvSpPr>
        <p:spPr>
          <a:xfrm>
            <a:off x="457200" y="273600"/>
            <a:ext cx="8229240" cy="1144800"/>
          </a:xfrm>
          <a:prstGeom prst="rect">
            <a:avLst/>
          </a:prstGeom>
        </p:spPr>
        <p:txBody>
          <a:bodyPr lIns="0" rIns="0" tIns="0" bIns="0" anchor="ctr"/>
          <a:p>
            <a:r>
              <a:rPr b="0" lang="en-US" sz="1800" spc="-1" strike="noStrike">
                <a:solidFill>
                  <a:srgbClr val="292934"/>
                </a:solidFill>
                <a:latin typeface="Arial"/>
              </a:rPr>
              <a:t>Click to edit the title text format</a:t>
            </a:r>
            <a:endParaRPr b="0" lang="en-US" sz="1800" spc="-1" strike="noStrike">
              <a:solidFill>
                <a:srgbClr val="292934"/>
              </a:solidFill>
              <a:latin typeface="Arial"/>
            </a:endParaRPr>
          </a:p>
        </p:txBody>
      </p:sp>
      <p:sp>
        <p:nvSpPr>
          <p:cNvPr id="99" name="PlaceHolder 9"/>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400" spc="-1" strike="noStrike">
                <a:solidFill>
                  <a:srgbClr val="292934"/>
                </a:solidFill>
                <a:latin typeface="Arial"/>
              </a:rPr>
              <a:t>Click to edit the outline text format</a:t>
            </a:r>
            <a:endParaRPr b="0" lang="en-US" sz="2400" spc="-1" strike="noStrike">
              <a:solidFill>
                <a:srgbClr val="292934"/>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292934"/>
                </a:solidFill>
                <a:latin typeface="Arial"/>
              </a:rPr>
              <a:t>Second Outline Level</a:t>
            </a:r>
            <a:endParaRPr b="0" lang="en-US" sz="1800" spc="-1" strike="noStrike">
              <a:solidFill>
                <a:srgbClr val="292934"/>
              </a:solidFill>
              <a:latin typeface="Arial"/>
            </a:endParaRPr>
          </a:p>
          <a:p>
            <a:pPr lvl="2" marL="1296000" indent="-288000">
              <a:spcBef>
                <a:spcPts val="850"/>
              </a:spcBef>
              <a:buClr>
                <a:srgbClr val="000000"/>
              </a:buClr>
              <a:buSzPct val="45000"/>
              <a:buFont typeface="Wingdings" charset="2"/>
              <a:buChar char=""/>
            </a:pPr>
            <a:r>
              <a:rPr b="0" lang="en-US" sz="1600" spc="-1" strike="noStrike">
                <a:solidFill>
                  <a:srgbClr val="292934"/>
                </a:solidFill>
                <a:latin typeface="Arial"/>
              </a:rPr>
              <a:t>Third Outline Level</a:t>
            </a:r>
            <a:endParaRPr b="0" lang="en-US" sz="1600" spc="-1" strike="noStrike">
              <a:solidFill>
                <a:srgbClr val="292934"/>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292934"/>
                </a:solidFill>
                <a:latin typeface="Arial"/>
              </a:rPr>
              <a:t>Fourth Outline Level</a:t>
            </a:r>
            <a:endParaRPr b="0" lang="en-US" sz="1400" spc="-1" strike="noStrike">
              <a:solidFill>
                <a:srgbClr val="292934"/>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292934"/>
                </a:solidFill>
                <a:latin typeface="Arial"/>
              </a:rPr>
              <a:t>Fifth Outline Level</a:t>
            </a:r>
            <a:endParaRPr b="0" lang="en-US" sz="2000" spc="-1" strike="noStrike">
              <a:solidFill>
                <a:srgbClr val="292934"/>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292934"/>
                </a:solidFill>
                <a:latin typeface="Arial"/>
              </a:rPr>
              <a:t>Sixth Outline Level</a:t>
            </a:r>
            <a:endParaRPr b="0" lang="en-US" sz="2000" spc="-1" strike="noStrike">
              <a:solidFill>
                <a:srgbClr val="292934"/>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292934"/>
                </a:solidFill>
                <a:latin typeface="Arial"/>
              </a:rPr>
              <a:t>Seventh Outline Level</a:t>
            </a:r>
            <a:endParaRPr b="0" lang="en-US" sz="2000" spc="-1" strike="noStrike">
              <a:solidFill>
                <a:srgbClr val="292934"/>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slideLayout" Target="../slideLayouts/slideLayout25.xml"/><Relationship Id="rId6"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jpeg"/><Relationship Id="rId4"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jpeg"/><Relationship Id="rId5"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685800" y="1463040"/>
            <a:ext cx="7772040" cy="1469520"/>
          </a:xfrm>
          <a:prstGeom prst="rect">
            <a:avLst/>
          </a:prstGeom>
          <a:noFill/>
          <a:ln>
            <a:noFill/>
          </a:ln>
        </p:spPr>
        <p:txBody>
          <a:bodyPr anchor="b"/>
          <a:p>
            <a:pPr>
              <a:lnSpc>
                <a:spcPct val="100000"/>
              </a:lnSpc>
            </a:pPr>
            <a:r>
              <a:rPr b="0" lang="en-US" sz="5400" spc="-97" strike="noStrike" cap="all">
                <a:solidFill>
                  <a:srgbClr val="d2533c"/>
                </a:solidFill>
                <a:latin typeface="Arial"/>
              </a:rPr>
              <a:t>Equipment management</a:t>
            </a:r>
            <a:br/>
            <a:r>
              <a:rPr b="0" lang="en-US" sz="5400" spc="-97" strike="noStrike" cap="all">
                <a:solidFill>
                  <a:srgbClr val="d2533c"/>
                </a:solidFill>
                <a:latin typeface="Arial"/>
              </a:rPr>
              <a:t>Process</a:t>
            </a:r>
            <a:endParaRPr b="0" lang="en-US" sz="5400" spc="-1" strike="noStrike">
              <a:solidFill>
                <a:srgbClr val="292934"/>
              </a:solidFill>
              <a:latin typeface="Arial"/>
            </a:endParaRPr>
          </a:p>
        </p:txBody>
      </p:sp>
      <p:sp>
        <p:nvSpPr>
          <p:cNvPr id="143" name="TextShape 2"/>
          <p:cNvSpPr txBox="1"/>
          <p:nvPr/>
        </p:nvSpPr>
        <p:spPr>
          <a:xfrm>
            <a:off x="606240" y="3402720"/>
            <a:ext cx="3450600" cy="1469520"/>
          </a:xfrm>
          <a:prstGeom prst="rect">
            <a:avLst/>
          </a:prstGeom>
          <a:noFill/>
          <a:ln>
            <a:noFill/>
          </a:ln>
        </p:spPr>
        <p:txBody>
          <a:bodyPr>
            <a:normAutofit/>
          </a:bodyPr>
          <a:p>
            <a:pPr>
              <a:lnSpc>
                <a:spcPct val="100000"/>
              </a:lnSpc>
              <a:spcBef>
                <a:spcPts val="360"/>
              </a:spcBef>
            </a:pPr>
            <a:r>
              <a:rPr b="0" lang="en-US" sz="1800" spc="-1" strike="noStrike">
                <a:solidFill>
                  <a:srgbClr val="57576e"/>
                </a:solidFill>
                <a:latin typeface="Arial"/>
              </a:rPr>
              <a:t>Mary Johnson</a:t>
            </a:r>
            <a:endParaRPr b="0" lang="en-US" sz="1800" spc="-1" strike="noStrike">
              <a:latin typeface="Arial"/>
            </a:endParaRPr>
          </a:p>
          <a:p>
            <a:pPr>
              <a:lnSpc>
                <a:spcPct val="100000"/>
              </a:lnSpc>
              <a:spcBef>
                <a:spcPts val="360"/>
              </a:spcBef>
            </a:pPr>
            <a:r>
              <a:rPr b="0" lang="en-US" sz="1800" spc="-1" strike="noStrike">
                <a:solidFill>
                  <a:srgbClr val="57576e"/>
                </a:solidFill>
                <a:latin typeface="Arial"/>
              </a:rPr>
              <a:t>CEO</a:t>
            </a:r>
            <a:endParaRPr b="0" lang="en-US" sz="1800" spc="-1" strike="noStrike">
              <a:latin typeface="Arial"/>
            </a:endParaRPr>
          </a:p>
          <a:p>
            <a:pPr>
              <a:lnSpc>
                <a:spcPct val="100000"/>
              </a:lnSpc>
              <a:spcBef>
                <a:spcPts val="360"/>
              </a:spcBef>
            </a:pPr>
            <a:r>
              <a:rPr b="0" lang="en-US" sz="1800" spc="-1" strike="noStrike">
                <a:solidFill>
                  <a:srgbClr val="57576e"/>
                </a:solidFill>
                <a:latin typeface="Arial"/>
              </a:rPr>
              <a:t>Wavelength Electronics</a:t>
            </a:r>
            <a:endParaRPr b="0" lang="en-US" sz="1800" spc="-1" strike="noStrike">
              <a:latin typeface="Arial"/>
            </a:endParaRPr>
          </a:p>
        </p:txBody>
      </p:sp>
      <p:pic>
        <p:nvPicPr>
          <p:cNvPr id="144" name="Picture 8" descr=""/>
          <p:cNvPicPr/>
          <p:nvPr/>
        </p:nvPicPr>
        <p:blipFill>
          <a:blip r:embed="rId1"/>
          <a:stretch/>
        </p:blipFill>
        <p:spPr>
          <a:xfrm>
            <a:off x="4429440" y="3525480"/>
            <a:ext cx="3030120" cy="3030120"/>
          </a:xfrm>
          <a:prstGeom prst="rect">
            <a:avLst/>
          </a:prstGeom>
          <a:ln>
            <a:noFill/>
          </a:ln>
        </p:spPr>
      </p:pic>
      <p:pic>
        <p:nvPicPr>
          <p:cNvPr id="145" name="Picture 6" descr=""/>
          <p:cNvPicPr/>
          <p:nvPr/>
        </p:nvPicPr>
        <p:blipFill>
          <a:blip r:embed="rId2"/>
          <a:stretch/>
        </p:blipFill>
        <p:spPr>
          <a:xfrm rot="16200000">
            <a:off x="6779520" y="4145040"/>
            <a:ext cx="2485080" cy="1863720"/>
          </a:xfrm>
          <a:prstGeom prst="rect">
            <a:avLst/>
          </a:prstGeom>
          <a:ln>
            <a:noFill/>
          </a:ln>
        </p:spPr>
      </p:pic>
      <p:sp>
        <p:nvSpPr>
          <p:cNvPr id="146" name="CustomShape 3"/>
          <p:cNvSpPr/>
          <p:nvPr/>
        </p:nvSpPr>
        <p:spPr>
          <a:xfrm>
            <a:off x="606240" y="4852800"/>
            <a:ext cx="3450600" cy="1469520"/>
          </a:xfrm>
          <a:prstGeom prst="rect">
            <a:avLst/>
          </a:prstGeom>
          <a:noFill/>
          <a:ln>
            <a:noFill/>
          </a:ln>
        </p:spPr>
        <p:style>
          <a:lnRef idx="0"/>
          <a:fillRef idx="0"/>
          <a:effectRef idx="0"/>
          <a:fontRef idx="minor"/>
        </p:style>
        <p:txBody>
          <a:bodyPr>
            <a:normAutofit/>
          </a:bodyPr>
          <a:p>
            <a:pPr>
              <a:lnSpc>
                <a:spcPct val="100000"/>
              </a:lnSpc>
              <a:spcBef>
                <a:spcPts val="360"/>
              </a:spcBef>
            </a:pPr>
            <a:r>
              <a:rPr b="0" lang="en-US" sz="1800" spc="-1" strike="noStrike">
                <a:solidFill>
                  <a:srgbClr val="57576e"/>
                </a:solidFill>
                <a:latin typeface="Arial"/>
              </a:rPr>
              <a:t>Robert Martin</a:t>
            </a:r>
            <a:endParaRPr b="0" lang="en-US" sz="1800" spc="-1" strike="noStrike">
              <a:latin typeface="Arial"/>
            </a:endParaRPr>
          </a:p>
          <a:p>
            <a:pPr>
              <a:lnSpc>
                <a:spcPct val="100000"/>
              </a:lnSpc>
              <a:spcBef>
                <a:spcPts val="360"/>
              </a:spcBef>
            </a:pPr>
            <a:r>
              <a:rPr b="0" lang="en-US" sz="1800" spc="-1" strike="noStrike">
                <a:solidFill>
                  <a:srgbClr val="57576e"/>
                </a:solidFill>
                <a:latin typeface="Arial"/>
              </a:rPr>
              <a:t>Quality Manager</a:t>
            </a:r>
            <a:endParaRPr b="0" lang="en-US" sz="1800" spc="-1" strike="noStrike">
              <a:latin typeface="Arial"/>
            </a:endParaRPr>
          </a:p>
          <a:p>
            <a:pPr>
              <a:lnSpc>
                <a:spcPct val="100000"/>
              </a:lnSpc>
              <a:spcBef>
                <a:spcPts val="360"/>
              </a:spcBef>
            </a:pPr>
            <a:r>
              <a:rPr b="0" lang="en-US" sz="1800" spc="-1" strike="noStrike">
                <a:solidFill>
                  <a:srgbClr val="57576e"/>
                </a:solidFill>
                <a:latin typeface="Arial"/>
              </a:rPr>
              <a:t>Autopilot</a:t>
            </a:r>
            <a:endParaRPr b="0" lang="en-US" sz="1800" spc="-1" strike="noStrike">
              <a:latin typeface="Arial"/>
            </a:endParaRPr>
          </a:p>
        </p:txBody>
      </p:sp>
      <p:sp>
        <p:nvSpPr>
          <p:cNvPr id="147" name="Line 4"/>
          <p:cNvSpPr/>
          <p:nvPr/>
        </p:nvSpPr>
        <p:spPr>
          <a:xfrm>
            <a:off x="605880" y="4662720"/>
            <a:ext cx="2897640" cy="360"/>
          </a:xfrm>
          <a:prstGeom prst="line">
            <a:avLst/>
          </a:prstGeom>
          <a:ln>
            <a:round/>
          </a:ln>
        </p:spPr>
        <p:style>
          <a:lnRef idx="1">
            <a:schemeClr val="accent1"/>
          </a:lnRef>
          <a:fillRef idx="0">
            <a:schemeClr val="accent1"/>
          </a:fillRef>
          <a:effectRef idx="0">
            <a:schemeClr val="accent1"/>
          </a:effectRef>
          <a:fontRef idx="minor"/>
        </p:style>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CustomShape 1"/>
          <p:cNvSpPr/>
          <p:nvPr/>
        </p:nvSpPr>
        <p:spPr>
          <a:xfrm>
            <a:off x="0" y="0"/>
            <a:ext cx="4618080" cy="1188000"/>
          </a:xfrm>
          <a:prstGeom prst="rect">
            <a:avLst/>
          </a:prstGeom>
          <a:solidFill>
            <a:srgbClr val="ffffff"/>
          </a:solidFill>
          <a:ln>
            <a:solidFill>
              <a:srgbClr val="ffffff"/>
            </a:solidFill>
          </a:ln>
        </p:spPr>
        <p:style>
          <a:lnRef idx="0"/>
          <a:fillRef idx="0"/>
          <a:effectRef idx="0"/>
          <a:fontRef idx="minor"/>
        </p:style>
      </p:sp>
      <p:sp>
        <p:nvSpPr>
          <p:cNvPr id="149" name="CustomShape 2"/>
          <p:cNvSpPr/>
          <p:nvPr/>
        </p:nvSpPr>
        <p:spPr>
          <a:xfrm>
            <a:off x="4618800" y="0"/>
            <a:ext cx="4517640" cy="6853320"/>
          </a:xfrm>
          <a:prstGeom prst="rect">
            <a:avLst/>
          </a:prstGeom>
          <a:solidFill>
            <a:srgbClr val="ffffff"/>
          </a:solidFill>
          <a:ln>
            <a:solidFill>
              <a:srgbClr val="ffffff"/>
            </a:solidFill>
          </a:ln>
        </p:spPr>
        <p:style>
          <a:lnRef idx="0"/>
          <a:fillRef idx="0"/>
          <a:effectRef idx="0"/>
          <a:fontRef idx="minor"/>
        </p:style>
      </p:sp>
      <p:sp>
        <p:nvSpPr>
          <p:cNvPr id="150" name="CustomShape 3"/>
          <p:cNvSpPr/>
          <p:nvPr/>
        </p:nvSpPr>
        <p:spPr>
          <a:xfrm>
            <a:off x="334080" y="1168920"/>
            <a:ext cx="4223160" cy="2713320"/>
          </a:xfrm>
          <a:prstGeom prst="rect">
            <a:avLst/>
          </a:prstGeom>
          <a:noFill/>
          <a:ln>
            <a:noFill/>
          </a:ln>
        </p:spPr>
        <p:style>
          <a:lnRef idx="0"/>
          <a:fillRef idx="0"/>
          <a:effectRef idx="0"/>
          <a:fontRef idx="minor"/>
        </p:style>
        <p:txBody>
          <a:bodyPr lIns="81720" rIns="81720" tIns="42480" bIns="42480"/>
          <a:p>
            <a:pPr>
              <a:lnSpc>
                <a:spcPct val="90000"/>
              </a:lnSpc>
            </a:pPr>
            <a:r>
              <a:rPr b="0" lang="en-US" sz="1800" spc="-1" strike="noStrike">
                <a:solidFill>
                  <a:srgbClr val="1c1c1c"/>
                </a:solidFill>
                <a:latin typeface="Arial"/>
                <a:ea typeface="DejaVu Sans"/>
              </a:rPr>
              <a:t>High Performance Electronics: </a:t>
            </a:r>
            <a:endParaRPr b="0" lang="en-US" sz="1800" spc="-1" strike="noStrike">
              <a:latin typeface="Arial"/>
            </a:endParaRPr>
          </a:p>
          <a:p>
            <a:pPr>
              <a:lnSpc>
                <a:spcPct val="90000"/>
              </a:lnSpc>
            </a:pPr>
            <a:r>
              <a:rPr b="0" lang="en-US" sz="1800" spc="-1" strike="noStrike">
                <a:solidFill>
                  <a:srgbClr val="1c1c1c"/>
                </a:solidFill>
                <a:latin typeface="Arial"/>
                <a:ea typeface="DejaVu Sans"/>
              </a:rPr>
              <a:t>Laser Diode and QCL Drivers &amp; </a:t>
            </a:r>
            <a:br/>
            <a:r>
              <a:rPr b="0" lang="en-US" sz="1800" spc="-1" strike="noStrike">
                <a:solidFill>
                  <a:srgbClr val="1c1c1c"/>
                </a:solidFill>
                <a:latin typeface="Arial"/>
                <a:ea typeface="DejaVu Sans"/>
              </a:rPr>
              <a:t>Temperature Controllers</a:t>
            </a:r>
            <a:endParaRPr b="0" lang="en-US" sz="1800" spc="-1" strike="noStrike">
              <a:latin typeface="Arial"/>
            </a:endParaRPr>
          </a:p>
          <a:p>
            <a:pPr>
              <a:lnSpc>
                <a:spcPct val="90000"/>
              </a:lnSpc>
            </a:pPr>
            <a:endParaRPr b="0" lang="en-US" sz="1800" spc="-1" strike="noStrike">
              <a:latin typeface="Arial"/>
            </a:endParaRPr>
          </a:p>
          <a:p>
            <a:pPr marL="207360" indent="-200520">
              <a:lnSpc>
                <a:spcPct val="9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Two SMT lines – Stencil printer, Pick-and-Place robots, reflow ovens</a:t>
            </a:r>
            <a:endParaRPr b="0" lang="en-US" sz="1800" spc="-1" strike="noStrike">
              <a:latin typeface="Arial"/>
            </a:endParaRPr>
          </a:p>
          <a:p>
            <a:pPr marL="207360" indent="-200520">
              <a:lnSpc>
                <a:spcPct val="9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Selective Solder machine</a:t>
            </a:r>
            <a:endParaRPr b="0" lang="en-US" sz="1800" spc="-1" strike="noStrike">
              <a:latin typeface="Arial"/>
            </a:endParaRPr>
          </a:p>
          <a:p>
            <a:pPr marL="207360" indent="-200520">
              <a:lnSpc>
                <a:spcPct val="9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Electronic meters</a:t>
            </a:r>
            <a:endParaRPr b="0" lang="en-US" sz="1800" spc="-1" strike="noStrike">
              <a:latin typeface="Arial"/>
            </a:endParaRPr>
          </a:p>
          <a:p>
            <a:pPr marL="207360" indent="-200520">
              <a:lnSpc>
                <a:spcPct val="9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Hand tools</a:t>
            </a:r>
            <a:endParaRPr b="0" lang="en-US" sz="1800" spc="-1" strike="noStrike">
              <a:latin typeface="Arial"/>
            </a:endParaRPr>
          </a:p>
          <a:p>
            <a:pPr>
              <a:lnSpc>
                <a:spcPct val="90000"/>
              </a:lnSpc>
            </a:pPr>
            <a:endParaRPr b="0" lang="en-US" sz="1800" spc="-1" strike="noStrike">
              <a:latin typeface="Arial"/>
            </a:endParaRPr>
          </a:p>
          <a:p>
            <a:pPr marL="158400" indent="-143280">
              <a:lnSpc>
                <a:spcPct val="90000"/>
              </a:lnSpc>
            </a:pPr>
            <a:endParaRPr b="0" lang="en-US" sz="1800" spc="-1" strike="noStrike">
              <a:latin typeface="Arial"/>
            </a:endParaRPr>
          </a:p>
        </p:txBody>
      </p:sp>
      <p:sp>
        <p:nvSpPr>
          <p:cNvPr id="151" name="CustomShape 4"/>
          <p:cNvSpPr/>
          <p:nvPr/>
        </p:nvSpPr>
        <p:spPr>
          <a:xfrm>
            <a:off x="-1514880" y="2839680"/>
            <a:ext cx="9130320" cy="3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pic>
        <p:nvPicPr>
          <p:cNvPr id="152" name="Google Shape;75;p14" descr=""/>
          <p:cNvPicPr/>
          <p:nvPr/>
        </p:nvPicPr>
        <p:blipFill>
          <a:blip r:embed="rId1"/>
          <a:srcRect l="30487" t="85679" r="29592" b="2015"/>
          <a:stretch/>
        </p:blipFill>
        <p:spPr>
          <a:xfrm>
            <a:off x="4618800" y="0"/>
            <a:ext cx="4517640" cy="1294920"/>
          </a:xfrm>
          <a:prstGeom prst="rect">
            <a:avLst/>
          </a:prstGeom>
          <a:ln>
            <a:noFill/>
          </a:ln>
        </p:spPr>
      </p:pic>
      <p:sp>
        <p:nvSpPr>
          <p:cNvPr id="153" name="CustomShape 5"/>
          <p:cNvSpPr/>
          <p:nvPr/>
        </p:nvSpPr>
        <p:spPr>
          <a:xfrm>
            <a:off x="4644360" y="1492920"/>
            <a:ext cx="4492080" cy="645120"/>
          </a:xfrm>
          <a:prstGeom prst="rect">
            <a:avLst/>
          </a:prstGeom>
          <a:noFill/>
          <a:ln>
            <a:noFill/>
          </a:ln>
        </p:spPr>
        <p:style>
          <a:lnRef idx="0"/>
          <a:fillRef idx="0"/>
          <a:effectRef idx="0"/>
          <a:fontRef idx="minor"/>
        </p:style>
        <p:txBody>
          <a:bodyPr lIns="81720" rIns="81720" tIns="40680" bIns="40680"/>
          <a:p>
            <a:pPr algn="ctr">
              <a:lnSpc>
                <a:spcPct val="100000"/>
              </a:lnSpc>
            </a:pPr>
            <a:r>
              <a:rPr b="1" lang="en-US" sz="2000" spc="-1" strike="noStrike">
                <a:solidFill>
                  <a:srgbClr val="000000"/>
                </a:solidFill>
                <a:latin typeface="Arial"/>
                <a:ea typeface="Arial"/>
              </a:rPr>
              <a:t>World Class Design and </a:t>
            </a:r>
            <a:endParaRPr b="0" lang="en-US" sz="2000" spc="-1" strike="noStrike">
              <a:latin typeface="Arial"/>
            </a:endParaRPr>
          </a:p>
          <a:p>
            <a:pPr algn="ctr">
              <a:lnSpc>
                <a:spcPct val="100000"/>
              </a:lnSpc>
            </a:pPr>
            <a:r>
              <a:rPr b="1" lang="en-US" sz="2000" spc="-1" strike="noStrike">
                <a:solidFill>
                  <a:srgbClr val="000000"/>
                </a:solidFill>
                <a:latin typeface="Arial"/>
                <a:ea typeface="Arial"/>
              </a:rPr>
              <a:t>Manufacturing</a:t>
            </a:r>
            <a:endParaRPr b="0" lang="en-US" sz="2000" spc="-1" strike="noStrike">
              <a:latin typeface="Arial"/>
            </a:endParaRPr>
          </a:p>
        </p:txBody>
      </p:sp>
      <p:pic>
        <p:nvPicPr>
          <p:cNvPr id="154" name="Google Shape;74;p14" descr=""/>
          <p:cNvPicPr/>
          <p:nvPr/>
        </p:nvPicPr>
        <p:blipFill>
          <a:blip r:embed="rId2"/>
          <a:stretch/>
        </p:blipFill>
        <p:spPr>
          <a:xfrm>
            <a:off x="5721840" y="2239560"/>
            <a:ext cx="2465280" cy="1643400"/>
          </a:xfrm>
          <a:prstGeom prst="rect">
            <a:avLst/>
          </a:prstGeom>
          <a:ln>
            <a:noFill/>
          </a:ln>
        </p:spPr>
      </p:pic>
      <p:sp>
        <p:nvSpPr>
          <p:cNvPr id="155" name="CustomShape 6"/>
          <p:cNvSpPr/>
          <p:nvPr/>
        </p:nvSpPr>
        <p:spPr>
          <a:xfrm>
            <a:off x="4727160" y="4002480"/>
            <a:ext cx="4409280" cy="2629080"/>
          </a:xfrm>
          <a:prstGeom prst="rect">
            <a:avLst/>
          </a:prstGeom>
          <a:noFill/>
          <a:ln>
            <a:noFill/>
          </a:ln>
        </p:spPr>
        <p:style>
          <a:lnRef idx="0"/>
          <a:fillRef idx="0"/>
          <a:effectRef idx="0"/>
          <a:fontRef idx="minor"/>
        </p:style>
        <p:txBody>
          <a:bodyPr lIns="81720" rIns="81720" tIns="40680" bIns="40680"/>
          <a:p>
            <a:pPr marL="195840" indent="-191880">
              <a:lnSpc>
                <a:spcPct val="100000"/>
              </a:lnSpc>
              <a:spcAft>
                <a:spcPts val="601"/>
              </a:spcAft>
              <a:buClr>
                <a:srgbClr val="000000"/>
              </a:buClr>
              <a:buSzPct val="45000"/>
              <a:buFont typeface="Wingdings" charset="2"/>
              <a:buChar char=""/>
            </a:pPr>
            <a:r>
              <a:rPr b="0" lang="en-US" sz="1800" spc="-1" strike="noStrike">
                <a:solidFill>
                  <a:srgbClr val="000000"/>
                </a:solidFill>
                <a:latin typeface="Arial"/>
                <a:ea typeface="Arial"/>
              </a:rPr>
              <a:t>Contract design and manufacturing services</a:t>
            </a:r>
            <a:endParaRPr b="0" lang="en-US" sz="1800" spc="-1" strike="noStrike">
              <a:latin typeface="Arial"/>
            </a:endParaRPr>
          </a:p>
          <a:p>
            <a:pPr marL="195840" indent="-191880">
              <a:lnSpc>
                <a:spcPct val="100000"/>
              </a:lnSpc>
              <a:spcAft>
                <a:spcPts val="601"/>
              </a:spcAft>
              <a:buClr>
                <a:srgbClr val="000000"/>
              </a:buClr>
              <a:buSzPct val="45000"/>
              <a:buFont typeface="Wingdings" charset="2"/>
              <a:buChar char=""/>
            </a:pPr>
            <a:r>
              <a:rPr b="0" lang="en-US" sz="1800" spc="-1" strike="noStrike">
                <a:solidFill>
                  <a:srgbClr val="000000"/>
                </a:solidFill>
                <a:latin typeface="Arial"/>
                <a:ea typeface="Arial"/>
              </a:rPr>
              <a:t>CNC milling, turning, anodizing, laser etching, assembly, packaging, etc.</a:t>
            </a:r>
            <a:endParaRPr b="0" lang="en-US" sz="1800" spc="-1" strike="noStrike">
              <a:latin typeface="Arial"/>
            </a:endParaRPr>
          </a:p>
          <a:p>
            <a:pPr marL="195840" indent="-191880">
              <a:lnSpc>
                <a:spcPct val="100000"/>
              </a:lnSpc>
              <a:spcAft>
                <a:spcPts val="601"/>
              </a:spcAft>
              <a:buClr>
                <a:srgbClr val="000000"/>
              </a:buClr>
              <a:buSzPct val="45000"/>
              <a:buFont typeface="Wingdings" charset="2"/>
              <a:buChar char=""/>
            </a:pPr>
            <a:r>
              <a:rPr b="0" lang="en-US" sz="1800" spc="-1" strike="noStrike">
                <a:solidFill>
                  <a:srgbClr val="000000"/>
                </a:solidFill>
                <a:latin typeface="Arial"/>
                <a:ea typeface="Arial"/>
              </a:rPr>
              <a:t>ISO 9001/AS9100 Compliant Quality Management System</a:t>
            </a:r>
            <a:endParaRPr b="0" lang="en-US" sz="1800" spc="-1" strike="noStrike">
              <a:latin typeface="Arial"/>
            </a:endParaRPr>
          </a:p>
          <a:p>
            <a:pPr marL="195840" indent="-191880">
              <a:lnSpc>
                <a:spcPct val="100000"/>
              </a:lnSpc>
              <a:spcAft>
                <a:spcPts val="601"/>
              </a:spcAft>
              <a:buClr>
                <a:srgbClr val="000000"/>
              </a:buClr>
              <a:buSzPct val="45000"/>
              <a:buFont typeface="Wingdings" charset="2"/>
              <a:buChar char=""/>
            </a:pPr>
            <a:r>
              <a:rPr b="0" lang="en-US" sz="1800" spc="-1" strike="noStrike">
                <a:solidFill>
                  <a:srgbClr val="000000"/>
                </a:solidFill>
                <a:latin typeface="Arial"/>
                <a:ea typeface="Arial"/>
              </a:rPr>
              <a:t>Required to meet customer spec’s, costs, and timelines</a:t>
            </a:r>
            <a:endParaRPr b="0" lang="en-US" sz="1800" spc="-1" strike="noStrike">
              <a:latin typeface="Arial"/>
            </a:endParaRPr>
          </a:p>
        </p:txBody>
      </p:sp>
      <p:pic>
        <p:nvPicPr>
          <p:cNvPr id="156" name="Picture 93" descr=""/>
          <p:cNvPicPr/>
          <p:nvPr/>
        </p:nvPicPr>
        <p:blipFill>
          <a:blip r:embed="rId3"/>
          <a:stretch/>
        </p:blipFill>
        <p:spPr>
          <a:xfrm>
            <a:off x="60120" y="4097160"/>
            <a:ext cx="4554720" cy="2019960"/>
          </a:xfrm>
          <a:prstGeom prst="rect">
            <a:avLst/>
          </a:prstGeom>
          <a:ln>
            <a:noFill/>
          </a:ln>
        </p:spPr>
      </p:pic>
      <p:grpSp>
        <p:nvGrpSpPr>
          <p:cNvPr id="157" name="Group 7"/>
          <p:cNvGrpSpPr/>
          <p:nvPr/>
        </p:nvGrpSpPr>
        <p:grpSpPr>
          <a:xfrm>
            <a:off x="-151560" y="37080"/>
            <a:ext cx="4967640" cy="1238400"/>
            <a:chOff x="-151560" y="37080"/>
            <a:chExt cx="4967640" cy="1238400"/>
          </a:xfrm>
        </p:grpSpPr>
        <p:sp>
          <p:nvSpPr>
            <p:cNvPr id="158" name="CustomShape 8"/>
            <p:cNvSpPr/>
            <p:nvPr/>
          </p:nvSpPr>
          <p:spPr>
            <a:xfrm>
              <a:off x="179640" y="109080"/>
              <a:ext cx="4363920" cy="825840"/>
            </a:xfrm>
            <a:prstGeom prst="rect">
              <a:avLst/>
            </a:prstGeom>
            <a:solidFill>
              <a:srgbClr val="000000"/>
            </a:solidFill>
            <a:ln>
              <a:solidFill>
                <a:srgbClr val="3465a4"/>
              </a:solidFill>
            </a:ln>
          </p:spPr>
          <p:style>
            <a:lnRef idx="0"/>
            <a:fillRef idx="0"/>
            <a:effectRef idx="0"/>
            <a:fontRef idx="minor"/>
          </p:style>
        </p:sp>
        <p:pic>
          <p:nvPicPr>
            <p:cNvPr id="159" name="Picture 8" descr=""/>
            <p:cNvPicPr/>
            <p:nvPr/>
          </p:nvPicPr>
          <p:blipFill>
            <a:blip r:embed="rId4"/>
            <a:stretch/>
          </p:blipFill>
          <p:spPr>
            <a:xfrm>
              <a:off x="-151560" y="37080"/>
              <a:ext cx="4967640" cy="1238400"/>
            </a:xfrm>
            <a:prstGeom prst="rect">
              <a:avLst/>
            </a:prstGeom>
            <a:ln>
              <a:noFill/>
            </a:ln>
          </p:spPr>
        </p:pic>
      </p:grpSp>
    </p:spTree>
  </p:cSld>
  <p:timing>
    <p:tnLst>
      <p:par>
        <p:cTn id="3" dur="indefinite" restart="never" nodeType="tmRoot">
          <p:childTnLst>
            <p:seq>
              <p:cTn id="4" dur="indefinite" nodeType="mainSeq">
                <p:childTnLst>
                  <p:par>
                    <p:cTn id="5" fill="hold">
                      <p:stCondLst>
                        <p:cond delay="indefinite"/>
                      </p:stCondLst>
                      <p:childTnLst>
                        <p:par>
                          <p:cTn id="6" fill="hold">
                            <p:stCondLst>
                              <p:cond delay="0"/>
                            </p:stCondLst>
                            <p:childTnLst>
                              <p:par>
                                <p:cTn id="7" nodeType="clickEffect" fill="hold" presetClass="entr" presetID="1">
                                  <p:stCondLst>
                                    <p:cond delay="0"/>
                                  </p:stCondLst>
                                  <p:childTnLst>
                                    <p:set>
                                      <p:cBhvr>
                                        <p:cTn id="8" dur="1" fill="hold">
                                          <p:stCondLst>
                                            <p:cond delay="0"/>
                                          </p:stCondLst>
                                        </p:cTn>
                                        <p:tgtEl>
                                          <p:spTgt spid="153"/>
                                        </p:tgtEl>
                                        <p:attrNameLst>
                                          <p:attrName>style.visibility</p:attrName>
                                        </p:attrNameLst>
                                      </p:cBhvr>
                                      <p:to>
                                        <p:strVal val="visible"/>
                                      </p:to>
                                    </p:set>
                                  </p:childTnLst>
                                </p:cTn>
                              </p:par>
                              <p:par>
                                <p:cTn id="9" nodeType="withEffect" fill="hold" presetClass="entr" presetID="1">
                                  <p:stCondLst>
                                    <p:cond delay="0"/>
                                  </p:stCondLst>
                                  <p:childTnLst>
                                    <p:set>
                                      <p:cBhvr>
                                        <p:cTn id="10" dur="1" fill="hold">
                                          <p:stCondLst>
                                            <p:cond delay="0"/>
                                          </p:stCondLst>
                                        </p:cTn>
                                        <p:tgtEl>
                                          <p:spTgt spid="154"/>
                                        </p:tgtEl>
                                        <p:attrNameLst>
                                          <p:attrName>style.visibility</p:attrName>
                                        </p:attrNameLst>
                                      </p:cBhvr>
                                      <p:to>
                                        <p:strVal val="visible"/>
                                      </p:to>
                                    </p:set>
                                  </p:childTnLst>
                                </p:cTn>
                              </p:par>
                              <p:par>
                                <p:cTn id="11" nodeType="withEffect" fill="hold" presetClass="entr" presetID="1">
                                  <p:stCondLst>
                                    <p:cond delay="0"/>
                                  </p:stCondLst>
                                  <p:childTnLst>
                                    <p:set>
                                      <p:cBhvr>
                                        <p:cTn id="12" dur="1" fill="hold">
                                          <p:stCondLst>
                                            <p:cond delay="0"/>
                                          </p:stCondLst>
                                        </p:cTn>
                                        <p:tgtEl>
                                          <p:spTgt spid="155"/>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2292120" y="506160"/>
            <a:ext cx="6460200" cy="63108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Preventative Maintenance</a:t>
            </a:r>
            <a:endParaRPr b="0" lang="en-US" sz="3630" spc="-1" strike="noStrike">
              <a:latin typeface="Arial"/>
            </a:endParaRPr>
          </a:p>
        </p:txBody>
      </p:sp>
      <p:sp>
        <p:nvSpPr>
          <p:cNvPr id="161" name="CustomShape 2"/>
          <p:cNvSpPr/>
          <p:nvPr/>
        </p:nvSpPr>
        <p:spPr>
          <a:xfrm>
            <a:off x="467280" y="1193040"/>
            <a:ext cx="8268840" cy="2030760"/>
          </a:xfrm>
          <a:prstGeom prst="rect">
            <a:avLst/>
          </a:prstGeom>
          <a:noFill/>
          <a:ln>
            <a:noFill/>
          </a:ln>
        </p:spPr>
        <p:style>
          <a:lnRef idx="0"/>
          <a:fillRef idx="0"/>
          <a:effectRef idx="0"/>
          <a:fontRef idx="minor"/>
        </p:style>
        <p:txBody>
          <a:bodyPr lIns="81720" rIns="81720" tIns="42480" bIns="424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If the Ultrasonic Cleaner doesn’t clean flux off the printed circuit boards, production stops OR products fail in the field   </a:t>
            </a:r>
            <a:endParaRPr b="0" lang="en-US" sz="1800" spc="-1" strike="noStrike">
              <a:latin typeface="Arial"/>
            </a:endParaRPr>
          </a:p>
          <a:p>
            <a:pPr>
              <a:lnSpc>
                <a:spcPct val="100000"/>
              </a:lnSpc>
            </a:pPr>
            <a:r>
              <a:rPr b="1" lang="en-US" sz="1800" spc="-1" strike="noStrike">
                <a:solidFill>
                  <a:srgbClr val="1c1c1c"/>
                </a:solidFill>
                <a:latin typeface="Arial"/>
                <a:ea typeface="DejaVu Sans"/>
              </a:rPr>
              <a:t>   </a:t>
            </a: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Daily, Weekly, Annual maintenance protocols</a:t>
            </a:r>
            <a:endParaRPr b="0" lang="en-US" sz="1800" spc="-1" strike="noStrike">
              <a:latin typeface="Arial"/>
            </a:endParaRPr>
          </a:p>
          <a:p>
            <a:pPr lvl="1" marL="391680" indent="-189720">
              <a:lnSpc>
                <a:spcPct val="100000"/>
              </a:lnSpc>
              <a:buClr>
                <a:srgbClr val="000000"/>
              </a:buClr>
              <a:buSzPct val="45000"/>
              <a:buFont typeface="Wingdings" charset="2"/>
              <a:buChar char=""/>
            </a:pPr>
            <a:r>
              <a:rPr b="0" lang="en-US" sz="1800" spc="-1" strike="noStrike">
                <a:solidFill>
                  <a:srgbClr val="1c1c1c"/>
                </a:solidFill>
                <a:latin typeface="Arial"/>
                <a:ea typeface="DejaVu Sans"/>
              </a:rPr>
              <a:t>Established based on testing and our experience</a:t>
            </a:r>
            <a:endParaRPr b="0" lang="en-US" sz="1800" spc="-1" strike="noStrike">
              <a:latin typeface="Arial"/>
            </a:endParaRPr>
          </a:p>
          <a:p>
            <a:pPr lvl="1" marL="391680" indent="-189720">
              <a:lnSpc>
                <a:spcPct val="100000"/>
              </a:lnSpc>
              <a:buClr>
                <a:srgbClr val="000000"/>
              </a:buClr>
              <a:buSzPct val="45000"/>
              <a:buFont typeface="Wingdings" charset="2"/>
              <a:buChar char=""/>
            </a:pPr>
            <a:r>
              <a:rPr b="0" lang="en-US" sz="1800" spc="-1" strike="noStrike">
                <a:solidFill>
                  <a:srgbClr val="1c1c1c"/>
                </a:solidFill>
                <a:latin typeface="Arial"/>
                <a:ea typeface="DejaVu Sans"/>
              </a:rPr>
              <a:t>Documented with logs to make sure it’s done &amp; if something goes wrong we have a dated history (traceability) to research root cause</a:t>
            </a:r>
            <a:endParaRPr b="0" lang="en-US" sz="1800" spc="-1" strike="noStrike">
              <a:latin typeface="Arial"/>
            </a:endParaRPr>
          </a:p>
          <a:p>
            <a:pPr>
              <a:lnSpc>
                <a:spcPct val="100000"/>
              </a:lnSpc>
            </a:pPr>
            <a:endParaRPr b="0" lang="en-US" sz="1800" spc="-1" strike="noStrike">
              <a:latin typeface="Arial"/>
            </a:endParaRPr>
          </a:p>
        </p:txBody>
      </p:sp>
      <p:sp>
        <p:nvSpPr>
          <p:cNvPr id="162" name="CustomShape 3"/>
          <p:cNvSpPr/>
          <p:nvPr/>
        </p:nvSpPr>
        <p:spPr>
          <a:xfrm>
            <a:off x="-2160720" y="2239560"/>
            <a:ext cx="9130320" cy="3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pic>
        <p:nvPicPr>
          <p:cNvPr id="163" name="Picture 100" descr=""/>
          <p:cNvPicPr/>
          <p:nvPr/>
        </p:nvPicPr>
        <p:blipFill>
          <a:blip r:embed="rId1"/>
          <a:stretch/>
        </p:blipFill>
        <p:spPr>
          <a:xfrm>
            <a:off x="334440" y="3147480"/>
            <a:ext cx="8537040" cy="3132000"/>
          </a:xfrm>
          <a:prstGeom prst="rect">
            <a:avLst/>
          </a:prstGeom>
          <a:ln>
            <a:noFill/>
          </a:ln>
        </p:spPr>
      </p:pic>
      <p:sp>
        <p:nvSpPr>
          <p:cNvPr id="164" name="CustomShape 4"/>
          <p:cNvSpPr/>
          <p:nvPr/>
        </p:nvSpPr>
        <p:spPr>
          <a:xfrm>
            <a:off x="442080" y="471960"/>
            <a:ext cx="8228160" cy="89352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Preventive Maintenance</a:t>
            </a:r>
            <a:endParaRPr b="0" lang="en-US" sz="4000" spc="-1" strike="noStrike">
              <a:latin typeface="Arial"/>
            </a:endParaRPr>
          </a:p>
        </p:txBody>
      </p:sp>
      <p:grpSp>
        <p:nvGrpSpPr>
          <p:cNvPr id="165" name="Group 5"/>
          <p:cNvGrpSpPr/>
          <p:nvPr/>
        </p:nvGrpSpPr>
        <p:grpSpPr>
          <a:xfrm>
            <a:off x="6504480" y="563040"/>
            <a:ext cx="2638440" cy="734400"/>
            <a:chOff x="6504480" y="563040"/>
            <a:chExt cx="2638440" cy="734400"/>
          </a:xfrm>
        </p:grpSpPr>
        <p:sp>
          <p:nvSpPr>
            <p:cNvPr id="166" name="CustomShape 6"/>
            <p:cNvSpPr/>
            <p:nvPr/>
          </p:nvSpPr>
          <p:spPr>
            <a:xfrm>
              <a:off x="6680520" y="605880"/>
              <a:ext cx="2317680" cy="489600"/>
            </a:xfrm>
            <a:prstGeom prst="rect">
              <a:avLst/>
            </a:prstGeom>
            <a:solidFill>
              <a:srgbClr val="000000"/>
            </a:solidFill>
            <a:ln>
              <a:solidFill>
                <a:srgbClr val="3465a4"/>
              </a:solidFill>
            </a:ln>
          </p:spPr>
          <p:style>
            <a:lnRef idx="0"/>
            <a:fillRef idx="0"/>
            <a:effectRef idx="0"/>
            <a:fontRef idx="minor"/>
          </p:style>
        </p:sp>
        <p:pic>
          <p:nvPicPr>
            <p:cNvPr id="167" name="Picture 8" descr=""/>
            <p:cNvPicPr/>
            <p:nvPr/>
          </p:nvPicPr>
          <p:blipFill>
            <a:blip r:embed="rId2"/>
            <a:stretch/>
          </p:blipFill>
          <p:spPr>
            <a:xfrm>
              <a:off x="6504480" y="563040"/>
              <a:ext cx="2638440" cy="734400"/>
            </a:xfrm>
            <a:prstGeom prst="rect">
              <a:avLst/>
            </a:prstGeom>
            <a:ln>
              <a:noFill/>
            </a:ln>
          </p:spPr>
        </p:pic>
      </p:grpSp>
    </p:spTree>
  </p:cSld>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10">
                                  <p:stCondLst>
                                    <p:cond delay="0"/>
                                  </p:stCondLst>
                                  <p:childTnLst>
                                    <p:set>
                                      <p:cBhvr>
                                        <p:cTn id="20" dur="1" fill="hold">
                                          <p:stCondLst>
                                            <p:cond delay="0"/>
                                          </p:stCondLst>
                                        </p:cTn>
                                        <p:tgtEl>
                                          <p:spTgt spid="161">
                                            <p:txEl>
                                              <p:pRg st="2" end="2"/>
                                            </p:txEl>
                                          </p:spTgt>
                                        </p:tgtEl>
                                        <p:attrNameLst>
                                          <p:attrName>style.visibility</p:attrName>
                                        </p:attrNameLst>
                                      </p:cBhvr>
                                      <p:to>
                                        <p:strVal val="visible"/>
                                      </p:to>
                                    </p:set>
                                    <p:animEffect filter="fade" transition="in">
                                      <p:cBhvr additive="repl">
                                        <p:cTn id="21" dur="500"/>
                                        <p:tgtEl>
                                          <p:spTgt spid="161">
                                            <p:txEl>
                                              <p:pRg st="2" end="2"/>
                                            </p:txEl>
                                          </p:spTgt>
                                        </p:tgtEl>
                                      </p:cBhvr>
                                    </p:animEffect>
                                  </p:childTnLst>
                                </p:cTn>
                              </p:par>
                              <p:par>
                                <p:cTn id="22" nodeType="withEffect" fill="hold" presetClass="entr" presetID="10">
                                  <p:stCondLst>
                                    <p:cond delay="0"/>
                                  </p:stCondLst>
                                  <p:childTnLst>
                                    <p:set>
                                      <p:cBhvr>
                                        <p:cTn id="23" dur="1" fill="hold">
                                          <p:stCondLst>
                                            <p:cond delay="0"/>
                                          </p:stCondLst>
                                        </p:cTn>
                                        <p:tgtEl>
                                          <p:spTgt spid="161">
                                            <p:txEl>
                                              <p:pRg st="3" end="3"/>
                                            </p:txEl>
                                          </p:spTgt>
                                        </p:tgtEl>
                                        <p:attrNameLst>
                                          <p:attrName>style.visibility</p:attrName>
                                        </p:attrNameLst>
                                      </p:cBhvr>
                                      <p:to>
                                        <p:strVal val="visible"/>
                                      </p:to>
                                    </p:set>
                                    <p:animEffect filter="fade" transition="in">
                                      <p:cBhvr additive="repl">
                                        <p:cTn id="24" dur="500"/>
                                        <p:tgtEl>
                                          <p:spTgt spid="161">
                                            <p:txEl>
                                              <p:pRg st="3" end="3"/>
                                            </p:txEl>
                                          </p:spTgt>
                                        </p:tgtEl>
                                      </p:cBhvr>
                                    </p:animEffect>
                                  </p:childTnLst>
                                </p:cTn>
                              </p:par>
                              <p:par>
                                <p:cTn id="25" nodeType="withEffect" fill="hold" presetClass="entr" presetID="10">
                                  <p:stCondLst>
                                    <p:cond delay="0"/>
                                  </p:stCondLst>
                                  <p:childTnLst>
                                    <p:set>
                                      <p:cBhvr>
                                        <p:cTn id="26" dur="1" fill="hold">
                                          <p:stCondLst>
                                            <p:cond delay="0"/>
                                          </p:stCondLst>
                                        </p:cTn>
                                        <p:tgtEl>
                                          <p:spTgt spid="161">
                                            <p:txEl>
                                              <p:pRg st="4" end="4"/>
                                            </p:txEl>
                                          </p:spTgt>
                                        </p:tgtEl>
                                        <p:attrNameLst>
                                          <p:attrName>style.visibility</p:attrName>
                                        </p:attrNameLst>
                                      </p:cBhvr>
                                      <p:to>
                                        <p:strVal val="visible"/>
                                      </p:to>
                                    </p:set>
                                    <p:animEffect filter="fade" transition="in">
                                      <p:cBhvr additive="repl">
                                        <p:cTn id="27" dur="500"/>
                                        <p:tgtEl>
                                          <p:spTgt spid="161">
                                            <p:txEl>
                                              <p:pRg st="4" end="4"/>
                                            </p:txEl>
                                          </p:spTgt>
                                        </p:tgtEl>
                                      </p:cBhvr>
                                    </p:animEffect>
                                  </p:childTnLst>
                                </p:cTn>
                              </p:par>
                            </p:childTnLst>
                          </p:cTn>
                        </p:par>
                        <p:par>
                          <p:cTn id="28" fill="hold">
                            <p:stCondLst>
                              <p:cond delay="500"/>
                            </p:stCondLst>
                            <p:childTnLst>
                              <p:par>
                                <p:cTn id="29" nodeType="afterEffect" fill="hold" presetClass="entr" presetID="10">
                                  <p:stCondLst>
                                    <p:cond delay="0"/>
                                  </p:stCondLst>
                                  <p:childTnLst>
                                    <p:set>
                                      <p:cBhvr>
                                        <p:cTn id="30" dur="1" fill="hold">
                                          <p:stCondLst>
                                            <p:cond delay="0"/>
                                          </p:stCondLst>
                                        </p:cTn>
                                        <p:tgtEl>
                                          <p:spTgt spid="163"/>
                                        </p:tgtEl>
                                        <p:attrNameLst>
                                          <p:attrName>style.visibility</p:attrName>
                                        </p:attrNameLst>
                                      </p:cBhvr>
                                      <p:to>
                                        <p:strVal val="visible"/>
                                      </p:to>
                                    </p:set>
                                    <p:animEffect filter="fade" transition="in">
                                      <p:cBhvr additive="repl">
                                        <p:cTn id="31" dur="500"/>
                                        <p:tgtEl>
                                          <p:spTgt spid="163"/>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8" name="Google Shape;93;p16" descr=""/>
          <p:cNvPicPr/>
          <p:nvPr/>
        </p:nvPicPr>
        <p:blipFill>
          <a:blip r:embed="rId1"/>
          <a:stretch/>
        </p:blipFill>
        <p:spPr>
          <a:xfrm>
            <a:off x="2270160" y="3731400"/>
            <a:ext cx="2402280" cy="2653200"/>
          </a:xfrm>
          <a:prstGeom prst="rect">
            <a:avLst/>
          </a:prstGeom>
          <a:ln w="9360">
            <a:solidFill>
              <a:srgbClr val="1f497d"/>
            </a:solidFill>
            <a:round/>
          </a:ln>
        </p:spPr>
      </p:pic>
      <p:pic>
        <p:nvPicPr>
          <p:cNvPr id="169" name="Google Shape;94;p16" descr=""/>
          <p:cNvPicPr/>
          <p:nvPr/>
        </p:nvPicPr>
        <p:blipFill>
          <a:blip r:embed="rId2"/>
          <a:stretch/>
        </p:blipFill>
        <p:spPr>
          <a:xfrm>
            <a:off x="4888440" y="3731400"/>
            <a:ext cx="2402280" cy="2653200"/>
          </a:xfrm>
          <a:prstGeom prst="rect">
            <a:avLst/>
          </a:prstGeom>
          <a:ln w="9360">
            <a:solidFill>
              <a:srgbClr val="1f497d"/>
            </a:solidFill>
            <a:round/>
          </a:ln>
        </p:spPr>
      </p:pic>
      <p:sp>
        <p:nvSpPr>
          <p:cNvPr id="170" name="CustomShape 1"/>
          <p:cNvSpPr/>
          <p:nvPr/>
        </p:nvSpPr>
        <p:spPr>
          <a:xfrm>
            <a:off x="424800" y="1366560"/>
            <a:ext cx="8379720" cy="2531880"/>
          </a:xfrm>
          <a:prstGeom prst="rect">
            <a:avLst/>
          </a:prstGeom>
          <a:noFill/>
          <a:ln>
            <a:noFill/>
          </a:ln>
        </p:spPr>
        <p:style>
          <a:lnRef idx="0"/>
          <a:fillRef idx="0"/>
          <a:effectRef idx="0"/>
          <a:fontRef idx="minor"/>
        </p:style>
        <p:txBody>
          <a:bodyPr lIns="81720" rIns="81720" tIns="82800" bIns="8280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A project specific tool change guideline was not followed leading to a machine crash</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Arial"/>
              </a:rPr>
              <a:t>Daily, Weekly, Monthly, Quarterly, Annual maintenance protocols</a:t>
            </a:r>
            <a:endParaRPr b="0" lang="en-US" sz="1800" spc="-1" strike="noStrike">
              <a:latin typeface="Arial"/>
            </a:endParaRPr>
          </a:p>
          <a:p>
            <a:pPr marL="195840" indent="-191880">
              <a:lnSpc>
                <a:spcPct val="100000"/>
              </a:lnSpc>
              <a:buClr>
                <a:srgbClr val="000000"/>
              </a:buClr>
              <a:buSzPct val="45000"/>
              <a:buFont typeface="Wingdings" charset="2"/>
              <a:buChar char=""/>
            </a:pPr>
            <a:r>
              <a:rPr b="0" lang="en-US" sz="1800" spc="-1" strike="noStrike">
                <a:solidFill>
                  <a:srgbClr val="1c1c1c"/>
                </a:solidFill>
                <a:latin typeface="Arial"/>
                <a:ea typeface="Arial"/>
              </a:rPr>
              <a:t>Machine maintenance recommendations pulled from manuals, then transcribed onto maintenance records to streamline process</a:t>
            </a:r>
            <a:endParaRPr b="0" lang="en-US" sz="1800" spc="-1" strike="noStrike">
              <a:latin typeface="Arial"/>
            </a:endParaRPr>
          </a:p>
          <a:p>
            <a:pPr marL="195840" indent="-191880">
              <a:lnSpc>
                <a:spcPct val="100000"/>
              </a:lnSpc>
              <a:buClr>
                <a:srgbClr val="000000"/>
              </a:buClr>
              <a:buSzPct val="45000"/>
              <a:buFont typeface="Wingdings" charset="2"/>
              <a:buChar char=""/>
            </a:pPr>
            <a:r>
              <a:rPr b="0" lang="en-US" sz="1800" spc="-1" strike="noStrike">
                <a:solidFill>
                  <a:srgbClr val="1c1c1c"/>
                </a:solidFill>
                <a:latin typeface="Arial"/>
                <a:ea typeface="Arial"/>
              </a:rPr>
              <a:t>Documented with records to make sure it’s done &amp; if something goes wrong we have a history to research root cause</a:t>
            </a:r>
            <a:endParaRPr b="0" lang="en-US" sz="1800" spc="-1" strike="noStrike">
              <a:latin typeface="Arial"/>
            </a:endParaRPr>
          </a:p>
          <a:p>
            <a:pPr marL="829080">
              <a:lnSpc>
                <a:spcPct val="100000"/>
              </a:lnSpc>
            </a:pPr>
            <a:endParaRPr b="0" lang="en-US" sz="1800" spc="-1" strike="noStrike">
              <a:latin typeface="Arial"/>
            </a:endParaRPr>
          </a:p>
        </p:txBody>
      </p:sp>
      <p:sp>
        <p:nvSpPr>
          <p:cNvPr id="171" name="CustomShape 2"/>
          <p:cNvSpPr/>
          <p:nvPr/>
        </p:nvSpPr>
        <p:spPr>
          <a:xfrm>
            <a:off x="5518800" y="5392440"/>
            <a:ext cx="1145880" cy="341640"/>
          </a:xfrm>
          <a:prstGeom prst="rect">
            <a:avLst/>
          </a:prstGeom>
          <a:solidFill>
            <a:srgbClr val="ffffff"/>
          </a:solidFill>
          <a:ln>
            <a:noFill/>
          </a:ln>
        </p:spPr>
        <p:style>
          <a:lnRef idx="0"/>
          <a:fillRef idx="0"/>
          <a:effectRef idx="0"/>
          <a:fontRef idx="minor"/>
        </p:style>
      </p:sp>
      <p:sp>
        <p:nvSpPr>
          <p:cNvPr id="172" name="CustomShape 3"/>
          <p:cNvSpPr/>
          <p:nvPr/>
        </p:nvSpPr>
        <p:spPr>
          <a:xfrm>
            <a:off x="442080" y="471960"/>
            <a:ext cx="8228160" cy="89352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Preventive Maintenance</a:t>
            </a:r>
            <a:endParaRPr b="0" lang="en-US" sz="4000" spc="-1" strike="noStrike">
              <a:latin typeface="Arial"/>
            </a:endParaRPr>
          </a:p>
        </p:txBody>
      </p:sp>
      <p:pic>
        <p:nvPicPr>
          <p:cNvPr id="173" name="Google Shape;75;p14" descr=""/>
          <p:cNvPicPr/>
          <p:nvPr/>
        </p:nvPicPr>
        <p:blipFill>
          <a:blip r:embed="rId3"/>
          <a:srcRect l="30487" t="85679" r="29592" b="2015"/>
          <a:stretch/>
        </p:blipFill>
        <p:spPr>
          <a:xfrm>
            <a:off x="6654240" y="471960"/>
            <a:ext cx="2305800" cy="822960"/>
          </a:xfrm>
          <a:prstGeom prst="rect">
            <a:avLst/>
          </a:prstGeom>
          <a:ln>
            <a:noFill/>
          </a:ln>
        </p:spPr>
      </p:pic>
    </p:spTree>
  </p:cSld>
  <p:timing>
    <p:tnLst>
      <p:par>
        <p:cTn id="32" dur="indefinite" restart="never" nodeType="tmRoot">
          <p:childTnLst>
            <p:seq>
              <p:cTn id="33" dur="indefinite" nodeType="mainSeq">
                <p:childTnLst>
                  <p:par>
                    <p:cTn id="34" fill="hold">
                      <p:stCondLst>
                        <p:cond delay="indefinite"/>
                      </p:stCondLst>
                      <p:childTnLst>
                        <p:par>
                          <p:cTn id="35" fill="hold">
                            <p:stCondLst>
                              <p:cond delay="0"/>
                            </p:stCondLst>
                            <p:childTnLst>
                              <p:par>
                                <p:cTn id="36" nodeType="clickEffect" fill="hold" presetClass="entr" presetID="1">
                                  <p:stCondLst>
                                    <p:cond delay="0"/>
                                  </p:stCondLst>
                                  <p:childTnLst>
                                    <p:set>
                                      <p:cBhvr>
                                        <p:cTn id="37" dur="1" fill="hold">
                                          <p:stCondLst>
                                            <p:cond delay="0"/>
                                          </p:stCondLst>
                                        </p:cTn>
                                        <p:tgtEl>
                                          <p:spTgt spid="170">
                                            <p:txEl>
                                              <p:pRg st="2" end="2"/>
                                            </p:txEl>
                                          </p:spTgt>
                                        </p:tgtEl>
                                        <p:attrNameLst>
                                          <p:attrName>style.visibility</p:attrName>
                                        </p:attrNameLst>
                                      </p:cBhvr>
                                      <p:to>
                                        <p:strVal val="visible"/>
                                      </p:to>
                                    </p:set>
                                  </p:childTnLst>
                                </p:cTn>
                              </p:par>
                              <p:par>
                                <p:cTn id="38" nodeType="withEffect" fill="hold" presetClass="entr" presetID="1">
                                  <p:stCondLst>
                                    <p:cond delay="0"/>
                                  </p:stCondLst>
                                  <p:childTnLst>
                                    <p:set>
                                      <p:cBhvr>
                                        <p:cTn id="39" dur="1" fill="hold">
                                          <p:stCondLst>
                                            <p:cond delay="0"/>
                                          </p:stCondLst>
                                        </p:cTn>
                                        <p:tgtEl>
                                          <p:spTgt spid="170">
                                            <p:txEl>
                                              <p:pRg st="3" end="3"/>
                                            </p:txEl>
                                          </p:spTgt>
                                        </p:tgtEl>
                                        <p:attrNameLst>
                                          <p:attrName>style.visibility</p:attrName>
                                        </p:attrNameLst>
                                      </p:cBhvr>
                                      <p:to>
                                        <p:strVal val="visible"/>
                                      </p:to>
                                    </p:set>
                                  </p:childTnLst>
                                </p:cTn>
                              </p:par>
                              <p:par>
                                <p:cTn id="40" nodeType="withEffect" fill="hold" presetClass="entr" presetID="1">
                                  <p:stCondLst>
                                    <p:cond delay="0"/>
                                  </p:stCondLst>
                                  <p:childTnLst>
                                    <p:set>
                                      <p:cBhvr>
                                        <p:cTn id="41" dur="1" fill="hold">
                                          <p:stCondLst>
                                            <p:cond delay="0"/>
                                          </p:stCondLst>
                                        </p:cTn>
                                        <p:tgtEl>
                                          <p:spTgt spid="170">
                                            <p:txEl>
                                              <p:pRg st="4" end="4"/>
                                            </p:txEl>
                                          </p:spTgt>
                                        </p:tgtEl>
                                        <p:attrNameLst>
                                          <p:attrName>style.visibility</p:attrName>
                                        </p:attrNameLst>
                                      </p:cBhvr>
                                      <p:to>
                                        <p:strVal val="visible"/>
                                      </p:to>
                                    </p:set>
                                  </p:childTnLst>
                                </p:cTn>
                              </p:par>
                              <p:par>
                                <p:cTn id="42" nodeType="withEffect" fill="hold" presetClass="entr" presetID="1">
                                  <p:stCondLst>
                                    <p:cond delay="0"/>
                                  </p:stCondLst>
                                  <p:childTnLst>
                                    <p:set>
                                      <p:cBhvr>
                                        <p:cTn id="43" dur="1" fill="hold">
                                          <p:stCondLst>
                                            <p:cond delay="0"/>
                                          </p:stCondLst>
                                        </p:cTn>
                                        <p:tgtEl>
                                          <p:spTgt spid="168"/>
                                        </p:tgtEl>
                                        <p:attrNameLst>
                                          <p:attrName>style.visibility</p:attrName>
                                        </p:attrNameLst>
                                      </p:cBhvr>
                                      <p:to>
                                        <p:strVal val="visible"/>
                                      </p:to>
                                    </p:set>
                                  </p:childTnLst>
                                </p:cTn>
                              </p:par>
                              <p:par>
                                <p:cTn id="44" nodeType="withEffect" fill="hold" presetClass="entr" presetID="1">
                                  <p:stCondLst>
                                    <p:cond delay="0"/>
                                  </p:stCondLst>
                                  <p:childTnLst>
                                    <p:set>
                                      <p:cBhvr>
                                        <p:cTn id="45"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CustomShape 1"/>
          <p:cNvSpPr/>
          <p:nvPr/>
        </p:nvSpPr>
        <p:spPr>
          <a:xfrm>
            <a:off x="2292120" y="571320"/>
            <a:ext cx="6460200" cy="63108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Calibration</a:t>
            </a:r>
            <a:endParaRPr b="0" lang="en-US" sz="3630" spc="-1" strike="noStrike">
              <a:latin typeface="Arial"/>
            </a:endParaRPr>
          </a:p>
        </p:txBody>
      </p:sp>
      <p:sp>
        <p:nvSpPr>
          <p:cNvPr id="175" name="CustomShape 2"/>
          <p:cNvSpPr/>
          <p:nvPr/>
        </p:nvSpPr>
        <p:spPr>
          <a:xfrm>
            <a:off x="390240" y="1203120"/>
            <a:ext cx="8362080" cy="4242960"/>
          </a:xfrm>
          <a:prstGeom prst="rect">
            <a:avLst/>
          </a:prstGeom>
          <a:noFill/>
          <a:ln>
            <a:noFill/>
          </a:ln>
        </p:spPr>
        <p:style>
          <a:lnRef idx="0"/>
          <a:fillRef idx="0"/>
          <a:effectRef idx="0"/>
          <a:fontRef idx="minor"/>
        </p:style>
        <p:txBody>
          <a:bodyPr lIns="81720" rIns="81720" tIns="42480" bIns="424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If units pass test when meters are out of calibration, we are not measuring what we think we are measuring.  RMAs increase and customers are not pleased.</a:t>
            </a:r>
            <a:endParaRPr b="0" lang="en-US" sz="1800" spc="-1" strike="noStrike">
              <a:latin typeface="Arial"/>
            </a:endParaRPr>
          </a:p>
          <a:p>
            <a:pPr lvl="1" marL="391680" indent="-189720">
              <a:lnSpc>
                <a:spcPct val="100000"/>
              </a:lnSpc>
              <a:buClr>
                <a:srgbClr val="000000"/>
              </a:buClr>
              <a:buSzPct val="45000"/>
              <a:buFont typeface="Wingdings" charset="2"/>
              <a:buChar char=""/>
            </a:pPr>
            <a:r>
              <a:rPr b="0" lang="en-US" sz="1800" spc="-1" strike="noStrike">
                <a:solidFill>
                  <a:srgbClr val="1c1c1c"/>
                </a:solidFill>
                <a:latin typeface="Arial"/>
                <a:ea typeface="DejaVu Sans"/>
              </a:rPr>
              <a:t>Applies to meters, oscilloscopes, power supplies, spectrum analyzers...</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DejaVu Sans"/>
              </a:rPr>
              <a:t>Electronic test results must be NIST traceable.</a:t>
            </a:r>
            <a:endParaRPr b="0" lang="en-US" sz="1800" spc="-1" strike="noStrike">
              <a:latin typeface="Arial"/>
            </a:endParaRPr>
          </a:p>
          <a:p>
            <a:pPr lvl="1" marL="391680" indent="-189720">
              <a:lnSpc>
                <a:spcPct val="100000"/>
              </a:lnSpc>
              <a:buClr>
                <a:srgbClr val="000000"/>
              </a:buClr>
              <a:buSzPct val="45000"/>
              <a:buFont typeface="Wingdings" charset="2"/>
              <a:buChar char=""/>
            </a:pPr>
            <a:r>
              <a:rPr b="0" lang="en-US" sz="1800" spc="-1" strike="noStrike">
                <a:solidFill>
                  <a:srgbClr val="1c1c1c"/>
                </a:solidFill>
                <a:latin typeface="Arial"/>
                <a:ea typeface="DejaVu Sans"/>
              </a:rPr>
              <a:t>Bring in third party to calibrate on-site every 51 weeks.  Record Before &amp; After data.</a:t>
            </a:r>
            <a:endParaRPr b="0" lang="en-US" sz="1800" spc="-1" strike="noStrike">
              <a:latin typeface="Arial"/>
            </a:endParaRPr>
          </a:p>
          <a:p>
            <a:pPr lvl="1" marL="391680" indent="-189720">
              <a:lnSpc>
                <a:spcPct val="100000"/>
              </a:lnSpc>
              <a:buClr>
                <a:srgbClr val="000000"/>
              </a:buClr>
              <a:buSzPct val="45000"/>
              <a:buFont typeface="Wingdings" charset="2"/>
              <a:buChar char=""/>
            </a:pPr>
            <a:r>
              <a:rPr b="0" lang="en-US" sz="1800" spc="-1" strike="noStrike">
                <a:solidFill>
                  <a:srgbClr val="1c1c1c"/>
                </a:solidFill>
                <a:latin typeface="Arial"/>
                <a:ea typeface="DejaVu Sans"/>
              </a:rPr>
              <a:t>Share travel cost with another local company</a:t>
            </a: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p:txBody>
      </p:sp>
      <p:sp>
        <p:nvSpPr>
          <p:cNvPr id="176" name="CustomShape 3"/>
          <p:cNvSpPr/>
          <p:nvPr/>
        </p:nvSpPr>
        <p:spPr>
          <a:xfrm>
            <a:off x="2292120" y="571320"/>
            <a:ext cx="6460200" cy="63108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Calibration</a:t>
            </a:r>
            <a:endParaRPr b="0" lang="en-US" sz="3630" spc="-1" strike="noStrike">
              <a:latin typeface="Arial"/>
            </a:endParaRPr>
          </a:p>
        </p:txBody>
      </p:sp>
      <p:sp>
        <p:nvSpPr>
          <p:cNvPr id="177" name="CustomShape 4"/>
          <p:cNvSpPr/>
          <p:nvPr/>
        </p:nvSpPr>
        <p:spPr>
          <a:xfrm>
            <a:off x="442080" y="471960"/>
            <a:ext cx="8228160" cy="89352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Calibration</a:t>
            </a:r>
            <a:endParaRPr b="0" lang="en-US" sz="4000" spc="-1" strike="noStrike">
              <a:latin typeface="Arial"/>
            </a:endParaRPr>
          </a:p>
        </p:txBody>
      </p:sp>
      <p:grpSp>
        <p:nvGrpSpPr>
          <p:cNvPr id="178" name="Group 5"/>
          <p:cNvGrpSpPr/>
          <p:nvPr/>
        </p:nvGrpSpPr>
        <p:grpSpPr>
          <a:xfrm>
            <a:off x="6504480" y="563040"/>
            <a:ext cx="2638440" cy="734400"/>
            <a:chOff x="6504480" y="563040"/>
            <a:chExt cx="2638440" cy="734400"/>
          </a:xfrm>
        </p:grpSpPr>
        <p:sp>
          <p:nvSpPr>
            <p:cNvPr id="179" name="CustomShape 6"/>
            <p:cNvSpPr/>
            <p:nvPr/>
          </p:nvSpPr>
          <p:spPr>
            <a:xfrm>
              <a:off x="6680520" y="605880"/>
              <a:ext cx="2317680" cy="489600"/>
            </a:xfrm>
            <a:prstGeom prst="rect">
              <a:avLst/>
            </a:prstGeom>
            <a:solidFill>
              <a:srgbClr val="000000"/>
            </a:solidFill>
            <a:ln>
              <a:solidFill>
                <a:srgbClr val="3465a4"/>
              </a:solidFill>
            </a:ln>
          </p:spPr>
          <p:style>
            <a:lnRef idx="0"/>
            <a:fillRef idx="0"/>
            <a:effectRef idx="0"/>
            <a:fontRef idx="minor"/>
          </p:style>
        </p:sp>
        <p:pic>
          <p:nvPicPr>
            <p:cNvPr id="180" name="Picture 8" descr=""/>
            <p:cNvPicPr/>
            <p:nvPr/>
          </p:nvPicPr>
          <p:blipFill>
            <a:blip r:embed="rId1"/>
            <a:stretch/>
          </p:blipFill>
          <p:spPr>
            <a:xfrm>
              <a:off x="6504480" y="563040"/>
              <a:ext cx="2638440" cy="734400"/>
            </a:xfrm>
            <a:prstGeom prst="rect">
              <a:avLst/>
            </a:prstGeom>
            <a:ln>
              <a:noFill/>
            </a:ln>
          </p:spPr>
        </p:pic>
      </p:grpSp>
    </p:spTree>
  </p:cSld>
  <p:timing>
    <p:tnLst>
      <p:par>
        <p:cTn id="46" dur="indefinite" restart="never" nodeType="tmRoot">
          <p:childTnLst>
            <p:seq>
              <p:cTn id="47" dur="indefinite" nodeType="mainSeq">
                <p:childTnLst>
                  <p:par>
                    <p:cTn id="48" fill="hold">
                      <p:stCondLst>
                        <p:cond delay="indefinite"/>
                      </p:stCondLst>
                      <p:childTnLst>
                        <p:par>
                          <p:cTn id="49" fill="hold">
                            <p:stCondLst>
                              <p:cond delay="0"/>
                            </p:stCondLst>
                            <p:childTnLst>
                              <p:par>
                                <p:cTn id="50" nodeType="clickEffect" fill="hold" presetClass="entr" presetID="1">
                                  <p:stCondLst>
                                    <p:cond delay="0"/>
                                  </p:stCondLst>
                                  <p:childTnLst>
                                    <p:set>
                                      <p:cBhvr>
                                        <p:cTn id="51" dur="1" fill="hold">
                                          <p:stCondLst>
                                            <p:cond delay="0"/>
                                          </p:stCondLst>
                                        </p:cTn>
                                        <p:tgtEl>
                                          <p:spTgt spid="175">
                                            <p:txEl>
                                              <p:pRg st="3" end="3"/>
                                            </p:txEl>
                                          </p:spTgt>
                                        </p:tgtEl>
                                        <p:attrNameLst>
                                          <p:attrName>style.visibility</p:attrName>
                                        </p:attrNameLst>
                                      </p:cBhvr>
                                      <p:to>
                                        <p:strVal val="visible"/>
                                      </p:to>
                                    </p:set>
                                  </p:childTnLst>
                                </p:cTn>
                              </p:par>
                              <p:par>
                                <p:cTn id="52" nodeType="withEffect" fill="hold" presetClass="entr" presetID="1">
                                  <p:stCondLst>
                                    <p:cond delay="0"/>
                                  </p:stCondLst>
                                  <p:childTnLst>
                                    <p:set>
                                      <p:cBhvr>
                                        <p:cTn id="53" dur="1" fill="hold">
                                          <p:stCondLst>
                                            <p:cond delay="0"/>
                                          </p:stCondLst>
                                        </p:cTn>
                                        <p:tgtEl>
                                          <p:spTgt spid="175">
                                            <p:txEl>
                                              <p:pRg st="4" end="4"/>
                                            </p:txEl>
                                          </p:spTgt>
                                        </p:tgtEl>
                                        <p:attrNameLst>
                                          <p:attrName>style.visibility</p:attrName>
                                        </p:attrNameLst>
                                      </p:cBhvr>
                                      <p:to>
                                        <p:strVal val="visible"/>
                                      </p:to>
                                    </p:set>
                                  </p:childTnLst>
                                </p:cTn>
                              </p:par>
                              <p:par>
                                <p:cTn id="54" nodeType="withEffect" fill="hold" presetClass="entr" presetID="1">
                                  <p:stCondLst>
                                    <p:cond delay="0"/>
                                  </p:stCondLst>
                                  <p:childTnLst>
                                    <p:set>
                                      <p:cBhvr>
                                        <p:cTn id="55" dur="1" fill="hold">
                                          <p:stCondLst>
                                            <p:cond delay="0"/>
                                          </p:stCondLst>
                                        </p:cTn>
                                        <p:tgtEl>
                                          <p:spTgt spid="175">
                                            <p:txEl>
                                              <p:pRg st="5" end="5"/>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CustomShape 1"/>
          <p:cNvSpPr/>
          <p:nvPr/>
        </p:nvSpPr>
        <p:spPr>
          <a:xfrm>
            <a:off x="449640" y="595080"/>
            <a:ext cx="8016120" cy="543960"/>
          </a:xfrm>
          <a:custGeom>
            <a:avLst/>
            <a:gdLst/>
            <a:ahLst/>
            <a:rect l="l" t="t" r="r" b="b"/>
            <a:pathLst>
              <a:path w="21600" h="21600">
                <a:moveTo>
                  <a:pt x="0" y="0"/>
                </a:moveTo>
                <a:lnTo>
                  <a:pt x="1" y="0"/>
                </a:lnTo>
                <a:lnTo>
                  <a:pt x="1" y="1"/>
                </a:lnTo>
                <a:lnTo>
                  <a:pt x="0" y="1"/>
                </a:lnTo>
                <a:lnTo>
                  <a:pt x="0" y="0"/>
                </a:lnTo>
                <a:close/>
              </a:path>
            </a:pathLst>
          </a:custGeom>
          <a:solidFill>
            <a:srgbClr val="d9d9d9"/>
          </a:solidFill>
          <a:ln w="9360">
            <a:solidFill>
              <a:srgbClr val="d9d9d9"/>
            </a:solidFill>
            <a:round/>
          </a:ln>
        </p:spPr>
        <p:style>
          <a:lnRef idx="0"/>
          <a:fillRef idx="0"/>
          <a:effectRef idx="0"/>
          <a:fontRef idx="minor"/>
        </p:style>
      </p:sp>
      <p:sp>
        <p:nvSpPr>
          <p:cNvPr id="182" name="CustomShape 2"/>
          <p:cNvSpPr/>
          <p:nvPr/>
        </p:nvSpPr>
        <p:spPr>
          <a:xfrm>
            <a:off x="183600" y="1289880"/>
            <a:ext cx="8776440" cy="2255760"/>
          </a:xfrm>
          <a:prstGeom prst="rect">
            <a:avLst/>
          </a:prstGeom>
          <a:noFill/>
          <a:ln>
            <a:noFill/>
          </a:ln>
        </p:spPr>
        <p:style>
          <a:lnRef idx="0"/>
          <a:fillRef idx="0"/>
          <a:effectRef idx="0"/>
          <a:fontRef idx="minor"/>
        </p:style>
        <p:txBody>
          <a:bodyPr lIns="81720" rIns="81720" tIns="42480" bIns="42480"/>
          <a:p>
            <a:pPr>
              <a:lnSpc>
                <a:spcPct val="100000"/>
              </a:lnSpc>
            </a:pPr>
            <a:r>
              <a:rPr b="1" lang="en-US" sz="1800" spc="-1" strike="noStrike">
                <a:solidFill>
                  <a:srgbClr val="1c1c1c"/>
                </a:solidFill>
                <a:latin typeface="Arial"/>
                <a:ea typeface="Arial"/>
              </a:rPr>
              <a:t>Problem:  </a:t>
            </a:r>
            <a:r>
              <a:rPr b="0" lang="en-US" sz="1800" spc="-1" strike="noStrike">
                <a:solidFill>
                  <a:srgbClr val="1c1c1c"/>
                </a:solidFill>
                <a:latin typeface="Arial"/>
                <a:ea typeface="Arial"/>
              </a:rPr>
              <a:t>If our measuring tools are not accurate and precise, </a:t>
            </a:r>
            <a:r>
              <a:rPr b="0" lang="en-US" sz="1800" spc="-1" strike="noStrike">
                <a:solidFill>
                  <a:srgbClr val="1c1c1c"/>
                </a:solidFill>
                <a:latin typeface="Arial"/>
                <a:ea typeface="DejaVu Sans"/>
              </a:rPr>
              <a:t>we are not measuring what we think we are measuring, and </a:t>
            </a:r>
            <a:r>
              <a:rPr b="0" lang="en-US" sz="1800" spc="-1" strike="noStrike">
                <a:solidFill>
                  <a:srgbClr val="1c1c1c"/>
                </a:solidFill>
                <a:latin typeface="Arial"/>
                <a:ea typeface="Arial"/>
              </a:rPr>
              <a:t>customers send back more parts.</a:t>
            </a:r>
            <a:endParaRPr b="0" lang="en-US" sz="1800" spc="-1" strike="noStrike">
              <a:latin typeface="Arial"/>
            </a:endParaRPr>
          </a:p>
          <a:p>
            <a:pPr marL="195840" indent="-191880">
              <a:lnSpc>
                <a:spcPct val="100000"/>
              </a:lnSpc>
              <a:buClr>
                <a:srgbClr val="000000"/>
              </a:buClr>
              <a:buSzPct val="45000"/>
              <a:buFont typeface="Wingdings" charset="2"/>
              <a:buChar char=""/>
            </a:pPr>
            <a:r>
              <a:rPr b="0" lang="en-US" sz="1800" spc="-1" strike="noStrike">
                <a:solidFill>
                  <a:srgbClr val="1c1c1c"/>
                </a:solidFill>
                <a:latin typeface="Arial"/>
                <a:ea typeface="Arial"/>
              </a:rPr>
              <a:t>Applies to calipers, depth gauges, etc.</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Arial"/>
              </a:rPr>
              <a:t>Solution: Create detailed process and form for calibration</a:t>
            </a:r>
            <a:endParaRPr b="0" lang="en-US" sz="1800" spc="-1" strike="noStrike">
              <a:latin typeface="Arial"/>
            </a:endParaRPr>
          </a:p>
          <a:p>
            <a:pPr marL="414720" indent="-260280">
              <a:lnSpc>
                <a:spcPct val="100000"/>
              </a:lnSpc>
              <a:buClr>
                <a:srgbClr val="1c1c1c"/>
              </a:buClr>
              <a:buFont typeface="Symbol"/>
              <a:buChar char=""/>
            </a:pPr>
            <a:r>
              <a:rPr b="0" lang="en-US" sz="1800" spc="-1" strike="noStrike">
                <a:solidFill>
                  <a:srgbClr val="1c1c1c"/>
                </a:solidFill>
                <a:latin typeface="Arial"/>
                <a:ea typeface="Arial"/>
              </a:rPr>
              <a:t>Created from industry best practices</a:t>
            </a:r>
            <a:endParaRPr b="0" lang="en-US" sz="1800" spc="-1" strike="noStrike">
              <a:latin typeface="Arial"/>
            </a:endParaRPr>
          </a:p>
          <a:p>
            <a:pPr marL="414720" indent="-260280">
              <a:lnSpc>
                <a:spcPct val="100000"/>
              </a:lnSpc>
              <a:buClr>
                <a:srgbClr val="1c1c1c"/>
              </a:buClr>
              <a:buFont typeface="Symbol"/>
              <a:buChar char=""/>
            </a:pPr>
            <a:r>
              <a:rPr b="0" lang="en-US" sz="1800" spc="-1" strike="noStrike">
                <a:solidFill>
                  <a:srgbClr val="1c1c1c"/>
                </a:solidFill>
                <a:latin typeface="Arial"/>
                <a:ea typeface="Arial"/>
              </a:rPr>
              <a:t>Detailed enough that anyone given proper materials could calibrate</a:t>
            </a:r>
            <a:endParaRPr b="0" lang="en-US" sz="1800" spc="-1" strike="noStrike">
              <a:latin typeface="Arial"/>
            </a:endParaRPr>
          </a:p>
          <a:p>
            <a:pPr marL="414720" indent="-260280">
              <a:lnSpc>
                <a:spcPct val="100000"/>
              </a:lnSpc>
              <a:buClr>
                <a:srgbClr val="1c1c1c"/>
              </a:buClr>
              <a:buFont typeface="Symbol"/>
              <a:buChar char=""/>
            </a:pPr>
            <a:r>
              <a:rPr b="0" lang="en-US" sz="1800" spc="-1" strike="noStrike">
                <a:solidFill>
                  <a:srgbClr val="1c1c1c"/>
                </a:solidFill>
                <a:latin typeface="Arial"/>
                <a:ea typeface="Arial"/>
              </a:rPr>
              <a:t>Doubles as a record for tracking frequency of testing and life of precision tools</a:t>
            </a:r>
            <a:endParaRPr b="0" lang="en-US" sz="1800" spc="-1" strike="noStrike">
              <a:latin typeface="Arial"/>
            </a:endParaRPr>
          </a:p>
          <a:p>
            <a:pPr marL="829080">
              <a:lnSpc>
                <a:spcPct val="100000"/>
              </a:lnSpc>
            </a:pPr>
            <a:endParaRPr b="0" lang="en-US" sz="1800" spc="-1" strike="noStrike">
              <a:latin typeface="Arial"/>
            </a:endParaRPr>
          </a:p>
          <a:p>
            <a:pPr marL="829080">
              <a:lnSpc>
                <a:spcPct val="100000"/>
              </a:lnSpc>
            </a:pPr>
            <a:endParaRPr b="0" lang="en-US" sz="1800" spc="-1" strike="noStrike">
              <a:latin typeface="Arial"/>
            </a:endParaRPr>
          </a:p>
        </p:txBody>
      </p:sp>
      <p:pic>
        <p:nvPicPr>
          <p:cNvPr id="183" name="Google Shape;113;p18" descr=""/>
          <p:cNvPicPr/>
          <p:nvPr/>
        </p:nvPicPr>
        <p:blipFill>
          <a:blip r:embed="rId1"/>
          <a:stretch/>
        </p:blipFill>
        <p:spPr>
          <a:xfrm>
            <a:off x="1028880" y="3661200"/>
            <a:ext cx="2230200" cy="2600640"/>
          </a:xfrm>
          <a:prstGeom prst="rect">
            <a:avLst/>
          </a:prstGeom>
          <a:ln w="9360">
            <a:solidFill>
              <a:srgbClr val="1f497d"/>
            </a:solidFill>
            <a:round/>
          </a:ln>
        </p:spPr>
      </p:pic>
      <p:pic>
        <p:nvPicPr>
          <p:cNvPr id="184" name="Google Shape;114;p18" descr=""/>
          <p:cNvPicPr/>
          <p:nvPr/>
        </p:nvPicPr>
        <p:blipFill>
          <a:blip r:embed="rId2"/>
          <a:stretch/>
        </p:blipFill>
        <p:spPr>
          <a:xfrm>
            <a:off x="3585600" y="3661200"/>
            <a:ext cx="2230200" cy="2600640"/>
          </a:xfrm>
          <a:prstGeom prst="rect">
            <a:avLst/>
          </a:prstGeom>
          <a:ln w="9360">
            <a:solidFill>
              <a:srgbClr val="1f497d"/>
            </a:solidFill>
            <a:round/>
          </a:ln>
        </p:spPr>
      </p:pic>
      <p:pic>
        <p:nvPicPr>
          <p:cNvPr id="185" name="Google Shape;115;p18" descr=""/>
          <p:cNvPicPr/>
          <p:nvPr/>
        </p:nvPicPr>
        <p:blipFill>
          <a:blip r:embed="rId3"/>
          <a:stretch/>
        </p:blipFill>
        <p:spPr>
          <a:xfrm>
            <a:off x="6155280" y="3661200"/>
            <a:ext cx="2230200" cy="2600640"/>
          </a:xfrm>
          <a:prstGeom prst="rect">
            <a:avLst/>
          </a:prstGeom>
          <a:ln w="9360">
            <a:solidFill>
              <a:srgbClr val="1f497d"/>
            </a:solidFill>
            <a:round/>
          </a:ln>
        </p:spPr>
      </p:pic>
      <p:sp>
        <p:nvSpPr>
          <p:cNvPr id="186" name="CustomShape 3"/>
          <p:cNvSpPr/>
          <p:nvPr/>
        </p:nvSpPr>
        <p:spPr>
          <a:xfrm>
            <a:off x="442080" y="471960"/>
            <a:ext cx="8228160" cy="89352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Calibration</a:t>
            </a:r>
            <a:endParaRPr b="0" lang="en-US" sz="4000" spc="-1" strike="noStrike">
              <a:latin typeface="Arial"/>
            </a:endParaRPr>
          </a:p>
        </p:txBody>
      </p:sp>
      <p:pic>
        <p:nvPicPr>
          <p:cNvPr id="187" name="Google Shape;75;p14" descr=""/>
          <p:cNvPicPr/>
          <p:nvPr/>
        </p:nvPicPr>
        <p:blipFill>
          <a:blip r:embed="rId4"/>
          <a:srcRect l="30487" t="85679" r="29592" b="2015"/>
          <a:stretch/>
        </p:blipFill>
        <p:spPr>
          <a:xfrm>
            <a:off x="6654240" y="471960"/>
            <a:ext cx="2305800" cy="822960"/>
          </a:xfrm>
          <a:prstGeom prst="rect">
            <a:avLst/>
          </a:prstGeom>
          <a:ln>
            <a:noFill/>
          </a:ln>
        </p:spPr>
      </p:pic>
    </p:spTree>
  </p:cSld>
  <p:timing>
    <p:tnLst>
      <p:par>
        <p:cTn id="56" dur="indefinite" restart="never" nodeType="tmRoot">
          <p:childTnLst>
            <p:seq>
              <p:cTn id="57" dur="indefinite" nodeType="mainSeq">
                <p:childTnLst>
                  <p:par>
                    <p:cTn id="58" fill="hold">
                      <p:stCondLst>
                        <p:cond delay="indefinite"/>
                      </p:stCondLst>
                      <p:childTnLst>
                        <p:par>
                          <p:cTn id="59" fill="hold">
                            <p:stCondLst>
                              <p:cond delay="0"/>
                            </p:stCondLst>
                            <p:childTnLst>
                              <p:par>
                                <p:cTn id="60" nodeType="clickEffect" fill="hold" presetClass="entr" presetID="1">
                                  <p:stCondLst>
                                    <p:cond delay="0"/>
                                  </p:stCondLst>
                                  <p:childTnLst>
                                    <p:set>
                                      <p:cBhvr>
                                        <p:cTn id="61" dur="1" fill="hold">
                                          <p:stCondLst>
                                            <p:cond delay="0"/>
                                          </p:stCondLst>
                                        </p:cTn>
                                        <p:tgtEl>
                                          <p:spTgt spid="182">
                                            <p:txEl>
                                              <p:pRg st="3" end="3"/>
                                            </p:txEl>
                                          </p:spTgt>
                                        </p:tgtEl>
                                        <p:attrNameLst>
                                          <p:attrName>style.visibility</p:attrName>
                                        </p:attrNameLst>
                                      </p:cBhvr>
                                      <p:to>
                                        <p:strVal val="visible"/>
                                      </p:to>
                                    </p:set>
                                  </p:childTnLst>
                                </p:cTn>
                              </p:par>
                              <p:par>
                                <p:cTn id="62" nodeType="withEffect" fill="hold" presetClass="entr" presetID="1">
                                  <p:stCondLst>
                                    <p:cond delay="0"/>
                                  </p:stCondLst>
                                  <p:childTnLst>
                                    <p:set>
                                      <p:cBhvr>
                                        <p:cTn id="63" dur="1" fill="hold">
                                          <p:stCondLst>
                                            <p:cond delay="0"/>
                                          </p:stCondLst>
                                        </p:cTn>
                                        <p:tgtEl>
                                          <p:spTgt spid="182">
                                            <p:txEl>
                                              <p:pRg st="4" end="4"/>
                                            </p:txEl>
                                          </p:spTgt>
                                        </p:tgtEl>
                                        <p:attrNameLst>
                                          <p:attrName>style.visibility</p:attrName>
                                        </p:attrNameLst>
                                      </p:cBhvr>
                                      <p:to>
                                        <p:strVal val="visible"/>
                                      </p:to>
                                    </p:set>
                                  </p:childTnLst>
                                </p:cTn>
                              </p:par>
                              <p:par>
                                <p:cTn id="64" nodeType="withEffect" fill="hold" presetClass="entr" presetID="1">
                                  <p:stCondLst>
                                    <p:cond delay="0"/>
                                  </p:stCondLst>
                                  <p:childTnLst>
                                    <p:set>
                                      <p:cBhvr>
                                        <p:cTn id="65" dur="1" fill="hold">
                                          <p:stCondLst>
                                            <p:cond delay="0"/>
                                          </p:stCondLst>
                                        </p:cTn>
                                        <p:tgtEl>
                                          <p:spTgt spid="182">
                                            <p:txEl>
                                              <p:pRg st="5" end="5"/>
                                            </p:txEl>
                                          </p:spTgt>
                                        </p:tgtEl>
                                        <p:attrNameLst>
                                          <p:attrName>style.visibility</p:attrName>
                                        </p:attrNameLst>
                                      </p:cBhvr>
                                      <p:to>
                                        <p:strVal val="visible"/>
                                      </p:to>
                                    </p:set>
                                  </p:childTnLst>
                                </p:cTn>
                              </p:par>
                              <p:par>
                                <p:cTn id="66" nodeType="withEffect" fill="hold" presetClass="entr" presetID="1">
                                  <p:stCondLst>
                                    <p:cond delay="0"/>
                                  </p:stCondLst>
                                  <p:childTnLst>
                                    <p:set>
                                      <p:cBhvr>
                                        <p:cTn id="67" dur="1" fill="hold">
                                          <p:stCondLst>
                                            <p:cond delay="0"/>
                                          </p:stCondLst>
                                        </p:cTn>
                                        <p:tgtEl>
                                          <p:spTgt spid="182">
                                            <p:txEl>
                                              <p:pRg st="6" end="6"/>
                                            </p:txEl>
                                          </p:spTgt>
                                        </p:tgtEl>
                                        <p:attrNameLst>
                                          <p:attrName>style.visibility</p:attrName>
                                        </p:attrNameLst>
                                      </p:cBhvr>
                                      <p:to>
                                        <p:strVal val="visible"/>
                                      </p:to>
                                    </p:set>
                                  </p:childTnLst>
                                </p:cTn>
                              </p:par>
                              <p:par>
                                <p:cTn id="68" nodeType="withEffect" fill="hold" presetClass="entr" presetID="1">
                                  <p:stCondLst>
                                    <p:cond delay="0"/>
                                  </p:stCondLst>
                                  <p:childTnLst>
                                    <p:set>
                                      <p:cBhvr>
                                        <p:cTn id="69" dur="1" fill="hold">
                                          <p:stCondLst>
                                            <p:cond delay="0"/>
                                          </p:stCondLst>
                                        </p:cTn>
                                        <p:tgtEl>
                                          <p:spTgt spid="183"/>
                                        </p:tgtEl>
                                        <p:attrNameLst>
                                          <p:attrName>style.visibility</p:attrName>
                                        </p:attrNameLst>
                                      </p:cBhvr>
                                      <p:to>
                                        <p:strVal val="visible"/>
                                      </p:to>
                                    </p:set>
                                  </p:childTnLst>
                                </p:cTn>
                              </p:par>
                              <p:par>
                                <p:cTn id="70" nodeType="withEffect" fill="hold" presetClass="entr" presetID="1">
                                  <p:stCondLst>
                                    <p:cond delay="0"/>
                                  </p:stCondLst>
                                  <p:childTnLst>
                                    <p:set>
                                      <p:cBhvr>
                                        <p:cTn id="71" dur="1" fill="hold">
                                          <p:stCondLst>
                                            <p:cond delay="0"/>
                                          </p:stCondLst>
                                        </p:cTn>
                                        <p:tgtEl>
                                          <p:spTgt spid="184"/>
                                        </p:tgtEl>
                                        <p:attrNameLst>
                                          <p:attrName>style.visibility</p:attrName>
                                        </p:attrNameLst>
                                      </p:cBhvr>
                                      <p:to>
                                        <p:strVal val="visible"/>
                                      </p:to>
                                    </p:set>
                                  </p:childTnLst>
                                </p:cTn>
                              </p:par>
                              <p:par>
                                <p:cTn id="72" nodeType="withEffect" fill="hold" presetClass="entr" presetID="1">
                                  <p:stCondLst>
                                    <p:cond delay="0"/>
                                  </p:stCondLst>
                                  <p:childTnLst>
                                    <p:set>
                                      <p:cBhvr>
                                        <p:cTn id="73"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2240280" y="525240"/>
            <a:ext cx="6460560" cy="63108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89" name="CustomShape 2"/>
          <p:cNvSpPr/>
          <p:nvPr/>
        </p:nvSpPr>
        <p:spPr>
          <a:xfrm>
            <a:off x="413280" y="1366560"/>
            <a:ext cx="8532360" cy="3976560"/>
          </a:xfrm>
          <a:prstGeom prst="rect">
            <a:avLst/>
          </a:prstGeom>
          <a:noFill/>
          <a:ln>
            <a:noFill/>
          </a:ln>
        </p:spPr>
        <p:style>
          <a:lnRef idx="0"/>
          <a:fillRef idx="0"/>
          <a:effectRef idx="0"/>
          <a:fontRef idx="minor"/>
        </p:style>
        <p:txBody>
          <a:bodyPr lIns="81720" rIns="81720" tIns="40680" bIns="40680"/>
          <a:p>
            <a:pPr marL="3600">
              <a:lnSpc>
                <a:spcPct val="100000"/>
              </a:lnSpc>
              <a:spcAft>
                <a:spcPts val="1199"/>
              </a:spcAft>
            </a:pPr>
            <a:r>
              <a:rPr b="1" lang="en-US" sz="1800" spc="-1" strike="noStrike">
                <a:solidFill>
                  <a:srgbClr val="1c1c1c"/>
                </a:solidFill>
                <a:latin typeface="Arial"/>
                <a:ea typeface="DejaVu Sans"/>
              </a:rPr>
              <a:t>Preventative Maintenance</a:t>
            </a:r>
            <a:endParaRPr b="0" lang="en-US" sz="1800" spc="-1" strike="noStrike">
              <a:latin typeface="Arial"/>
            </a:endParaRPr>
          </a:p>
          <a:p>
            <a:pPr lvl="1" marL="653040" indent="-191160">
              <a:lnSpc>
                <a:spcPct val="10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Do you have equipment that can wear out, but is critical to throughput &amp; efficiency or product performance?</a:t>
            </a:r>
            <a:endParaRPr b="0" lang="en-US" sz="1800" spc="-1" strike="noStrike">
              <a:latin typeface="Arial"/>
            </a:endParaRPr>
          </a:p>
          <a:p>
            <a:pPr lvl="1" marL="653040" indent="-191160">
              <a:lnSpc>
                <a:spcPct val="10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Do you know it’s been maintained adequately?</a:t>
            </a:r>
            <a:endParaRPr b="0" lang="en-US" sz="1800" spc="-1" strike="noStrike">
              <a:latin typeface="Arial"/>
            </a:endParaRPr>
          </a:p>
          <a:p>
            <a:pPr lvl="1" marL="653040" indent="-191160">
              <a:lnSpc>
                <a:spcPct val="10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Will you know when something is going out before you have a pile of scrap?</a:t>
            </a:r>
            <a:endParaRPr b="0" lang="en-US" sz="1800" spc="-1" strike="noStrike">
              <a:latin typeface="Arial"/>
            </a:endParaRPr>
          </a:p>
          <a:p>
            <a:pPr lvl="1" marL="653040" indent="-191160">
              <a:lnSpc>
                <a:spcPct val="10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Do you know the maintenance needs </a:t>
            </a:r>
            <a:br/>
            <a:r>
              <a:rPr b="0" lang="en-US" sz="1800" spc="-1" strike="noStrike">
                <a:solidFill>
                  <a:srgbClr val="1c1c1c"/>
                </a:solidFill>
                <a:latin typeface="Arial"/>
                <a:ea typeface="DejaVu Sans"/>
              </a:rPr>
              <a:t>and costs of new machines you’re </a:t>
            </a:r>
            <a:br/>
            <a:r>
              <a:rPr b="0" lang="en-US" sz="1800" spc="-1" strike="noStrike">
                <a:solidFill>
                  <a:srgbClr val="1c1c1c"/>
                </a:solidFill>
                <a:latin typeface="Arial"/>
                <a:ea typeface="DejaVu Sans"/>
              </a:rPr>
              <a:t>adding to your process?</a:t>
            </a:r>
            <a:endParaRPr b="0" lang="en-US" sz="1800" spc="-1" strike="noStrike">
              <a:latin typeface="Arial"/>
            </a:endParaRPr>
          </a:p>
          <a:p>
            <a:pPr marL="3600">
              <a:lnSpc>
                <a:spcPct val="100000"/>
              </a:lnSpc>
              <a:spcAft>
                <a:spcPts val="1199"/>
              </a:spcAft>
            </a:pPr>
            <a:r>
              <a:rPr b="1" lang="en-US" sz="1800" spc="-1" strike="noStrike">
                <a:solidFill>
                  <a:srgbClr val="1c1c1c"/>
                </a:solidFill>
                <a:latin typeface="Arial"/>
                <a:ea typeface="DejaVu Sans"/>
              </a:rPr>
              <a:t>Calibration</a:t>
            </a:r>
            <a:endParaRPr b="0" lang="en-US" sz="1800" spc="-1" strike="noStrike">
              <a:latin typeface="Arial"/>
            </a:endParaRPr>
          </a:p>
          <a:p>
            <a:pPr lvl="1" marL="653040" indent="-191160">
              <a:lnSpc>
                <a:spcPct val="10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Do you have measurement equipment </a:t>
            </a:r>
            <a:br/>
            <a:r>
              <a:rPr b="0" lang="en-US" sz="1800" spc="-1" strike="noStrike">
                <a:solidFill>
                  <a:srgbClr val="1c1c1c"/>
                </a:solidFill>
                <a:latin typeface="Arial"/>
                <a:ea typeface="DejaVu Sans"/>
              </a:rPr>
              <a:t>you depend on to ensure product </a:t>
            </a:r>
            <a:br/>
            <a:r>
              <a:rPr b="0" lang="en-US" sz="1800" spc="-1" strike="noStrike">
                <a:solidFill>
                  <a:srgbClr val="1c1c1c"/>
                </a:solidFill>
                <a:latin typeface="Arial"/>
                <a:ea typeface="DejaVu Sans"/>
              </a:rPr>
              <a:t>meets specification?</a:t>
            </a:r>
            <a:endParaRPr b="0" lang="en-US" sz="1800" spc="-1" strike="noStrike">
              <a:latin typeface="Arial"/>
            </a:endParaRPr>
          </a:p>
        </p:txBody>
      </p:sp>
      <p:sp>
        <p:nvSpPr>
          <p:cNvPr id="190" name="CustomShape 3"/>
          <p:cNvSpPr/>
          <p:nvPr/>
        </p:nvSpPr>
        <p:spPr>
          <a:xfrm>
            <a:off x="-1514880" y="8395200"/>
            <a:ext cx="9130320" cy="3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91" name="CustomShape 4"/>
          <p:cNvSpPr/>
          <p:nvPr/>
        </p:nvSpPr>
        <p:spPr>
          <a:xfrm>
            <a:off x="2292120" y="506160"/>
            <a:ext cx="6460200" cy="63108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92" name="CustomShape 5"/>
          <p:cNvSpPr/>
          <p:nvPr/>
        </p:nvSpPr>
        <p:spPr>
          <a:xfrm>
            <a:off x="7240320" y="63720"/>
            <a:ext cx="1567800" cy="1554120"/>
          </a:xfrm>
          <a:prstGeom prst="rect">
            <a:avLst/>
          </a:prstGeom>
          <a:noFill/>
          <a:ln>
            <a:noFill/>
          </a:ln>
        </p:spPr>
        <p:style>
          <a:lnRef idx="0"/>
          <a:fillRef idx="0"/>
          <a:effectRef idx="0"/>
          <a:fontRef idx="minor"/>
        </p:style>
        <p:txBody>
          <a:bodyPr lIns="90000" rIns="90000" tIns="45000" bIns="45000"/>
          <a:p>
            <a:pPr algn="ctr">
              <a:lnSpc>
                <a:spcPct val="100000"/>
              </a:lnSpc>
            </a:pPr>
            <a:r>
              <a:rPr b="1" lang="en-US" sz="9600" spc="-1" strike="noStrike">
                <a:solidFill>
                  <a:srgbClr val="ff0000"/>
                </a:solidFill>
                <a:latin typeface="Arial"/>
                <a:ea typeface="DejaVu Sans"/>
              </a:rPr>
              <a:t>?</a:t>
            </a:r>
            <a:endParaRPr b="0" lang="en-US" sz="9600" spc="-1" strike="noStrike">
              <a:latin typeface="Arial"/>
            </a:endParaRPr>
          </a:p>
        </p:txBody>
      </p:sp>
      <p:sp>
        <p:nvSpPr>
          <p:cNvPr id="193" name="CustomShape 6"/>
          <p:cNvSpPr/>
          <p:nvPr/>
        </p:nvSpPr>
        <p:spPr>
          <a:xfrm>
            <a:off x="442080" y="471960"/>
            <a:ext cx="8228160" cy="89352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Questions To Ask Yourself</a:t>
            </a:r>
            <a:endParaRPr b="0" lang="en-US" sz="4000" spc="-1" strike="noStrike">
              <a:latin typeface="Arial"/>
            </a:endParaRPr>
          </a:p>
        </p:txBody>
      </p:sp>
      <p:sp>
        <p:nvSpPr>
          <p:cNvPr id="194" name="CustomShape 7"/>
          <p:cNvSpPr/>
          <p:nvPr/>
        </p:nvSpPr>
        <p:spPr>
          <a:xfrm>
            <a:off x="3934440" y="5343480"/>
            <a:ext cx="4508640" cy="1188360"/>
          </a:xfrm>
          <a:prstGeom prst="horizontalScroll">
            <a:avLst>
              <a:gd name="adj" fmla="val 12500"/>
            </a:avLst>
          </a:prstGeom>
          <a:gradFill rotWithShape="0">
            <a:gsLst>
              <a:gs pos="0">
                <a:schemeClr val="accent4">
                  <a:lumMod val="67000"/>
                </a:schemeClr>
              </a:gs>
              <a:gs pos="48000">
                <a:schemeClr val="accent4">
                  <a:lumMod val="97000"/>
                  <a:lumOff val="3000"/>
                </a:schemeClr>
              </a:gs>
              <a:gs pos="100000">
                <a:schemeClr val="accent4">
                  <a:lumMod val="60000"/>
                  <a:lumOff val="40000"/>
                </a:schemeClr>
              </a:gs>
            </a:gsLst>
            <a:lin ang="16200000"/>
          </a:gradFill>
          <a:ln>
            <a:noFill/>
          </a:ln>
        </p:spPr>
        <p:style>
          <a:lnRef idx="0"/>
          <a:fillRef idx="0"/>
          <a:effectRef idx="0"/>
          <a:fontRef idx="minor"/>
        </p:style>
        <p:txBody>
          <a:bodyPr lIns="90000" rIns="90000" tIns="45000" bIns="45000" anchor="ctr"/>
          <a:p>
            <a:pPr algn="ctr">
              <a:lnSpc>
                <a:spcPct val="100000"/>
              </a:lnSpc>
            </a:pPr>
            <a:r>
              <a:rPr b="0" lang="en-US" sz="1800" spc="-1" strike="noStrike">
                <a:solidFill>
                  <a:srgbClr val="ffffff"/>
                </a:solidFill>
                <a:latin typeface="Arial"/>
              </a:rPr>
              <a:t>Calibrating your measuring equipment gives you confidence in your products</a:t>
            </a:r>
            <a:endParaRPr b="0" lang="en-US" sz="1800" spc="-1" strike="noStrike">
              <a:latin typeface="Arial"/>
            </a:endParaRPr>
          </a:p>
        </p:txBody>
      </p:sp>
      <p:sp>
        <p:nvSpPr>
          <p:cNvPr id="195" name="CustomShape 8"/>
          <p:cNvSpPr/>
          <p:nvPr/>
        </p:nvSpPr>
        <p:spPr>
          <a:xfrm>
            <a:off x="5039640" y="3228840"/>
            <a:ext cx="3832200" cy="1188360"/>
          </a:xfrm>
          <a:prstGeom prst="horizontalScroll">
            <a:avLst>
              <a:gd name="adj" fmla="val 12500"/>
            </a:avLst>
          </a:prstGeom>
          <a:gradFill rotWithShape="0">
            <a:gsLst>
              <a:gs pos="0">
                <a:schemeClr val="accent4">
                  <a:lumMod val="67000"/>
                </a:schemeClr>
              </a:gs>
              <a:gs pos="48000">
                <a:schemeClr val="accent4">
                  <a:lumMod val="97000"/>
                  <a:lumOff val="3000"/>
                </a:schemeClr>
              </a:gs>
              <a:gs pos="100000">
                <a:schemeClr val="accent4">
                  <a:lumMod val="60000"/>
                  <a:lumOff val="40000"/>
                </a:schemeClr>
              </a:gs>
            </a:gsLst>
            <a:lin ang="16200000"/>
          </a:gradFill>
          <a:ln>
            <a:noFill/>
          </a:ln>
        </p:spPr>
        <p:style>
          <a:lnRef idx="0"/>
          <a:fillRef idx="0"/>
          <a:effectRef idx="0"/>
          <a:fontRef idx="minor"/>
        </p:style>
        <p:txBody>
          <a:bodyPr lIns="90000" rIns="90000" tIns="45000" bIns="45000" anchor="ctr"/>
          <a:p>
            <a:pPr algn="ctr">
              <a:lnSpc>
                <a:spcPct val="100000"/>
              </a:lnSpc>
            </a:pPr>
            <a:r>
              <a:rPr b="0" lang="en-US" sz="1800" spc="-1" strike="noStrike">
                <a:solidFill>
                  <a:srgbClr val="ffffff"/>
                </a:solidFill>
                <a:latin typeface="Arial"/>
              </a:rPr>
              <a:t>Maintaining key infrastructure prevents line down in production!</a:t>
            </a:r>
            <a:endParaRPr b="0" lang="en-US" sz="1800" spc="-1" strike="noStrike">
              <a:latin typeface="Arial"/>
            </a:endParaRPr>
          </a:p>
        </p:txBody>
      </p:sp>
    </p:spTree>
  </p:cSld>
  <p:timing>
    <p:tnLst>
      <p:par>
        <p:cTn id="74" dur="indefinite" restart="never" nodeType="tmRoot">
          <p:childTnLst>
            <p:seq>
              <p:cTn id="75" dur="indefinite" nodeType="mainSeq">
                <p:childTnLst>
                  <p:par>
                    <p:cTn id="76" fill="hold">
                      <p:stCondLst>
                        <p:cond delay="indefinite"/>
                      </p:stCondLst>
                      <p:childTnLst>
                        <p:par>
                          <p:cTn id="77" fill="hold">
                            <p:stCondLst>
                              <p:cond delay="0"/>
                            </p:stCondLst>
                            <p:childTnLst>
                              <p:par>
                                <p:cTn id="78" nodeType="clickEffect" fill="hold" presetClass="entr" presetID="10">
                                  <p:stCondLst>
                                    <p:cond delay="0"/>
                                  </p:stCondLst>
                                  <p:childTnLst>
                                    <p:set>
                                      <p:cBhvr>
                                        <p:cTn id="79" dur="1" fill="hold">
                                          <p:stCondLst>
                                            <p:cond delay="0"/>
                                          </p:stCondLst>
                                        </p:cTn>
                                        <p:tgtEl>
                                          <p:spTgt spid="189">
                                            <p:txEl>
                                              <p:pRg st="1" end="1"/>
                                            </p:txEl>
                                          </p:spTgt>
                                        </p:tgtEl>
                                        <p:attrNameLst>
                                          <p:attrName>style.visibility</p:attrName>
                                        </p:attrNameLst>
                                      </p:cBhvr>
                                      <p:to>
                                        <p:strVal val="visible"/>
                                      </p:to>
                                    </p:set>
                                    <p:animEffect filter="fade" transition="in">
                                      <p:cBhvr additive="repl">
                                        <p:cTn id="80" dur="500"/>
                                        <p:tgtEl>
                                          <p:spTgt spid="189">
                                            <p:txEl>
                                              <p:pRg st="1" end="1"/>
                                            </p:txEl>
                                          </p:spTgt>
                                        </p:tgtEl>
                                      </p:cBhvr>
                                    </p:animEffect>
                                  </p:childTnLst>
                                </p:cTn>
                              </p:par>
                              <p:par>
                                <p:cTn id="81" nodeType="withEffect" fill="hold" presetClass="entr" presetID="10">
                                  <p:stCondLst>
                                    <p:cond delay="0"/>
                                  </p:stCondLst>
                                  <p:childTnLst>
                                    <p:set>
                                      <p:cBhvr>
                                        <p:cTn id="82" dur="1" fill="hold">
                                          <p:stCondLst>
                                            <p:cond delay="0"/>
                                          </p:stCondLst>
                                        </p:cTn>
                                        <p:tgtEl>
                                          <p:spTgt spid="189">
                                            <p:txEl>
                                              <p:pRg st="2" end="2"/>
                                            </p:txEl>
                                          </p:spTgt>
                                        </p:tgtEl>
                                        <p:attrNameLst>
                                          <p:attrName>style.visibility</p:attrName>
                                        </p:attrNameLst>
                                      </p:cBhvr>
                                      <p:to>
                                        <p:strVal val="visible"/>
                                      </p:to>
                                    </p:set>
                                    <p:animEffect filter="fade" transition="in">
                                      <p:cBhvr additive="repl">
                                        <p:cTn id="83" dur="500"/>
                                        <p:tgtEl>
                                          <p:spTgt spid="189">
                                            <p:txEl>
                                              <p:pRg st="2" end="2"/>
                                            </p:txEl>
                                          </p:spTgt>
                                        </p:tgtEl>
                                      </p:cBhvr>
                                    </p:animEffect>
                                  </p:childTnLst>
                                </p:cTn>
                              </p:par>
                              <p:par>
                                <p:cTn id="84" nodeType="withEffect" fill="hold" presetClass="entr" presetID="10">
                                  <p:stCondLst>
                                    <p:cond delay="0"/>
                                  </p:stCondLst>
                                  <p:childTnLst>
                                    <p:set>
                                      <p:cBhvr>
                                        <p:cTn id="85" dur="1" fill="hold">
                                          <p:stCondLst>
                                            <p:cond delay="0"/>
                                          </p:stCondLst>
                                        </p:cTn>
                                        <p:tgtEl>
                                          <p:spTgt spid="189">
                                            <p:txEl>
                                              <p:pRg st="3" end="3"/>
                                            </p:txEl>
                                          </p:spTgt>
                                        </p:tgtEl>
                                        <p:attrNameLst>
                                          <p:attrName>style.visibility</p:attrName>
                                        </p:attrNameLst>
                                      </p:cBhvr>
                                      <p:to>
                                        <p:strVal val="visible"/>
                                      </p:to>
                                    </p:set>
                                    <p:animEffect filter="fade" transition="in">
                                      <p:cBhvr additive="repl">
                                        <p:cTn id="86" dur="500"/>
                                        <p:tgtEl>
                                          <p:spTgt spid="189">
                                            <p:txEl>
                                              <p:pRg st="3" end="3"/>
                                            </p:txEl>
                                          </p:spTgt>
                                        </p:tgtEl>
                                      </p:cBhvr>
                                    </p:animEffect>
                                  </p:childTnLst>
                                </p:cTn>
                              </p:par>
                              <p:par>
                                <p:cTn id="87" nodeType="withEffect" fill="hold" presetClass="entr" presetID="10">
                                  <p:stCondLst>
                                    <p:cond delay="0"/>
                                  </p:stCondLst>
                                  <p:childTnLst>
                                    <p:set>
                                      <p:cBhvr>
                                        <p:cTn id="88" dur="1" fill="hold">
                                          <p:stCondLst>
                                            <p:cond delay="0"/>
                                          </p:stCondLst>
                                        </p:cTn>
                                        <p:tgtEl>
                                          <p:spTgt spid="189">
                                            <p:txEl>
                                              <p:pRg st="4" end="4"/>
                                            </p:txEl>
                                          </p:spTgt>
                                        </p:tgtEl>
                                        <p:attrNameLst>
                                          <p:attrName>style.visibility</p:attrName>
                                        </p:attrNameLst>
                                      </p:cBhvr>
                                      <p:to>
                                        <p:strVal val="visible"/>
                                      </p:to>
                                    </p:set>
                                    <p:animEffect filter="fade" transition="in">
                                      <p:cBhvr additive="repl">
                                        <p:cTn id="89" dur="500"/>
                                        <p:tgtEl>
                                          <p:spTgt spid="189">
                                            <p:txEl>
                                              <p:pRg st="4" end="4"/>
                                            </p:txEl>
                                          </p:spTgt>
                                        </p:tgtEl>
                                      </p:cBhvr>
                                    </p:animEffect>
                                  </p:childTnLst>
                                </p:cTn>
                              </p:par>
                            </p:childTnLst>
                          </p:cTn>
                        </p:par>
                      </p:childTnLst>
                    </p:cTn>
                  </p:par>
                  <p:par>
                    <p:cTn id="90" fill="hold">
                      <p:stCondLst>
                        <p:cond delay="indefinite"/>
                      </p:stCondLst>
                      <p:childTnLst>
                        <p:par>
                          <p:cTn id="91" fill="hold">
                            <p:stCondLst>
                              <p:cond delay="0"/>
                            </p:stCondLst>
                            <p:childTnLst>
                              <p:par>
                                <p:cTn id="92" nodeType="clickEffect" fill="hold" presetClass="entr" presetID="22" presetSubtype="8">
                                  <p:stCondLst>
                                    <p:cond delay="0"/>
                                  </p:stCondLst>
                                  <p:childTnLst>
                                    <p:set>
                                      <p:cBhvr>
                                        <p:cTn id="93" dur="1" fill="hold">
                                          <p:stCondLst>
                                            <p:cond delay="0"/>
                                          </p:stCondLst>
                                        </p:cTn>
                                        <p:tgtEl>
                                          <p:spTgt spid="195"/>
                                        </p:tgtEl>
                                        <p:attrNameLst>
                                          <p:attrName>style.visibility</p:attrName>
                                        </p:attrNameLst>
                                      </p:cBhvr>
                                      <p:to>
                                        <p:strVal val="visible"/>
                                      </p:to>
                                    </p:set>
                                    <p:animEffect filter="wipe(left)" transition="in">
                                      <p:cBhvr additive="repl">
                                        <p:cTn id="94" dur="500"/>
                                        <p:tgtEl>
                                          <p:spTgt spid="195"/>
                                        </p:tgtEl>
                                      </p:cBhvr>
                                    </p:animEffect>
                                  </p:childTnLst>
                                </p:cTn>
                              </p:par>
                            </p:childTnLst>
                          </p:cTn>
                        </p:par>
                      </p:childTnLst>
                    </p:cTn>
                  </p:par>
                  <p:par>
                    <p:cTn id="95" fill="hold">
                      <p:stCondLst>
                        <p:cond delay="indefinite"/>
                      </p:stCondLst>
                      <p:childTnLst>
                        <p:par>
                          <p:cTn id="96" fill="hold">
                            <p:stCondLst>
                              <p:cond delay="0"/>
                            </p:stCondLst>
                            <p:childTnLst>
                              <p:par>
                                <p:cTn id="97" nodeType="clickEffect" fill="hold" presetClass="entr" presetID="1">
                                  <p:stCondLst>
                                    <p:cond delay="0"/>
                                  </p:stCondLst>
                                  <p:childTnLst>
                                    <p:set>
                                      <p:cBhvr>
                                        <p:cTn id="98" dur="1" fill="hold">
                                          <p:stCondLst>
                                            <p:cond delay="0"/>
                                          </p:stCondLst>
                                        </p:cTn>
                                        <p:tgtEl>
                                          <p:spTgt spid="189">
                                            <p:txEl>
                                              <p:pRg st="5" end="5"/>
                                            </p:txEl>
                                          </p:spTgt>
                                        </p:tgtEl>
                                        <p:attrNameLst>
                                          <p:attrName>style.visibility</p:attrName>
                                        </p:attrNameLst>
                                      </p:cBhvr>
                                      <p:to>
                                        <p:strVal val="visible"/>
                                      </p:to>
                                    </p:set>
                                  </p:childTnLst>
                                </p:cTn>
                              </p:par>
                              <p:par>
                                <p:cTn id="99" nodeType="withEffect" fill="hold" presetClass="entr" presetID="10">
                                  <p:stCondLst>
                                    <p:cond delay="0"/>
                                  </p:stCondLst>
                                  <p:childTnLst>
                                    <p:set>
                                      <p:cBhvr>
                                        <p:cTn id="100" dur="1" fill="hold">
                                          <p:stCondLst>
                                            <p:cond delay="0"/>
                                          </p:stCondLst>
                                        </p:cTn>
                                        <p:tgtEl>
                                          <p:spTgt spid="189">
                                            <p:txEl>
                                              <p:pRg st="6" end="6"/>
                                            </p:txEl>
                                          </p:spTgt>
                                        </p:tgtEl>
                                        <p:attrNameLst>
                                          <p:attrName>style.visibility</p:attrName>
                                        </p:attrNameLst>
                                      </p:cBhvr>
                                      <p:to>
                                        <p:strVal val="visible"/>
                                      </p:to>
                                    </p:set>
                                    <p:animEffect filter="fade" transition="in">
                                      <p:cBhvr additive="repl">
                                        <p:cTn id="101" dur="500"/>
                                        <p:tgtEl>
                                          <p:spTgt spid="189">
                                            <p:txEl>
                                              <p:pRg st="6" end="6"/>
                                            </p:txEl>
                                          </p:spTgt>
                                        </p:tgtEl>
                                      </p:cBhvr>
                                    </p:animEffect>
                                  </p:childTnLst>
                                </p:cTn>
                              </p:par>
                              <p:par>
                                <p:cTn id="102" nodeType="withEffect" fill="hold" presetClass="entr" presetID="22" presetSubtype="8">
                                  <p:stCondLst>
                                    <p:cond delay="0"/>
                                  </p:stCondLst>
                                  <p:childTnLst>
                                    <p:set>
                                      <p:cBhvr>
                                        <p:cTn id="103" dur="1" fill="hold">
                                          <p:stCondLst>
                                            <p:cond delay="0"/>
                                          </p:stCondLst>
                                        </p:cTn>
                                        <p:tgtEl>
                                          <p:spTgt spid="194"/>
                                        </p:tgtEl>
                                        <p:attrNameLst>
                                          <p:attrName>style.visibility</p:attrName>
                                        </p:attrNameLst>
                                      </p:cBhvr>
                                      <p:to>
                                        <p:strVal val="visible"/>
                                      </p:to>
                                    </p:set>
                                    <p:animEffect filter="wipe(left)" transition="in">
                                      <p:cBhvr additive="repl">
                                        <p:cTn id="104" dur="500"/>
                                        <p:tgtEl>
                                          <p:spTgt spid="194"/>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Clarity.thmx</Template>
  <TotalTime>10701</TotalTime>
  <Application>LibreOffice/6.0.4.2$Windows_X86_64 LibreOffice_project/9b0d9b32d5dcda91d2f1a96dc04c645c450872bf</Application>
  <Words>7576</Words>
  <Paragraphs>1213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2014-09-09T20:56:39Z</dcterms:created>
  <dc:creator>Larry Johnson</dc:creator>
  <dc:description/>
  <dc:language>en-US</dc:language>
  <cp:lastModifiedBy/>
  <cp:lastPrinted>2019-02-10T21:26:04Z</cp:lastPrinted>
  <dcterms:modified xsi:type="dcterms:W3CDTF">2020-05-22T15:08:22Z</dcterms:modified>
  <cp:revision>361</cp:revision>
  <dc:subject/>
  <dc:title>Montana’s Emerging Photonics Industry and the MPIA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23</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118</vt:i4>
  </property>
</Properties>
</file>