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485" r:id="rId2"/>
    <p:sldId id="256" r:id="rId3"/>
    <p:sldId id="257" r:id="rId4"/>
    <p:sldId id="470" r:id="rId5"/>
    <p:sldId id="482" r:id="rId6"/>
    <p:sldId id="262" r:id="rId7"/>
    <p:sldId id="258" r:id="rId8"/>
    <p:sldId id="468" r:id="rId9"/>
    <p:sldId id="469" r:id="rId10"/>
    <p:sldId id="484" r:id="rId11"/>
    <p:sldId id="267" r:id="rId12"/>
    <p:sldId id="474" r:id="rId13"/>
    <p:sldId id="266" r:id="rId14"/>
    <p:sldId id="313" r:id="rId15"/>
    <p:sldId id="475" r:id="rId16"/>
    <p:sldId id="427" r:id="rId17"/>
    <p:sldId id="259" r:id="rId18"/>
    <p:sldId id="268" r:id="rId19"/>
    <p:sldId id="265" r:id="rId20"/>
    <p:sldId id="473" r:id="rId21"/>
    <p:sldId id="393" r:id="rId22"/>
    <p:sldId id="392" r:id="rId23"/>
    <p:sldId id="483" r:id="rId24"/>
    <p:sldId id="477" r:id="rId25"/>
    <p:sldId id="390" r:id="rId26"/>
    <p:sldId id="391" r:id="rId27"/>
    <p:sldId id="476" r:id="rId28"/>
    <p:sldId id="394" r:id="rId29"/>
    <p:sldId id="471" r:id="rId30"/>
    <p:sldId id="478" r:id="rId31"/>
    <p:sldId id="479" r:id="rId32"/>
    <p:sldId id="480" r:id="rId33"/>
    <p:sldId id="260" r:id="rId34"/>
    <p:sldId id="263"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0" d="100"/>
          <a:sy n="110" d="100"/>
        </p:scale>
        <p:origin x="49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9F062C9-43D9-462C-BAC5-4B5303F28B2F}" type="doc">
      <dgm:prSet loTypeId="urn:microsoft.com/office/officeart/2005/8/layout/radial1" loCatId="relationship" qsTypeId="urn:microsoft.com/office/officeart/2005/8/quickstyle/simple1" qsCatId="simple" csTypeId="urn:microsoft.com/office/officeart/2005/8/colors/accent1_2" csCatId="accent1" phldr="1"/>
      <dgm:spPr/>
      <dgm:t>
        <a:bodyPr/>
        <a:lstStyle/>
        <a:p>
          <a:endParaRPr lang="en-US"/>
        </a:p>
      </dgm:t>
    </dgm:pt>
    <dgm:pt modelId="{AD25EC77-04FD-475A-9038-2F7C1CCD8580}">
      <dgm:prSet phldrT="[Text]"/>
      <dgm:spPr/>
      <dgm:t>
        <a:bodyPr/>
        <a:lstStyle/>
        <a:p>
          <a:r>
            <a:rPr lang="en-US" dirty="0"/>
            <a:t>Document Library</a:t>
          </a:r>
        </a:p>
      </dgm:t>
    </dgm:pt>
    <dgm:pt modelId="{6ADFDF45-CF94-4AEE-8FD8-01847A97E32A}" type="parTrans" cxnId="{C80BB1C5-0395-45CC-9A6B-61E706B334B1}">
      <dgm:prSet/>
      <dgm:spPr/>
      <dgm:t>
        <a:bodyPr/>
        <a:lstStyle/>
        <a:p>
          <a:endParaRPr lang="en-US"/>
        </a:p>
      </dgm:t>
    </dgm:pt>
    <dgm:pt modelId="{305461BC-AB13-40ED-9CD8-4046A4C34E76}" type="sibTrans" cxnId="{C80BB1C5-0395-45CC-9A6B-61E706B334B1}">
      <dgm:prSet/>
      <dgm:spPr/>
      <dgm:t>
        <a:bodyPr/>
        <a:lstStyle/>
        <a:p>
          <a:endParaRPr lang="en-US"/>
        </a:p>
      </dgm:t>
    </dgm:pt>
    <dgm:pt modelId="{8DF9A97C-810E-4F9E-AFF1-45EDD6474EB8}">
      <dgm:prSet phldrT="[Text]"/>
      <dgm:spPr/>
      <dgm:t>
        <a:bodyPr/>
        <a:lstStyle/>
        <a:p>
          <a:r>
            <a:rPr lang="en-US" dirty="0"/>
            <a:t>Technicians</a:t>
          </a:r>
        </a:p>
      </dgm:t>
    </dgm:pt>
    <dgm:pt modelId="{E556E13B-F95F-4546-92BE-2F9EF43CF1FC}" type="parTrans" cxnId="{647EEECF-7BED-4256-8A79-0681D7E48023}">
      <dgm:prSet/>
      <dgm:spPr/>
      <dgm:t>
        <a:bodyPr/>
        <a:lstStyle/>
        <a:p>
          <a:endParaRPr lang="en-US"/>
        </a:p>
      </dgm:t>
    </dgm:pt>
    <dgm:pt modelId="{552D9DDF-3119-4B8C-A104-A88AEB1D381F}" type="sibTrans" cxnId="{647EEECF-7BED-4256-8A79-0681D7E48023}">
      <dgm:prSet/>
      <dgm:spPr/>
      <dgm:t>
        <a:bodyPr/>
        <a:lstStyle/>
        <a:p>
          <a:endParaRPr lang="en-US"/>
        </a:p>
      </dgm:t>
    </dgm:pt>
    <dgm:pt modelId="{F84BCE1C-D841-4D9D-8D08-7EB00C4364F0}">
      <dgm:prSet phldrT="[Text]"/>
      <dgm:spPr/>
      <dgm:t>
        <a:bodyPr/>
        <a:lstStyle/>
        <a:p>
          <a:r>
            <a:rPr lang="en-US" dirty="0"/>
            <a:t>Buyers</a:t>
          </a:r>
        </a:p>
      </dgm:t>
    </dgm:pt>
    <dgm:pt modelId="{4D523CC5-4CE2-4318-9ABE-BF7CA511F497}" type="parTrans" cxnId="{B651D118-8695-4C69-828D-B7A20F61DC25}">
      <dgm:prSet/>
      <dgm:spPr/>
      <dgm:t>
        <a:bodyPr/>
        <a:lstStyle/>
        <a:p>
          <a:endParaRPr lang="en-US"/>
        </a:p>
      </dgm:t>
    </dgm:pt>
    <dgm:pt modelId="{D576156C-0472-4DF1-9B9E-F3B08F29F2F2}" type="sibTrans" cxnId="{B651D118-8695-4C69-828D-B7A20F61DC25}">
      <dgm:prSet/>
      <dgm:spPr/>
      <dgm:t>
        <a:bodyPr/>
        <a:lstStyle/>
        <a:p>
          <a:endParaRPr lang="en-US"/>
        </a:p>
      </dgm:t>
    </dgm:pt>
    <dgm:pt modelId="{D6B8A4D3-04EE-4579-98BE-BAD800B17C8A}">
      <dgm:prSet phldrT="[Text]"/>
      <dgm:spPr/>
      <dgm:t>
        <a:bodyPr/>
        <a:lstStyle/>
        <a:p>
          <a:r>
            <a:rPr lang="en-US" dirty="0"/>
            <a:t>Authors of next revisions</a:t>
          </a:r>
        </a:p>
      </dgm:t>
    </dgm:pt>
    <dgm:pt modelId="{DD4CFF20-95C9-419F-A1FC-031F5CB9B15A}" type="parTrans" cxnId="{E04EFAAC-E807-40B3-830A-E3B84151AD22}">
      <dgm:prSet/>
      <dgm:spPr/>
      <dgm:t>
        <a:bodyPr/>
        <a:lstStyle/>
        <a:p>
          <a:endParaRPr lang="en-US"/>
        </a:p>
      </dgm:t>
    </dgm:pt>
    <dgm:pt modelId="{8EF42D8F-38E3-4E3F-8F19-4BB94E8B1817}" type="sibTrans" cxnId="{E04EFAAC-E807-40B3-830A-E3B84151AD22}">
      <dgm:prSet/>
      <dgm:spPr/>
      <dgm:t>
        <a:bodyPr/>
        <a:lstStyle/>
        <a:p>
          <a:endParaRPr lang="en-US"/>
        </a:p>
      </dgm:t>
    </dgm:pt>
    <dgm:pt modelId="{26966F1B-44CB-43E5-A205-72243E5A1B9D}">
      <dgm:prSet phldrT="[Text]"/>
      <dgm:spPr/>
      <dgm:t>
        <a:bodyPr/>
        <a:lstStyle/>
        <a:p>
          <a:r>
            <a:rPr lang="en-US" dirty="0"/>
            <a:t>Trainers</a:t>
          </a:r>
        </a:p>
      </dgm:t>
    </dgm:pt>
    <dgm:pt modelId="{DFF407B9-E706-4E8C-99BF-8402946EAF6A}" type="parTrans" cxnId="{CD64196B-154E-46A2-AB2C-F0678E83ABAA}">
      <dgm:prSet/>
      <dgm:spPr/>
      <dgm:t>
        <a:bodyPr/>
        <a:lstStyle/>
        <a:p>
          <a:endParaRPr lang="en-US"/>
        </a:p>
      </dgm:t>
    </dgm:pt>
    <dgm:pt modelId="{E11AD78F-A9FC-4DD6-BECD-518F1110FF0E}" type="sibTrans" cxnId="{CD64196B-154E-46A2-AB2C-F0678E83ABAA}">
      <dgm:prSet/>
      <dgm:spPr/>
      <dgm:t>
        <a:bodyPr/>
        <a:lstStyle/>
        <a:p>
          <a:endParaRPr lang="en-US"/>
        </a:p>
      </dgm:t>
    </dgm:pt>
    <dgm:pt modelId="{D1D27BE9-9B6B-444C-A78E-42A03915D073}" type="pres">
      <dgm:prSet presAssocID="{B9F062C9-43D9-462C-BAC5-4B5303F28B2F}" presName="cycle" presStyleCnt="0">
        <dgm:presLayoutVars>
          <dgm:chMax val="1"/>
          <dgm:dir/>
          <dgm:animLvl val="ctr"/>
          <dgm:resizeHandles val="exact"/>
        </dgm:presLayoutVars>
      </dgm:prSet>
      <dgm:spPr/>
    </dgm:pt>
    <dgm:pt modelId="{B691F8DE-77AE-4ACA-A53F-13593B6672AE}" type="pres">
      <dgm:prSet presAssocID="{AD25EC77-04FD-475A-9038-2F7C1CCD8580}" presName="centerShape" presStyleLbl="node0" presStyleIdx="0" presStyleCnt="1" custScaleX="134211" custScaleY="139171"/>
      <dgm:spPr/>
    </dgm:pt>
    <dgm:pt modelId="{A46F7FF4-9E85-4557-8AD8-FB892621D8CB}" type="pres">
      <dgm:prSet presAssocID="{E556E13B-F95F-4546-92BE-2F9EF43CF1FC}" presName="Name9" presStyleLbl="parChTrans1D2" presStyleIdx="0" presStyleCnt="4"/>
      <dgm:spPr/>
    </dgm:pt>
    <dgm:pt modelId="{74615D3C-C328-4146-B57D-7E4E66D86B0D}" type="pres">
      <dgm:prSet presAssocID="{E556E13B-F95F-4546-92BE-2F9EF43CF1FC}" presName="connTx" presStyleLbl="parChTrans1D2" presStyleIdx="0" presStyleCnt="4"/>
      <dgm:spPr/>
    </dgm:pt>
    <dgm:pt modelId="{892CF8D9-FFB1-47E8-B51D-5D82151E091B}" type="pres">
      <dgm:prSet presAssocID="{8DF9A97C-810E-4F9E-AFF1-45EDD6474EB8}" presName="node" presStyleLbl="node1" presStyleIdx="0" presStyleCnt="4">
        <dgm:presLayoutVars>
          <dgm:bulletEnabled val="1"/>
        </dgm:presLayoutVars>
      </dgm:prSet>
      <dgm:spPr/>
    </dgm:pt>
    <dgm:pt modelId="{D3D1384D-3425-4331-A98E-2C4748D8E7E4}" type="pres">
      <dgm:prSet presAssocID="{4D523CC5-4CE2-4318-9ABE-BF7CA511F497}" presName="Name9" presStyleLbl="parChTrans1D2" presStyleIdx="1" presStyleCnt="4"/>
      <dgm:spPr/>
    </dgm:pt>
    <dgm:pt modelId="{A8063EC4-803B-44E8-A89B-3D0F345F9811}" type="pres">
      <dgm:prSet presAssocID="{4D523CC5-4CE2-4318-9ABE-BF7CA511F497}" presName="connTx" presStyleLbl="parChTrans1D2" presStyleIdx="1" presStyleCnt="4"/>
      <dgm:spPr/>
    </dgm:pt>
    <dgm:pt modelId="{66E1D06A-056D-4A0C-9106-69A8268C63C0}" type="pres">
      <dgm:prSet presAssocID="{F84BCE1C-D841-4D9D-8D08-7EB00C4364F0}" presName="node" presStyleLbl="node1" presStyleIdx="1" presStyleCnt="4">
        <dgm:presLayoutVars>
          <dgm:bulletEnabled val="1"/>
        </dgm:presLayoutVars>
      </dgm:prSet>
      <dgm:spPr/>
    </dgm:pt>
    <dgm:pt modelId="{08A61C18-5232-467F-985B-128D42BA2D9B}" type="pres">
      <dgm:prSet presAssocID="{DD4CFF20-95C9-419F-A1FC-031F5CB9B15A}" presName="Name9" presStyleLbl="parChTrans1D2" presStyleIdx="2" presStyleCnt="4"/>
      <dgm:spPr/>
    </dgm:pt>
    <dgm:pt modelId="{4B50AD64-7CA2-45E4-8AD1-AF92A2574FBE}" type="pres">
      <dgm:prSet presAssocID="{DD4CFF20-95C9-419F-A1FC-031F5CB9B15A}" presName="connTx" presStyleLbl="parChTrans1D2" presStyleIdx="2" presStyleCnt="4"/>
      <dgm:spPr/>
    </dgm:pt>
    <dgm:pt modelId="{BA4CBFCB-331C-4D97-B031-C26E1008D678}" type="pres">
      <dgm:prSet presAssocID="{D6B8A4D3-04EE-4579-98BE-BAD800B17C8A}" presName="node" presStyleLbl="node1" presStyleIdx="2" presStyleCnt="4">
        <dgm:presLayoutVars>
          <dgm:bulletEnabled val="1"/>
        </dgm:presLayoutVars>
      </dgm:prSet>
      <dgm:spPr/>
    </dgm:pt>
    <dgm:pt modelId="{14939694-CD56-4526-9153-DF8B8B773E2B}" type="pres">
      <dgm:prSet presAssocID="{DFF407B9-E706-4E8C-99BF-8402946EAF6A}" presName="Name9" presStyleLbl="parChTrans1D2" presStyleIdx="3" presStyleCnt="4"/>
      <dgm:spPr/>
    </dgm:pt>
    <dgm:pt modelId="{70A52EEE-D41E-473A-8744-3F095378FD92}" type="pres">
      <dgm:prSet presAssocID="{DFF407B9-E706-4E8C-99BF-8402946EAF6A}" presName="connTx" presStyleLbl="parChTrans1D2" presStyleIdx="3" presStyleCnt="4"/>
      <dgm:spPr/>
    </dgm:pt>
    <dgm:pt modelId="{9F940905-D8C9-4C89-8BFC-9CF0E31F63BD}" type="pres">
      <dgm:prSet presAssocID="{26966F1B-44CB-43E5-A205-72243E5A1B9D}" presName="node" presStyleLbl="node1" presStyleIdx="3" presStyleCnt="4">
        <dgm:presLayoutVars>
          <dgm:bulletEnabled val="1"/>
        </dgm:presLayoutVars>
      </dgm:prSet>
      <dgm:spPr/>
    </dgm:pt>
  </dgm:ptLst>
  <dgm:cxnLst>
    <dgm:cxn modelId="{E262BF00-278D-482A-8CCB-5A62CD6BFE93}" type="presOf" srcId="{D6B8A4D3-04EE-4579-98BE-BAD800B17C8A}" destId="{BA4CBFCB-331C-4D97-B031-C26E1008D678}" srcOrd="0" destOrd="0" presId="urn:microsoft.com/office/officeart/2005/8/layout/radial1"/>
    <dgm:cxn modelId="{A75CCD09-7364-4DE1-93B2-E34E543CBD68}" type="presOf" srcId="{E556E13B-F95F-4546-92BE-2F9EF43CF1FC}" destId="{A46F7FF4-9E85-4557-8AD8-FB892621D8CB}" srcOrd="0" destOrd="0" presId="urn:microsoft.com/office/officeart/2005/8/layout/radial1"/>
    <dgm:cxn modelId="{0D89C60E-CD82-4810-BEDE-CB540A89C9C8}" type="presOf" srcId="{E556E13B-F95F-4546-92BE-2F9EF43CF1FC}" destId="{74615D3C-C328-4146-B57D-7E4E66D86B0D}" srcOrd="1" destOrd="0" presId="urn:microsoft.com/office/officeart/2005/8/layout/radial1"/>
    <dgm:cxn modelId="{B651D118-8695-4C69-828D-B7A20F61DC25}" srcId="{AD25EC77-04FD-475A-9038-2F7C1CCD8580}" destId="{F84BCE1C-D841-4D9D-8D08-7EB00C4364F0}" srcOrd="1" destOrd="0" parTransId="{4D523CC5-4CE2-4318-9ABE-BF7CA511F497}" sibTransId="{D576156C-0472-4DF1-9B9E-F3B08F29F2F2}"/>
    <dgm:cxn modelId="{A73B4F3F-E411-4311-B746-70970A950703}" type="presOf" srcId="{DFF407B9-E706-4E8C-99BF-8402946EAF6A}" destId="{70A52EEE-D41E-473A-8744-3F095378FD92}" srcOrd="1" destOrd="0" presId="urn:microsoft.com/office/officeart/2005/8/layout/radial1"/>
    <dgm:cxn modelId="{EBC28644-C7CA-408E-8B4D-C345388AD07C}" type="presOf" srcId="{DFF407B9-E706-4E8C-99BF-8402946EAF6A}" destId="{14939694-CD56-4526-9153-DF8B8B773E2B}" srcOrd="0" destOrd="0" presId="urn:microsoft.com/office/officeart/2005/8/layout/radial1"/>
    <dgm:cxn modelId="{BF1E3368-9B5C-40A5-878C-C7B7600A1616}" type="presOf" srcId="{AD25EC77-04FD-475A-9038-2F7C1CCD8580}" destId="{B691F8DE-77AE-4ACA-A53F-13593B6672AE}" srcOrd="0" destOrd="0" presId="urn:microsoft.com/office/officeart/2005/8/layout/radial1"/>
    <dgm:cxn modelId="{CD64196B-154E-46A2-AB2C-F0678E83ABAA}" srcId="{AD25EC77-04FD-475A-9038-2F7C1CCD8580}" destId="{26966F1B-44CB-43E5-A205-72243E5A1B9D}" srcOrd="3" destOrd="0" parTransId="{DFF407B9-E706-4E8C-99BF-8402946EAF6A}" sibTransId="{E11AD78F-A9FC-4DD6-BECD-518F1110FF0E}"/>
    <dgm:cxn modelId="{588E7C50-8760-4AFA-9033-1AC7DDE80B7E}" type="presOf" srcId="{B9F062C9-43D9-462C-BAC5-4B5303F28B2F}" destId="{D1D27BE9-9B6B-444C-A78E-42A03915D073}" srcOrd="0" destOrd="0" presId="urn:microsoft.com/office/officeart/2005/8/layout/radial1"/>
    <dgm:cxn modelId="{7EB71D7B-15AB-43F2-B106-C4C813E0CA34}" type="presOf" srcId="{4D523CC5-4CE2-4318-9ABE-BF7CA511F497}" destId="{A8063EC4-803B-44E8-A89B-3D0F345F9811}" srcOrd="1" destOrd="0" presId="urn:microsoft.com/office/officeart/2005/8/layout/radial1"/>
    <dgm:cxn modelId="{BC4CCF80-34FD-47C8-9E30-62251131A08D}" type="presOf" srcId="{F84BCE1C-D841-4D9D-8D08-7EB00C4364F0}" destId="{66E1D06A-056D-4A0C-9106-69A8268C63C0}" srcOrd="0" destOrd="0" presId="urn:microsoft.com/office/officeart/2005/8/layout/radial1"/>
    <dgm:cxn modelId="{FD42938A-236F-4A23-91DF-CF26F67F4D57}" type="presOf" srcId="{DD4CFF20-95C9-419F-A1FC-031F5CB9B15A}" destId="{08A61C18-5232-467F-985B-128D42BA2D9B}" srcOrd="0" destOrd="0" presId="urn:microsoft.com/office/officeart/2005/8/layout/radial1"/>
    <dgm:cxn modelId="{E04EFAAC-E807-40B3-830A-E3B84151AD22}" srcId="{AD25EC77-04FD-475A-9038-2F7C1CCD8580}" destId="{D6B8A4D3-04EE-4579-98BE-BAD800B17C8A}" srcOrd="2" destOrd="0" parTransId="{DD4CFF20-95C9-419F-A1FC-031F5CB9B15A}" sibTransId="{8EF42D8F-38E3-4E3F-8F19-4BB94E8B1817}"/>
    <dgm:cxn modelId="{E26814C3-3005-46DA-81E0-9466389DCBE7}" type="presOf" srcId="{26966F1B-44CB-43E5-A205-72243E5A1B9D}" destId="{9F940905-D8C9-4C89-8BFC-9CF0E31F63BD}" srcOrd="0" destOrd="0" presId="urn:microsoft.com/office/officeart/2005/8/layout/radial1"/>
    <dgm:cxn modelId="{C80BB1C5-0395-45CC-9A6B-61E706B334B1}" srcId="{B9F062C9-43D9-462C-BAC5-4B5303F28B2F}" destId="{AD25EC77-04FD-475A-9038-2F7C1CCD8580}" srcOrd="0" destOrd="0" parTransId="{6ADFDF45-CF94-4AEE-8FD8-01847A97E32A}" sibTransId="{305461BC-AB13-40ED-9CD8-4046A4C34E76}"/>
    <dgm:cxn modelId="{647EEECF-7BED-4256-8A79-0681D7E48023}" srcId="{AD25EC77-04FD-475A-9038-2F7C1CCD8580}" destId="{8DF9A97C-810E-4F9E-AFF1-45EDD6474EB8}" srcOrd="0" destOrd="0" parTransId="{E556E13B-F95F-4546-92BE-2F9EF43CF1FC}" sibTransId="{552D9DDF-3119-4B8C-A104-A88AEB1D381F}"/>
    <dgm:cxn modelId="{971DADD0-773F-4B25-9616-52A343D3D4F5}" type="presOf" srcId="{DD4CFF20-95C9-419F-A1FC-031F5CB9B15A}" destId="{4B50AD64-7CA2-45E4-8AD1-AF92A2574FBE}" srcOrd="1" destOrd="0" presId="urn:microsoft.com/office/officeart/2005/8/layout/radial1"/>
    <dgm:cxn modelId="{9E02BED3-6A00-4297-9BE4-BE77DB161307}" type="presOf" srcId="{4D523CC5-4CE2-4318-9ABE-BF7CA511F497}" destId="{D3D1384D-3425-4331-A98E-2C4748D8E7E4}" srcOrd="0" destOrd="0" presId="urn:microsoft.com/office/officeart/2005/8/layout/radial1"/>
    <dgm:cxn modelId="{F5D009E0-6BFB-4569-ABFF-2BC1A5FF1A43}" type="presOf" srcId="{8DF9A97C-810E-4F9E-AFF1-45EDD6474EB8}" destId="{892CF8D9-FFB1-47E8-B51D-5D82151E091B}" srcOrd="0" destOrd="0" presId="urn:microsoft.com/office/officeart/2005/8/layout/radial1"/>
    <dgm:cxn modelId="{C44E1B49-1B58-49B5-803B-9DB6890EF208}" type="presParOf" srcId="{D1D27BE9-9B6B-444C-A78E-42A03915D073}" destId="{B691F8DE-77AE-4ACA-A53F-13593B6672AE}" srcOrd="0" destOrd="0" presId="urn:microsoft.com/office/officeart/2005/8/layout/radial1"/>
    <dgm:cxn modelId="{B7DCAAD3-E0BE-4F9D-93B5-CEFEF9E01949}" type="presParOf" srcId="{D1D27BE9-9B6B-444C-A78E-42A03915D073}" destId="{A46F7FF4-9E85-4557-8AD8-FB892621D8CB}" srcOrd="1" destOrd="0" presId="urn:microsoft.com/office/officeart/2005/8/layout/radial1"/>
    <dgm:cxn modelId="{D2235105-3CD1-4367-A713-1C55002DEAC7}" type="presParOf" srcId="{A46F7FF4-9E85-4557-8AD8-FB892621D8CB}" destId="{74615D3C-C328-4146-B57D-7E4E66D86B0D}" srcOrd="0" destOrd="0" presId="urn:microsoft.com/office/officeart/2005/8/layout/radial1"/>
    <dgm:cxn modelId="{DC55B28A-6269-45C8-9FD2-6790006381EE}" type="presParOf" srcId="{D1D27BE9-9B6B-444C-A78E-42A03915D073}" destId="{892CF8D9-FFB1-47E8-B51D-5D82151E091B}" srcOrd="2" destOrd="0" presId="urn:microsoft.com/office/officeart/2005/8/layout/radial1"/>
    <dgm:cxn modelId="{D77470B4-DCC1-430B-94E9-3C5D2B5D272A}" type="presParOf" srcId="{D1D27BE9-9B6B-444C-A78E-42A03915D073}" destId="{D3D1384D-3425-4331-A98E-2C4748D8E7E4}" srcOrd="3" destOrd="0" presId="urn:microsoft.com/office/officeart/2005/8/layout/radial1"/>
    <dgm:cxn modelId="{B86CC2C9-9E7D-4A09-BA1C-5B1B508C73A2}" type="presParOf" srcId="{D3D1384D-3425-4331-A98E-2C4748D8E7E4}" destId="{A8063EC4-803B-44E8-A89B-3D0F345F9811}" srcOrd="0" destOrd="0" presId="urn:microsoft.com/office/officeart/2005/8/layout/radial1"/>
    <dgm:cxn modelId="{9445AFAB-18BC-449B-ADF3-2DC5759359E5}" type="presParOf" srcId="{D1D27BE9-9B6B-444C-A78E-42A03915D073}" destId="{66E1D06A-056D-4A0C-9106-69A8268C63C0}" srcOrd="4" destOrd="0" presId="urn:microsoft.com/office/officeart/2005/8/layout/radial1"/>
    <dgm:cxn modelId="{5F0D10A1-3451-4274-9D61-0C65B320AC07}" type="presParOf" srcId="{D1D27BE9-9B6B-444C-A78E-42A03915D073}" destId="{08A61C18-5232-467F-985B-128D42BA2D9B}" srcOrd="5" destOrd="0" presId="urn:microsoft.com/office/officeart/2005/8/layout/radial1"/>
    <dgm:cxn modelId="{59A9A5ED-A2B6-45D2-BFB3-7585BF0594CD}" type="presParOf" srcId="{08A61C18-5232-467F-985B-128D42BA2D9B}" destId="{4B50AD64-7CA2-45E4-8AD1-AF92A2574FBE}" srcOrd="0" destOrd="0" presId="urn:microsoft.com/office/officeart/2005/8/layout/radial1"/>
    <dgm:cxn modelId="{D2AD6118-4778-4C57-AC6D-FABC08380059}" type="presParOf" srcId="{D1D27BE9-9B6B-444C-A78E-42A03915D073}" destId="{BA4CBFCB-331C-4D97-B031-C26E1008D678}" srcOrd="6" destOrd="0" presId="urn:microsoft.com/office/officeart/2005/8/layout/radial1"/>
    <dgm:cxn modelId="{188271FA-78D5-45F9-9951-FA4545938987}" type="presParOf" srcId="{D1D27BE9-9B6B-444C-A78E-42A03915D073}" destId="{14939694-CD56-4526-9153-DF8B8B773E2B}" srcOrd="7" destOrd="0" presId="urn:microsoft.com/office/officeart/2005/8/layout/radial1"/>
    <dgm:cxn modelId="{306E68DE-5B55-4D35-845A-76BCF6C02E42}" type="presParOf" srcId="{14939694-CD56-4526-9153-DF8B8B773E2B}" destId="{70A52EEE-D41E-473A-8744-3F095378FD92}" srcOrd="0" destOrd="0" presId="urn:microsoft.com/office/officeart/2005/8/layout/radial1"/>
    <dgm:cxn modelId="{FAF2D349-072E-47C0-BD8A-FBB6BE421E97}" type="presParOf" srcId="{D1D27BE9-9B6B-444C-A78E-42A03915D073}" destId="{9F940905-D8C9-4C89-8BFC-9CF0E31F63BD}" srcOrd="8"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91F8DE-77AE-4ACA-A53F-13593B6672AE}">
      <dsp:nvSpPr>
        <dsp:cNvPr id="0" name=""/>
        <dsp:cNvSpPr/>
      </dsp:nvSpPr>
      <dsp:spPr>
        <a:xfrm>
          <a:off x="3345635" y="1666761"/>
          <a:ext cx="1996980" cy="207078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t>Document Library</a:t>
          </a:r>
        </a:p>
      </dsp:txBody>
      <dsp:txXfrm>
        <a:off x="3638086" y="1970020"/>
        <a:ext cx="1412078" cy="1464263"/>
      </dsp:txXfrm>
    </dsp:sp>
    <dsp:sp modelId="{A46F7FF4-9E85-4557-8AD8-FB892621D8CB}">
      <dsp:nvSpPr>
        <dsp:cNvPr id="0" name=""/>
        <dsp:cNvSpPr/>
      </dsp:nvSpPr>
      <dsp:spPr>
        <a:xfrm rot="16200000">
          <a:off x="4265153" y="1572375"/>
          <a:ext cx="157944" cy="30826"/>
        </a:xfrm>
        <a:custGeom>
          <a:avLst/>
          <a:gdLst/>
          <a:ahLst/>
          <a:cxnLst/>
          <a:rect l="0" t="0" r="0" b="0"/>
          <a:pathLst>
            <a:path>
              <a:moveTo>
                <a:pt x="0" y="15413"/>
              </a:moveTo>
              <a:lnTo>
                <a:pt x="157944" y="1541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340177" y="1583840"/>
        <a:ext cx="7897" cy="7897"/>
      </dsp:txXfrm>
    </dsp:sp>
    <dsp:sp modelId="{892CF8D9-FFB1-47E8-B51D-5D82151E091B}">
      <dsp:nvSpPr>
        <dsp:cNvPr id="0" name=""/>
        <dsp:cNvSpPr/>
      </dsp:nvSpPr>
      <dsp:spPr>
        <a:xfrm>
          <a:off x="3600155" y="20876"/>
          <a:ext cx="1487940" cy="148794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Technicians</a:t>
          </a:r>
        </a:p>
      </dsp:txBody>
      <dsp:txXfrm>
        <a:off x="3818059" y="238780"/>
        <a:ext cx="1052132" cy="1052132"/>
      </dsp:txXfrm>
    </dsp:sp>
    <dsp:sp modelId="{D3D1384D-3425-4331-A98E-2C4748D8E7E4}">
      <dsp:nvSpPr>
        <dsp:cNvPr id="0" name=""/>
        <dsp:cNvSpPr/>
      </dsp:nvSpPr>
      <dsp:spPr>
        <a:xfrm>
          <a:off x="5342616" y="2686738"/>
          <a:ext cx="194845" cy="30826"/>
        </a:xfrm>
        <a:custGeom>
          <a:avLst/>
          <a:gdLst/>
          <a:ahLst/>
          <a:cxnLst/>
          <a:rect l="0" t="0" r="0" b="0"/>
          <a:pathLst>
            <a:path>
              <a:moveTo>
                <a:pt x="0" y="15413"/>
              </a:moveTo>
              <a:lnTo>
                <a:pt x="194845" y="1541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435167" y="2697280"/>
        <a:ext cx="9742" cy="9742"/>
      </dsp:txXfrm>
    </dsp:sp>
    <dsp:sp modelId="{66E1D06A-056D-4A0C-9106-69A8268C63C0}">
      <dsp:nvSpPr>
        <dsp:cNvPr id="0" name=""/>
        <dsp:cNvSpPr/>
      </dsp:nvSpPr>
      <dsp:spPr>
        <a:xfrm>
          <a:off x="5537461" y="1958181"/>
          <a:ext cx="1487940" cy="148794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Buyers</a:t>
          </a:r>
        </a:p>
      </dsp:txBody>
      <dsp:txXfrm>
        <a:off x="5755365" y="2176085"/>
        <a:ext cx="1052132" cy="1052132"/>
      </dsp:txXfrm>
    </dsp:sp>
    <dsp:sp modelId="{08A61C18-5232-467F-985B-128D42BA2D9B}">
      <dsp:nvSpPr>
        <dsp:cNvPr id="0" name=""/>
        <dsp:cNvSpPr/>
      </dsp:nvSpPr>
      <dsp:spPr>
        <a:xfrm rot="5400000">
          <a:off x="4265153" y="3801101"/>
          <a:ext cx="157944" cy="30826"/>
        </a:xfrm>
        <a:custGeom>
          <a:avLst/>
          <a:gdLst/>
          <a:ahLst/>
          <a:cxnLst/>
          <a:rect l="0" t="0" r="0" b="0"/>
          <a:pathLst>
            <a:path>
              <a:moveTo>
                <a:pt x="0" y="15413"/>
              </a:moveTo>
              <a:lnTo>
                <a:pt x="157944" y="1541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340177" y="3812566"/>
        <a:ext cx="7897" cy="7897"/>
      </dsp:txXfrm>
    </dsp:sp>
    <dsp:sp modelId="{BA4CBFCB-331C-4D97-B031-C26E1008D678}">
      <dsp:nvSpPr>
        <dsp:cNvPr id="0" name=""/>
        <dsp:cNvSpPr/>
      </dsp:nvSpPr>
      <dsp:spPr>
        <a:xfrm>
          <a:off x="3600155" y="3895487"/>
          <a:ext cx="1487940" cy="148794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Authors of next revisions</a:t>
          </a:r>
        </a:p>
      </dsp:txBody>
      <dsp:txXfrm>
        <a:off x="3818059" y="4113391"/>
        <a:ext cx="1052132" cy="1052132"/>
      </dsp:txXfrm>
    </dsp:sp>
    <dsp:sp modelId="{14939694-CD56-4526-9153-DF8B8B773E2B}">
      <dsp:nvSpPr>
        <dsp:cNvPr id="0" name=""/>
        <dsp:cNvSpPr/>
      </dsp:nvSpPr>
      <dsp:spPr>
        <a:xfrm rot="10800000">
          <a:off x="3150790" y="2686738"/>
          <a:ext cx="194845" cy="30826"/>
        </a:xfrm>
        <a:custGeom>
          <a:avLst/>
          <a:gdLst/>
          <a:ahLst/>
          <a:cxnLst/>
          <a:rect l="0" t="0" r="0" b="0"/>
          <a:pathLst>
            <a:path>
              <a:moveTo>
                <a:pt x="0" y="15413"/>
              </a:moveTo>
              <a:lnTo>
                <a:pt x="194845" y="1541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3243342" y="2697280"/>
        <a:ext cx="9742" cy="9742"/>
      </dsp:txXfrm>
    </dsp:sp>
    <dsp:sp modelId="{9F940905-D8C9-4C89-8BFC-9CF0E31F63BD}">
      <dsp:nvSpPr>
        <dsp:cNvPr id="0" name=""/>
        <dsp:cNvSpPr/>
      </dsp:nvSpPr>
      <dsp:spPr>
        <a:xfrm>
          <a:off x="1662850" y="1958181"/>
          <a:ext cx="1487940" cy="148794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Trainers</a:t>
          </a:r>
        </a:p>
      </dsp:txBody>
      <dsp:txXfrm>
        <a:off x="1880754" y="2176085"/>
        <a:ext cx="1052132" cy="1052132"/>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7F4894-3052-42E3-B27E-E144536539E9}" type="datetimeFigureOut">
              <a:rPr lang="en-US" smtClean="0"/>
              <a:t>10/30/2019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40D06A-2544-4036-A753-01E457E1E98C}" type="slidenum">
              <a:rPr lang="en-US" smtClean="0"/>
              <a:t>‹#›</a:t>
            </a:fld>
            <a:endParaRPr lang="en-US"/>
          </a:p>
        </p:txBody>
      </p:sp>
    </p:spTree>
    <p:extLst>
      <p:ext uri="{BB962C8B-B14F-4D97-AF65-F5344CB8AC3E}">
        <p14:creationId xmlns:p14="http://schemas.microsoft.com/office/powerpoint/2010/main" val="3553860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companies will change PN for any change to form, fit, or function; others will only change the Rev. Do at least one of these things!</a:t>
            </a:r>
          </a:p>
        </p:txBody>
      </p:sp>
      <p:sp>
        <p:nvSpPr>
          <p:cNvPr id="4" name="Slide Number Placeholder 3"/>
          <p:cNvSpPr>
            <a:spLocks noGrp="1"/>
          </p:cNvSpPr>
          <p:nvPr>
            <p:ph type="sldNum" sz="quarter" idx="10"/>
          </p:nvPr>
        </p:nvSpPr>
        <p:spPr/>
        <p:txBody>
          <a:bodyPr/>
          <a:lstStyle/>
          <a:p>
            <a:fld id="{2159BAE5-46DE-E047-AFDD-B00166002A63}" type="slidenum">
              <a:rPr lang="en-US" smtClean="0"/>
              <a:t>21</a:t>
            </a:fld>
            <a:endParaRPr lang="en-US"/>
          </a:p>
        </p:txBody>
      </p:sp>
    </p:spTree>
    <p:extLst>
      <p:ext uri="{BB962C8B-B14F-4D97-AF65-F5344CB8AC3E}">
        <p14:creationId xmlns:p14="http://schemas.microsoft.com/office/powerpoint/2010/main" val="9134550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Simple, but important part!</a:t>
            </a:r>
          </a:p>
        </p:txBody>
      </p:sp>
      <p:sp>
        <p:nvSpPr>
          <p:cNvPr id="4" name="Slide Number Placeholder 3"/>
          <p:cNvSpPr>
            <a:spLocks noGrp="1"/>
          </p:cNvSpPr>
          <p:nvPr>
            <p:ph type="sldNum" sz="quarter" idx="10"/>
          </p:nvPr>
        </p:nvSpPr>
        <p:spPr/>
        <p:txBody>
          <a:bodyPr/>
          <a:lstStyle/>
          <a:p>
            <a:fld id="{2159BAE5-46DE-E047-AFDD-B00166002A63}" type="slidenum">
              <a:rPr lang="en-US" smtClean="0"/>
              <a:t>25</a:t>
            </a:fld>
            <a:endParaRPr lang="en-US"/>
          </a:p>
        </p:txBody>
      </p:sp>
    </p:spTree>
    <p:extLst>
      <p:ext uri="{BB962C8B-B14F-4D97-AF65-F5344CB8AC3E}">
        <p14:creationId xmlns:p14="http://schemas.microsoft.com/office/powerpoint/2010/main" val="3648669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Simple part, minor change, Large impact</a:t>
            </a:r>
            <a:r>
              <a:rPr lang="en-US" baseline="0" dirty="0"/>
              <a:t> to quality of product (potential for products failing in the field)!</a:t>
            </a:r>
            <a:endParaRPr lang="en-US" dirty="0"/>
          </a:p>
        </p:txBody>
      </p:sp>
      <p:sp>
        <p:nvSpPr>
          <p:cNvPr id="4" name="Slide Number Placeholder 3"/>
          <p:cNvSpPr>
            <a:spLocks noGrp="1"/>
          </p:cNvSpPr>
          <p:nvPr>
            <p:ph type="sldNum" sz="quarter" idx="10"/>
          </p:nvPr>
        </p:nvSpPr>
        <p:spPr/>
        <p:txBody>
          <a:bodyPr/>
          <a:lstStyle/>
          <a:p>
            <a:fld id="{2159BAE5-46DE-E047-AFDD-B00166002A63}" type="slidenum">
              <a:rPr lang="en-US" smtClean="0"/>
              <a:t>26</a:t>
            </a:fld>
            <a:endParaRPr lang="en-US"/>
          </a:p>
        </p:txBody>
      </p:sp>
    </p:spTree>
    <p:extLst>
      <p:ext uri="{BB962C8B-B14F-4D97-AF65-F5344CB8AC3E}">
        <p14:creationId xmlns:p14="http://schemas.microsoft.com/office/powerpoint/2010/main" val="21918420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18A3F-1F40-4B71-8279-D9BA4AD7376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D0A4DAA-AA78-4BB0-AA02-875ADD2D414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ACD6D1E-1140-4324-AE86-349F4F4BA6EC}"/>
              </a:ext>
            </a:extLst>
          </p:cNvPr>
          <p:cNvSpPr>
            <a:spLocks noGrp="1"/>
          </p:cNvSpPr>
          <p:nvPr>
            <p:ph type="dt" sz="half" idx="10"/>
          </p:nvPr>
        </p:nvSpPr>
        <p:spPr/>
        <p:txBody>
          <a:bodyPr/>
          <a:lstStyle/>
          <a:p>
            <a:fld id="{0116641A-C539-460A-BAA0-A1619A3DA09E}" type="datetimeFigureOut">
              <a:rPr lang="en-US" smtClean="0"/>
              <a:t>10/30/2019</a:t>
            </a:fld>
            <a:endParaRPr lang="en-US"/>
          </a:p>
        </p:txBody>
      </p:sp>
      <p:sp>
        <p:nvSpPr>
          <p:cNvPr id="5" name="Footer Placeholder 4">
            <a:extLst>
              <a:ext uri="{FF2B5EF4-FFF2-40B4-BE49-F238E27FC236}">
                <a16:creationId xmlns:a16="http://schemas.microsoft.com/office/drawing/2014/main" id="{31A57720-93D8-4BA5-AC15-49A77D00B8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1DFD90-512C-4DD9-82AC-D13792AEEB39}"/>
              </a:ext>
            </a:extLst>
          </p:cNvPr>
          <p:cNvSpPr>
            <a:spLocks noGrp="1"/>
          </p:cNvSpPr>
          <p:nvPr>
            <p:ph type="sldNum" sz="quarter" idx="12"/>
          </p:nvPr>
        </p:nvSpPr>
        <p:spPr/>
        <p:txBody>
          <a:bodyPr/>
          <a:lstStyle/>
          <a:p>
            <a:fld id="{515F8F67-4EA4-4401-813D-F7F0D8728938}" type="slidenum">
              <a:rPr lang="en-US" smtClean="0"/>
              <a:t>‹#›</a:t>
            </a:fld>
            <a:endParaRPr lang="en-US"/>
          </a:p>
        </p:txBody>
      </p:sp>
    </p:spTree>
    <p:extLst>
      <p:ext uri="{BB962C8B-B14F-4D97-AF65-F5344CB8AC3E}">
        <p14:creationId xmlns:p14="http://schemas.microsoft.com/office/powerpoint/2010/main" val="12646087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DC3EA-6538-41F9-AF7A-4B7067BD4300}"/>
              </a:ext>
            </a:extLst>
          </p:cNvPr>
          <p:cNvSpPr>
            <a:spLocks noGrp="1"/>
          </p:cNvSpPr>
          <p:nvPr>
            <p:ph type="title"/>
          </p:nvPr>
        </p:nvSpPr>
        <p:spPr>
          <a:xfrm>
            <a:off x="838200" y="365125"/>
            <a:ext cx="10515600" cy="833947"/>
          </a:xfrm>
        </p:spPr>
        <p:txBody>
          <a:bodyPr/>
          <a:lstStyle>
            <a:lvl1pPr algn="ctr">
              <a:defRPr/>
            </a:lvl1pPr>
          </a:lstStyle>
          <a:p>
            <a:r>
              <a:rPr lang="en-US"/>
              <a:t>Click to edit Master title style</a:t>
            </a:r>
          </a:p>
        </p:txBody>
      </p:sp>
      <p:sp>
        <p:nvSpPr>
          <p:cNvPr id="3" name="Content Placeholder 2">
            <a:extLst>
              <a:ext uri="{FF2B5EF4-FFF2-40B4-BE49-F238E27FC236}">
                <a16:creationId xmlns:a16="http://schemas.microsoft.com/office/drawing/2014/main" id="{8A7F77F5-7FC6-4EC2-BDB0-0A83530AA1E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D710E5-4AF5-4BE1-8DB1-F79C099A562E}"/>
              </a:ext>
            </a:extLst>
          </p:cNvPr>
          <p:cNvSpPr>
            <a:spLocks noGrp="1"/>
          </p:cNvSpPr>
          <p:nvPr>
            <p:ph type="dt" sz="half" idx="10"/>
          </p:nvPr>
        </p:nvSpPr>
        <p:spPr/>
        <p:txBody>
          <a:bodyPr/>
          <a:lstStyle/>
          <a:p>
            <a:fld id="{0116641A-C539-460A-BAA0-A1619A3DA09E}" type="datetimeFigureOut">
              <a:rPr lang="en-US" smtClean="0"/>
              <a:t>10/30/2019</a:t>
            </a:fld>
            <a:endParaRPr lang="en-US"/>
          </a:p>
        </p:txBody>
      </p:sp>
      <p:sp>
        <p:nvSpPr>
          <p:cNvPr id="5" name="Footer Placeholder 4">
            <a:extLst>
              <a:ext uri="{FF2B5EF4-FFF2-40B4-BE49-F238E27FC236}">
                <a16:creationId xmlns:a16="http://schemas.microsoft.com/office/drawing/2014/main" id="{30156B40-1241-4B86-94A2-5E6E8B3432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487EAD-F107-4FC0-9836-386BC8EFC1F9}"/>
              </a:ext>
            </a:extLst>
          </p:cNvPr>
          <p:cNvSpPr>
            <a:spLocks noGrp="1"/>
          </p:cNvSpPr>
          <p:nvPr>
            <p:ph type="sldNum" sz="quarter" idx="12"/>
          </p:nvPr>
        </p:nvSpPr>
        <p:spPr/>
        <p:txBody>
          <a:bodyPr/>
          <a:lstStyle/>
          <a:p>
            <a:fld id="{515F8F67-4EA4-4401-813D-F7F0D8728938}" type="slidenum">
              <a:rPr lang="en-US" smtClean="0"/>
              <a:t>‹#›</a:t>
            </a:fld>
            <a:endParaRPr lang="en-US"/>
          </a:p>
        </p:txBody>
      </p:sp>
    </p:spTree>
    <p:extLst>
      <p:ext uri="{BB962C8B-B14F-4D97-AF65-F5344CB8AC3E}">
        <p14:creationId xmlns:p14="http://schemas.microsoft.com/office/powerpoint/2010/main" val="3183868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F8F42-0266-4602-952E-91EC6E10C0D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D24DCD8-3990-4527-987B-81FF2D39366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25EBB18-3737-431D-BF3F-ECF05812FBF2}"/>
              </a:ext>
            </a:extLst>
          </p:cNvPr>
          <p:cNvSpPr>
            <a:spLocks noGrp="1"/>
          </p:cNvSpPr>
          <p:nvPr>
            <p:ph type="dt" sz="half" idx="10"/>
          </p:nvPr>
        </p:nvSpPr>
        <p:spPr/>
        <p:txBody>
          <a:bodyPr/>
          <a:lstStyle/>
          <a:p>
            <a:fld id="{0116641A-C539-460A-BAA0-A1619A3DA09E}" type="datetimeFigureOut">
              <a:rPr lang="en-US" smtClean="0"/>
              <a:t>10/30/2019</a:t>
            </a:fld>
            <a:endParaRPr lang="en-US"/>
          </a:p>
        </p:txBody>
      </p:sp>
      <p:sp>
        <p:nvSpPr>
          <p:cNvPr id="5" name="Footer Placeholder 4">
            <a:extLst>
              <a:ext uri="{FF2B5EF4-FFF2-40B4-BE49-F238E27FC236}">
                <a16:creationId xmlns:a16="http://schemas.microsoft.com/office/drawing/2014/main" id="{75E73284-64EC-4A30-9904-2E1D165857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415271-89F5-4911-946E-F423F2BF3444}"/>
              </a:ext>
            </a:extLst>
          </p:cNvPr>
          <p:cNvSpPr>
            <a:spLocks noGrp="1"/>
          </p:cNvSpPr>
          <p:nvPr>
            <p:ph type="sldNum" sz="quarter" idx="12"/>
          </p:nvPr>
        </p:nvSpPr>
        <p:spPr/>
        <p:txBody>
          <a:bodyPr/>
          <a:lstStyle/>
          <a:p>
            <a:fld id="{515F8F67-4EA4-4401-813D-F7F0D8728938}" type="slidenum">
              <a:rPr lang="en-US" smtClean="0"/>
              <a:t>‹#›</a:t>
            </a:fld>
            <a:endParaRPr lang="en-US"/>
          </a:p>
        </p:txBody>
      </p:sp>
    </p:spTree>
    <p:extLst>
      <p:ext uri="{BB962C8B-B14F-4D97-AF65-F5344CB8AC3E}">
        <p14:creationId xmlns:p14="http://schemas.microsoft.com/office/powerpoint/2010/main" val="3565566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E3740-09FD-466D-A1D0-998AC0D4B06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606E96C-A7C1-4DF8-AB34-1BBC768B0B8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1074717-9552-46AC-931C-5B93AC9C8BC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F71FD8D-F620-49D1-9A5B-C3B7BEFA1C31}"/>
              </a:ext>
            </a:extLst>
          </p:cNvPr>
          <p:cNvSpPr>
            <a:spLocks noGrp="1"/>
          </p:cNvSpPr>
          <p:nvPr>
            <p:ph type="dt" sz="half" idx="10"/>
          </p:nvPr>
        </p:nvSpPr>
        <p:spPr/>
        <p:txBody>
          <a:bodyPr/>
          <a:lstStyle/>
          <a:p>
            <a:fld id="{0116641A-C539-460A-BAA0-A1619A3DA09E}" type="datetimeFigureOut">
              <a:rPr lang="en-US" smtClean="0"/>
              <a:t>10/30/2019</a:t>
            </a:fld>
            <a:endParaRPr lang="en-US"/>
          </a:p>
        </p:txBody>
      </p:sp>
      <p:sp>
        <p:nvSpPr>
          <p:cNvPr id="6" name="Footer Placeholder 5">
            <a:extLst>
              <a:ext uri="{FF2B5EF4-FFF2-40B4-BE49-F238E27FC236}">
                <a16:creationId xmlns:a16="http://schemas.microsoft.com/office/drawing/2014/main" id="{0BEB6E35-DDF5-43EE-9A08-C947217E94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ADBA0E-8B70-4698-BACB-A477BE638685}"/>
              </a:ext>
            </a:extLst>
          </p:cNvPr>
          <p:cNvSpPr>
            <a:spLocks noGrp="1"/>
          </p:cNvSpPr>
          <p:nvPr>
            <p:ph type="sldNum" sz="quarter" idx="12"/>
          </p:nvPr>
        </p:nvSpPr>
        <p:spPr/>
        <p:txBody>
          <a:bodyPr/>
          <a:lstStyle/>
          <a:p>
            <a:fld id="{515F8F67-4EA4-4401-813D-F7F0D8728938}" type="slidenum">
              <a:rPr lang="en-US" smtClean="0"/>
              <a:t>‹#›</a:t>
            </a:fld>
            <a:endParaRPr lang="en-US"/>
          </a:p>
        </p:txBody>
      </p:sp>
    </p:spTree>
    <p:extLst>
      <p:ext uri="{BB962C8B-B14F-4D97-AF65-F5344CB8AC3E}">
        <p14:creationId xmlns:p14="http://schemas.microsoft.com/office/powerpoint/2010/main" val="37847983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B2FFA-F199-43C0-9EFA-13B07CAD661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CAF7A23-4147-4593-A67A-985833B20C2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C9F0EB8-D3AA-4BE3-9D8D-9B31E7C8C7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60A517C-F0A3-4E3F-BFAC-C5161BEB3DB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860E194-0280-4DB6-AD12-8700435E64A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E332ED0-D09A-4C63-8427-17267F36AAF2}"/>
              </a:ext>
            </a:extLst>
          </p:cNvPr>
          <p:cNvSpPr>
            <a:spLocks noGrp="1"/>
          </p:cNvSpPr>
          <p:nvPr>
            <p:ph type="dt" sz="half" idx="10"/>
          </p:nvPr>
        </p:nvSpPr>
        <p:spPr/>
        <p:txBody>
          <a:bodyPr/>
          <a:lstStyle/>
          <a:p>
            <a:fld id="{0116641A-C539-460A-BAA0-A1619A3DA09E}" type="datetimeFigureOut">
              <a:rPr lang="en-US" smtClean="0"/>
              <a:t>10/30/2019</a:t>
            </a:fld>
            <a:endParaRPr lang="en-US"/>
          </a:p>
        </p:txBody>
      </p:sp>
      <p:sp>
        <p:nvSpPr>
          <p:cNvPr id="8" name="Footer Placeholder 7">
            <a:extLst>
              <a:ext uri="{FF2B5EF4-FFF2-40B4-BE49-F238E27FC236}">
                <a16:creationId xmlns:a16="http://schemas.microsoft.com/office/drawing/2014/main" id="{BFC6210A-81F3-4D6F-8C57-288E07D76ED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6505EA-0F2D-4C54-8DA2-62B191D1747B}"/>
              </a:ext>
            </a:extLst>
          </p:cNvPr>
          <p:cNvSpPr>
            <a:spLocks noGrp="1"/>
          </p:cNvSpPr>
          <p:nvPr>
            <p:ph type="sldNum" sz="quarter" idx="12"/>
          </p:nvPr>
        </p:nvSpPr>
        <p:spPr/>
        <p:txBody>
          <a:bodyPr/>
          <a:lstStyle/>
          <a:p>
            <a:fld id="{515F8F67-4EA4-4401-813D-F7F0D8728938}" type="slidenum">
              <a:rPr lang="en-US" smtClean="0"/>
              <a:t>‹#›</a:t>
            </a:fld>
            <a:endParaRPr lang="en-US"/>
          </a:p>
        </p:txBody>
      </p:sp>
    </p:spTree>
    <p:extLst>
      <p:ext uri="{BB962C8B-B14F-4D97-AF65-F5344CB8AC3E}">
        <p14:creationId xmlns:p14="http://schemas.microsoft.com/office/powerpoint/2010/main" val="13785095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37BD0-B2BF-4812-9F1B-2721FC92720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956591B-3506-4B5A-B77C-3839917D21E1}"/>
              </a:ext>
            </a:extLst>
          </p:cNvPr>
          <p:cNvSpPr>
            <a:spLocks noGrp="1"/>
          </p:cNvSpPr>
          <p:nvPr>
            <p:ph type="dt" sz="half" idx="10"/>
          </p:nvPr>
        </p:nvSpPr>
        <p:spPr/>
        <p:txBody>
          <a:bodyPr/>
          <a:lstStyle/>
          <a:p>
            <a:fld id="{0116641A-C539-460A-BAA0-A1619A3DA09E}" type="datetimeFigureOut">
              <a:rPr lang="en-US" smtClean="0"/>
              <a:t>10/30/2019</a:t>
            </a:fld>
            <a:endParaRPr lang="en-US"/>
          </a:p>
        </p:txBody>
      </p:sp>
      <p:sp>
        <p:nvSpPr>
          <p:cNvPr id="4" name="Footer Placeholder 3">
            <a:extLst>
              <a:ext uri="{FF2B5EF4-FFF2-40B4-BE49-F238E27FC236}">
                <a16:creationId xmlns:a16="http://schemas.microsoft.com/office/drawing/2014/main" id="{A7ADCEAB-62CC-4BF6-9DDB-D592B1F71AC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0F1098D-DE12-4D2D-8F38-3887458810FC}"/>
              </a:ext>
            </a:extLst>
          </p:cNvPr>
          <p:cNvSpPr>
            <a:spLocks noGrp="1"/>
          </p:cNvSpPr>
          <p:nvPr>
            <p:ph type="sldNum" sz="quarter" idx="12"/>
          </p:nvPr>
        </p:nvSpPr>
        <p:spPr/>
        <p:txBody>
          <a:bodyPr/>
          <a:lstStyle/>
          <a:p>
            <a:fld id="{515F8F67-4EA4-4401-813D-F7F0D8728938}" type="slidenum">
              <a:rPr lang="en-US" smtClean="0"/>
              <a:t>‹#›</a:t>
            </a:fld>
            <a:endParaRPr lang="en-US"/>
          </a:p>
        </p:txBody>
      </p:sp>
    </p:spTree>
    <p:extLst>
      <p:ext uri="{BB962C8B-B14F-4D97-AF65-F5344CB8AC3E}">
        <p14:creationId xmlns:p14="http://schemas.microsoft.com/office/powerpoint/2010/main" val="28592686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07E3F9B-2F86-44AD-9038-5A6A2DB477FB}"/>
              </a:ext>
            </a:extLst>
          </p:cNvPr>
          <p:cNvSpPr>
            <a:spLocks noGrp="1"/>
          </p:cNvSpPr>
          <p:nvPr>
            <p:ph type="dt" sz="half" idx="10"/>
          </p:nvPr>
        </p:nvSpPr>
        <p:spPr/>
        <p:txBody>
          <a:bodyPr/>
          <a:lstStyle/>
          <a:p>
            <a:fld id="{0116641A-C539-460A-BAA0-A1619A3DA09E}" type="datetimeFigureOut">
              <a:rPr lang="en-US" smtClean="0"/>
              <a:t>10/30/2019</a:t>
            </a:fld>
            <a:endParaRPr lang="en-US"/>
          </a:p>
        </p:txBody>
      </p:sp>
      <p:sp>
        <p:nvSpPr>
          <p:cNvPr id="3" name="Footer Placeholder 2">
            <a:extLst>
              <a:ext uri="{FF2B5EF4-FFF2-40B4-BE49-F238E27FC236}">
                <a16:creationId xmlns:a16="http://schemas.microsoft.com/office/drawing/2014/main" id="{10AB7D2B-BC5F-4DD0-A9A2-8FB82FF7073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6EC22AA-F035-4913-A616-E3DD830BB113}"/>
              </a:ext>
            </a:extLst>
          </p:cNvPr>
          <p:cNvSpPr>
            <a:spLocks noGrp="1"/>
          </p:cNvSpPr>
          <p:nvPr>
            <p:ph type="sldNum" sz="quarter" idx="12"/>
          </p:nvPr>
        </p:nvSpPr>
        <p:spPr/>
        <p:txBody>
          <a:bodyPr/>
          <a:lstStyle/>
          <a:p>
            <a:fld id="{515F8F67-4EA4-4401-813D-F7F0D8728938}" type="slidenum">
              <a:rPr lang="en-US" smtClean="0"/>
              <a:t>‹#›</a:t>
            </a:fld>
            <a:endParaRPr lang="en-US"/>
          </a:p>
        </p:txBody>
      </p:sp>
    </p:spTree>
    <p:extLst>
      <p:ext uri="{BB962C8B-B14F-4D97-AF65-F5344CB8AC3E}">
        <p14:creationId xmlns:p14="http://schemas.microsoft.com/office/powerpoint/2010/main" val="41527343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19675-410F-4DED-9BBB-A775A2453C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1266203-7C95-4F9E-A8FE-335EA451227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1396011-E3CF-4533-B1AB-DD43C08E11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B9738D-065F-497A-B057-AD31A6C16708}"/>
              </a:ext>
            </a:extLst>
          </p:cNvPr>
          <p:cNvSpPr>
            <a:spLocks noGrp="1"/>
          </p:cNvSpPr>
          <p:nvPr>
            <p:ph type="dt" sz="half" idx="10"/>
          </p:nvPr>
        </p:nvSpPr>
        <p:spPr/>
        <p:txBody>
          <a:bodyPr/>
          <a:lstStyle/>
          <a:p>
            <a:fld id="{0116641A-C539-460A-BAA0-A1619A3DA09E}" type="datetimeFigureOut">
              <a:rPr lang="en-US" smtClean="0"/>
              <a:t>10/30/2019</a:t>
            </a:fld>
            <a:endParaRPr lang="en-US"/>
          </a:p>
        </p:txBody>
      </p:sp>
      <p:sp>
        <p:nvSpPr>
          <p:cNvPr id="6" name="Footer Placeholder 5">
            <a:extLst>
              <a:ext uri="{FF2B5EF4-FFF2-40B4-BE49-F238E27FC236}">
                <a16:creationId xmlns:a16="http://schemas.microsoft.com/office/drawing/2014/main" id="{09203819-1EC0-49E4-891C-D10957E40C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42A271-6878-4D6E-B1A3-2C121648D313}"/>
              </a:ext>
            </a:extLst>
          </p:cNvPr>
          <p:cNvSpPr>
            <a:spLocks noGrp="1"/>
          </p:cNvSpPr>
          <p:nvPr>
            <p:ph type="sldNum" sz="quarter" idx="12"/>
          </p:nvPr>
        </p:nvSpPr>
        <p:spPr/>
        <p:txBody>
          <a:bodyPr/>
          <a:lstStyle/>
          <a:p>
            <a:fld id="{515F8F67-4EA4-4401-813D-F7F0D8728938}" type="slidenum">
              <a:rPr lang="en-US" smtClean="0"/>
              <a:t>‹#›</a:t>
            </a:fld>
            <a:endParaRPr lang="en-US"/>
          </a:p>
        </p:txBody>
      </p:sp>
    </p:spTree>
    <p:extLst>
      <p:ext uri="{BB962C8B-B14F-4D97-AF65-F5344CB8AC3E}">
        <p14:creationId xmlns:p14="http://schemas.microsoft.com/office/powerpoint/2010/main" val="32195207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0E4A6-6634-4AA9-A94C-7CA00AAA15E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64F71E4-C004-4957-8D2B-C00021B02E7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EF08F9D-6955-4DD5-8C53-1F5D94F8B4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E1EB16-4432-4CC4-89D0-2D1B75708FA7}"/>
              </a:ext>
            </a:extLst>
          </p:cNvPr>
          <p:cNvSpPr>
            <a:spLocks noGrp="1"/>
          </p:cNvSpPr>
          <p:nvPr>
            <p:ph type="dt" sz="half" idx="10"/>
          </p:nvPr>
        </p:nvSpPr>
        <p:spPr/>
        <p:txBody>
          <a:bodyPr/>
          <a:lstStyle/>
          <a:p>
            <a:fld id="{0116641A-C539-460A-BAA0-A1619A3DA09E}" type="datetimeFigureOut">
              <a:rPr lang="en-US" smtClean="0"/>
              <a:t>10/30/2019</a:t>
            </a:fld>
            <a:endParaRPr lang="en-US"/>
          </a:p>
        </p:txBody>
      </p:sp>
      <p:sp>
        <p:nvSpPr>
          <p:cNvPr id="6" name="Footer Placeholder 5">
            <a:extLst>
              <a:ext uri="{FF2B5EF4-FFF2-40B4-BE49-F238E27FC236}">
                <a16:creationId xmlns:a16="http://schemas.microsoft.com/office/drawing/2014/main" id="{06AC1543-C00C-4978-A37F-6AB89C1D16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006BB1-0A90-4292-BCDB-2FA8DC905765}"/>
              </a:ext>
            </a:extLst>
          </p:cNvPr>
          <p:cNvSpPr>
            <a:spLocks noGrp="1"/>
          </p:cNvSpPr>
          <p:nvPr>
            <p:ph type="sldNum" sz="quarter" idx="12"/>
          </p:nvPr>
        </p:nvSpPr>
        <p:spPr/>
        <p:txBody>
          <a:bodyPr/>
          <a:lstStyle/>
          <a:p>
            <a:fld id="{515F8F67-4EA4-4401-813D-F7F0D8728938}" type="slidenum">
              <a:rPr lang="en-US" smtClean="0"/>
              <a:t>‹#›</a:t>
            </a:fld>
            <a:endParaRPr lang="en-US"/>
          </a:p>
        </p:txBody>
      </p:sp>
    </p:spTree>
    <p:extLst>
      <p:ext uri="{BB962C8B-B14F-4D97-AF65-F5344CB8AC3E}">
        <p14:creationId xmlns:p14="http://schemas.microsoft.com/office/powerpoint/2010/main" val="40757278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D7A93-69D9-4D75-8961-6FD6E1980D2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25B639C-EBE8-4479-862A-6BF7BE2C369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334ABF-D47F-481A-88D7-9957094D8708}"/>
              </a:ext>
            </a:extLst>
          </p:cNvPr>
          <p:cNvSpPr>
            <a:spLocks noGrp="1"/>
          </p:cNvSpPr>
          <p:nvPr>
            <p:ph type="dt" sz="half" idx="10"/>
          </p:nvPr>
        </p:nvSpPr>
        <p:spPr/>
        <p:txBody>
          <a:bodyPr/>
          <a:lstStyle/>
          <a:p>
            <a:fld id="{0116641A-C539-460A-BAA0-A1619A3DA09E}" type="datetimeFigureOut">
              <a:rPr lang="en-US" smtClean="0"/>
              <a:t>10/30/2019</a:t>
            </a:fld>
            <a:endParaRPr lang="en-US"/>
          </a:p>
        </p:txBody>
      </p:sp>
      <p:sp>
        <p:nvSpPr>
          <p:cNvPr id="5" name="Footer Placeholder 4">
            <a:extLst>
              <a:ext uri="{FF2B5EF4-FFF2-40B4-BE49-F238E27FC236}">
                <a16:creationId xmlns:a16="http://schemas.microsoft.com/office/drawing/2014/main" id="{C4A206E8-5728-433B-9F5B-AFA315270F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A5FB9A-E80D-4C36-91B4-E48B637BDCAC}"/>
              </a:ext>
            </a:extLst>
          </p:cNvPr>
          <p:cNvSpPr>
            <a:spLocks noGrp="1"/>
          </p:cNvSpPr>
          <p:nvPr>
            <p:ph type="sldNum" sz="quarter" idx="12"/>
          </p:nvPr>
        </p:nvSpPr>
        <p:spPr/>
        <p:txBody>
          <a:bodyPr/>
          <a:lstStyle/>
          <a:p>
            <a:fld id="{515F8F67-4EA4-4401-813D-F7F0D8728938}" type="slidenum">
              <a:rPr lang="en-US" smtClean="0"/>
              <a:t>‹#›</a:t>
            </a:fld>
            <a:endParaRPr lang="en-US"/>
          </a:p>
        </p:txBody>
      </p:sp>
    </p:spTree>
    <p:extLst>
      <p:ext uri="{BB962C8B-B14F-4D97-AF65-F5344CB8AC3E}">
        <p14:creationId xmlns:p14="http://schemas.microsoft.com/office/powerpoint/2010/main" val="39752439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C5601F-ECC1-4436-B9D8-BB8ABE7B255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91751BD-61E1-4ABE-A2B0-6541950BC07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73EBE8-D574-4FEC-AFE6-3265391DD3A3}"/>
              </a:ext>
            </a:extLst>
          </p:cNvPr>
          <p:cNvSpPr>
            <a:spLocks noGrp="1"/>
          </p:cNvSpPr>
          <p:nvPr>
            <p:ph type="dt" sz="half" idx="10"/>
          </p:nvPr>
        </p:nvSpPr>
        <p:spPr/>
        <p:txBody>
          <a:bodyPr/>
          <a:lstStyle/>
          <a:p>
            <a:fld id="{0116641A-C539-460A-BAA0-A1619A3DA09E}" type="datetimeFigureOut">
              <a:rPr lang="en-US" smtClean="0"/>
              <a:t>10/30/2019</a:t>
            </a:fld>
            <a:endParaRPr lang="en-US"/>
          </a:p>
        </p:txBody>
      </p:sp>
      <p:sp>
        <p:nvSpPr>
          <p:cNvPr id="5" name="Footer Placeholder 4">
            <a:extLst>
              <a:ext uri="{FF2B5EF4-FFF2-40B4-BE49-F238E27FC236}">
                <a16:creationId xmlns:a16="http://schemas.microsoft.com/office/drawing/2014/main" id="{CCFA6DD6-9172-48F4-B377-1C56EF9BAB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885FC4-17DD-41D2-B7C6-EA4CADA8CA90}"/>
              </a:ext>
            </a:extLst>
          </p:cNvPr>
          <p:cNvSpPr>
            <a:spLocks noGrp="1"/>
          </p:cNvSpPr>
          <p:nvPr>
            <p:ph type="sldNum" sz="quarter" idx="12"/>
          </p:nvPr>
        </p:nvSpPr>
        <p:spPr/>
        <p:txBody>
          <a:bodyPr/>
          <a:lstStyle/>
          <a:p>
            <a:fld id="{515F8F67-4EA4-4401-813D-F7F0D8728938}" type="slidenum">
              <a:rPr lang="en-US" smtClean="0"/>
              <a:t>‹#›</a:t>
            </a:fld>
            <a:endParaRPr lang="en-US"/>
          </a:p>
        </p:txBody>
      </p:sp>
    </p:spTree>
    <p:extLst>
      <p:ext uri="{BB962C8B-B14F-4D97-AF65-F5344CB8AC3E}">
        <p14:creationId xmlns:p14="http://schemas.microsoft.com/office/powerpoint/2010/main" val="16831170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EF92DD8-8962-4981-851B-C8C1BF6E44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00CA9F5-5E09-42E7-8361-35FDDD1EB0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C5C305-22C5-4D1F-B180-EC810C150C0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16641A-C539-460A-BAA0-A1619A3DA09E}" type="datetimeFigureOut">
              <a:rPr lang="en-US" smtClean="0"/>
              <a:t>10/30/2019</a:t>
            </a:fld>
            <a:endParaRPr lang="en-US"/>
          </a:p>
        </p:txBody>
      </p:sp>
      <p:sp>
        <p:nvSpPr>
          <p:cNvPr id="5" name="Footer Placeholder 4">
            <a:extLst>
              <a:ext uri="{FF2B5EF4-FFF2-40B4-BE49-F238E27FC236}">
                <a16:creationId xmlns:a16="http://schemas.microsoft.com/office/drawing/2014/main" id="{75C64401-7738-47C7-B296-5DA862BCE1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E7AC4CC-9735-4ED8-B7BE-27CEC5FB4F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5F8F67-4EA4-4401-813D-F7F0D8728938}" type="slidenum">
              <a:rPr lang="en-US" smtClean="0"/>
              <a:t>‹#›</a:t>
            </a:fld>
            <a:endParaRPr lang="en-US"/>
          </a:p>
        </p:txBody>
      </p:sp>
    </p:spTree>
    <p:extLst>
      <p:ext uri="{BB962C8B-B14F-4D97-AF65-F5344CB8AC3E}">
        <p14:creationId xmlns:p14="http://schemas.microsoft.com/office/powerpoint/2010/main" val="32139690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wmf"/><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2.wmf"/><Relationship Id="rId3" Type="http://schemas.openxmlformats.org/officeDocument/2006/relationships/image" Target="../media/image7.wmf"/><Relationship Id="rId7" Type="http://schemas.openxmlformats.org/officeDocument/2006/relationships/image" Target="../media/image11.wmf"/><Relationship Id="rId2" Type="http://schemas.openxmlformats.org/officeDocument/2006/relationships/image" Target="../media/image2.wmf"/><Relationship Id="rId1" Type="http://schemas.openxmlformats.org/officeDocument/2006/relationships/slideLayout" Target="../slideLayouts/slideLayout2.xml"/><Relationship Id="rId6" Type="http://schemas.openxmlformats.org/officeDocument/2006/relationships/image" Target="../media/image10.wmf"/><Relationship Id="rId5" Type="http://schemas.openxmlformats.org/officeDocument/2006/relationships/image" Target="../media/image9.jpg"/><Relationship Id="rId4" Type="http://schemas.openxmlformats.org/officeDocument/2006/relationships/image" Target="../media/image8.wmf"/></Relationships>
</file>

<file path=ppt/slides/_rels/slide7.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 Target="slide24.xml"/><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 Target="slide24.xml"/><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 Target="slide24.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s://protect2.fireeye.com/v1/url?k=0c7fa2db-506be10d-0c7db877-0cc47aa8d93e-4b3d39c0603f2f04&amp;q=1&amp;e=c554070b-a506-4454-aa76-274ab2475499&amp;u=https%3A%2F%2Fwww.arenasolutions.com%2Fresources%2Farticles%2Fpart-numbering%2F"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1D2EE-C7E2-4992-952D-1A92137771F5}"/>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CF6E1DE4-7AA3-4041-99FC-DB56520FB9C1}"/>
              </a:ext>
            </a:extLst>
          </p:cNvPr>
          <p:cNvSpPr>
            <a:spLocks noGrp="1"/>
          </p:cNvSpPr>
          <p:nvPr>
            <p:ph type="subTitle" idx="1"/>
          </p:nvPr>
        </p:nvSpPr>
        <p:spPr/>
        <p:txBody>
          <a:bodyPr/>
          <a:lstStyle/>
          <a:p>
            <a:endParaRPr lang="en-US"/>
          </a:p>
        </p:txBody>
      </p:sp>
      <p:pic>
        <p:nvPicPr>
          <p:cNvPr id="4" name="Content Placeholder 4" descr="A river with a mountain in the background&#10;&#10;Description automatically generated">
            <a:extLst>
              <a:ext uri="{FF2B5EF4-FFF2-40B4-BE49-F238E27FC236}">
                <a16:creationId xmlns:a16="http://schemas.microsoft.com/office/drawing/2014/main" id="{8F5517CD-6EF0-4287-82AB-60E8C9CEDE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812643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0B27210-D0CA-4654-B3E3-9ABB4F178E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C589A1F-B08F-4AF5-8230-2A17E8CCE622}"/>
              </a:ext>
            </a:extLst>
          </p:cNvPr>
          <p:cNvSpPr>
            <a:spLocks noGrp="1"/>
          </p:cNvSpPr>
          <p:nvPr>
            <p:ph type="ctrTitle"/>
          </p:nvPr>
        </p:nvSpPr>
        <p:spPr>
          <a:xfrm>
            <a:off x="6746628" y="1783959"/>
            <a:ext cx="4645250" cy="2889114"/>
          </a:xfrm>
        </p:spPr>
        <p:txBody>
          <a:bodyPr anchor="b">
            <a:normAutofit/>
          </a:bodyPr>
          <a:lstStyle/>
          <a:p>
            <a:pPr algn="l"/>
            <a:r>
              <a:rPr lang="en-US">
                <a:solidFill>
                  <a:schemeClr val="bg1"/>
                </a:solidFill>
              </a:rPr>
              <a:t>Document Control</a:t>
            </a:r>
          </a:p>
        </p:txBody>
      </p:sp>
      <p:sp>
        <p:nvSpPr>
          <p:cNvPr id="3" name="Subtitle 2">
            <a:extLst>
              <a:ext uri="{FF2B5EF4-FFF2-40B4-BE49-F238E27FC236}">
                <a16:creationId xmlns:a16="http://schemas.microsoft.com/office/drawing/2014/main" id="{BA85FC1B-1662-4293-97A4-179917144DEA}"/>
              </a:ext>
            </a:extLst>
          </p:cNvPr>
          <p:cNvSpPr>
            <a:spLocks noGrp="1"/>
          </p:cNvSpPr>
          <p:nvPr>
            <p:ph type="subTitle" idx="1"/>
          </p:nvPr>
        </p:nvSpPr>
        <p:spPr>
          <a:xfrm>
            <a:off x="5476568" y="4750893"/>
            <a:ext cx="5915309" cy="1147863"/>
          </a:xfrm>
        </p:spPr>
        <p:txBody>
          <a:bodyPr anchor="t">
            <a:normAutofit/>
          </a:bodyPr>
          <a:lstStyle/>
          <a:p>
            <a:pPr algn="l"/>
            <a:r>
              <a:rPr lang="en-US" sz="1700" dirty="0">
                <a:solidFill>
                  <a:schemeClr val="bg1"/>
                </a:solidFill>
              </a:rPr>
              <a:t>How to organize your organizational knowledge in Six easy steps</a:t>
            </a:r>
          </a:p>
        </p:txBody>
      </p:sp>
      <p:sp>
        <p:nvSpPr>
          <p:cNvPr id="11" name="Freeform: Shape 10">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70B66945-4967-4040-926D-DCA44313CD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24154" cy="685800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C:\Users\bklein\AppData\Local\Microsoft\Windows\Temporary Internet Files\Content.IE5\D0WIF2D2\MC900056795[1].wmf">
            <a:extLst>
              <a:ext uri="{FF2B5EF4-FFF2-40B4-BE49-F238E27FC236}">
                <a16:creationId xmlns:a16="http://schemas.microsoft.com/office/drawing/2014/main" id="{294DE44F-5F2C-4BA0-83F1-B10232E13915}"/>
              </a:ext>
            </a:extLst>
          </p:cNvPr>
          <p:cNvPicPr>
            <a:picLocks noChangeAspect="1" noChangeArrowheads="1"/>
          </p:cNvPicPr>
          <p:nvPr/>
        </p:nvPicPr>
        <p:blipFill>
          <a:blip r:embed="rId2" cstate="print"/>
          <a:srcRect/>
          <a:stretch>
            <a:fillRect/>
          </a:stretch>
        </p:blipFill>
        <p:spPr bwMode="auto">
          <a:xfrm>
            <a:off x="800122" y="2718058"/>
            <a:ext cx="3577147" cy="2450022"/>
          </a:xfrm>
          <a:prstGeom prst="rect">
            <a:avLst/>
          </a:prstGeom>
          <a:noFill/>
          <a:ln>
            <a:noFill/>
          </a:ln>
        </p:spPr>
      </p:pic>
      <p:grpSp>
        <p:nvGrpSpPr>
          <p:cNvPr id="10" name="Group 9">
            <a:extLst>
              <a:ext uri="{FF2B5EF4-FFF2-40B4-BE49-F238E27FC236}">
                <a16:creationId xmlns:a16="http://schemas.microsoft.com/office/drawing/2014/main" id="{21B4B72B-7ABE-45E3-B986-408E8DAF784C}"/>
              </a:ext>
            </a:extLst>
          </p:cNvPr>
          <p:cNvGrpSpPr/>
          <p:nvPr/>
        </p:nvGrpSpPr>
        <p:grpSpPr>
          <a:xfrm>
            <a:off x="1651704" y="824049"/>
            <a:ext cx="1625644" cy="1266008"/>
            <a:chOff x="0" y="0"/>
            <a:chExt cx="8119654" cy="6057446"/>
          </a:xfrm>
        </p:grpSpPr>
        <p:pic>
          <p:nvPicPr>
            <p:cNvPr id="12" name="Picture 11">
              <a:extLst>
                <a:ext uri="{FF2B5EF4-FFF2-40B4-BE49-F238E27FC236}">
                  <a16:creationId xmlns:a16="http://schemas.microsoft.com/office/drawing/2014/main" id="{C3DD6E83-D1B7-48C7-B719-A789153F25A1}"/>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0" y="0"/>
              <a:ext cx="8119654" cy="6057446"/>
            </a:xfrm>
            <a:prstGeom prst="rect">
              <a:avLst/>
            </a:prstGeom>
            <a:ln>
              <a:solidFill>
                <a:schemeClr val="tx1"/>
              </a:solidFill>
            </a:ln>
          </p:spPr>
        </p:pic>
        <p:pic>
          <p:nvPicPr>
            <p:cNvPr id="14" name="Picture 13" descr="Related image">
              <a:extLst>
                <a:ext uri="{FF2B5EF4-FFF2-40B4-BE49-F238E27FC236}">
                  <a16:creationId xmlns:a16="http://schemas.microsoft.com/office/drawing/2014/main" id="{7A247E22-3118-4999-B2BE-EC0EE1BF994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3381" y="951353"/>
              <a:ext cx="5417563" cy="3678233"/>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096BE410-BAF6-4CAD-A21E-F1734D2AB2F9}"/>
                </a:ext>
              </a:extLst>
            </p:cNvPr>
            <p:cNvSpPr/>
            <p:nvPr/>
          </p:nvSpPr>
          <p:spPr>
            <a:xfrm>
              <a:off x="6460944" y="1950718"/>
              <a:ext cx="1443446" cy="26788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sp>
        <p:nvSpPr>
          <p:cNvPr id="4" name="Arrow: Down 3">
            <a:extLst>
              <a:ext uri="{FF2B5EF4-FFF2-40B4-BE49-F238E27FC236}">
                <a16:creationId xmlns:a16="http://schemas.microsoft.com/office/drawing/2014/main" id="{66AE5B8E-5D69-4A4C-8E97-5733E5DD68DE}"/>
              </a:ext>
            </a:extLst>
          </p:cNvPr>
          <p:cNvSpPr/>
          <p:nvPr/>
        </p:nvSpPr>
        <p:spPr>
          <a:xfrm>
            <a:off x="2312448" y="2360023"/>
            <a:ext cx="152078" cy="67056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75495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ACC60-12B5-4B04-9557-4637164BD66E}"/>
              </a:ext>
            </a:extLst>
          </p:cNvPr>
          <p:cNvSpPr>
            <a:spLocks noGrp="1"/>
          </p:cNvSpPr>
          <p:nvPr>
            <p:ph type="title"/>
          </p:nvPr>
        </p:nvSpPr>
        <p:spPr/>
        <p:txBody>
          <a:bodyPr/>
          <a:lstStyle/>
          <a:p>
            <a:r>
              <a:rPr lang="en-US" dirty="0"/>
              <a:t>Why document?</a:t>
            </a:r>
          </a:p>
        </p:txBody>
      </p:sp>
      <p:sp>
        <p:nvSpPr>
          <p:cNvPr id="3" name="Content Placeholder 2">
            <a:extLst>
              <a:ext uri="{FF2B5EF4-FFF2-40B4-BE49-F238E27FC236}">
                <a16:creationId xmlns:a16="http://schemas.microsoft.com/office/drawing/2014/main" id="{88F1B74C-EB48-4035-996D-1041D4D33292}"/>
              </a:ext>
            </a:extLst>
          </p:cNvPr>
          <p:cNvSpPr>
            <a:spLocks noGrp="1"/>
          </p:cNvSpPr>
          <p:nvPr>
            <p:ph idx="1"/>
          </p:nvPr>
        </p:nvSpPr>
        <p:spPr>
          <a:xfrm>
            <a:off x="418010" y="1199072"/>
            <a:ext cx="10935789" cy="4014343"/>
          </a:xfrm>
        </p:spPr>
        <p:txBody>
          <a:bodyPr>
            <a:noAutofit/>
          </a:bodyPr>
          <a:lstStyle/>
          <a:p>
            <a:r>
              <a:rPr lang="en-US" sz="2000" dirty="0"/>
              <a:t>Have you spent way too much time searching for a drawing or work instruction that you need?</a:t>
            </a:r>
          </a:p>
          <a:p>
            <a:r>
              <a:rPr lang="en-US" sz="2000" dirty="0"/>
              <a:t>Do you have two versions of the same revision?</a:t>
            </a:r>
          </a:p>
          <a:p>
            <a:r>
              <a:rPr lang="en-US" sz="2000" dirty="0"/>
              <a:t>Do you have two revisions of the same version?</a:t>
            </a:r>
          </a:p>
          <a:p>
            <a:r>
              <a:rPr lang="en-US" sz="2000" dirty="0"/>
              <a:t>Have you ever ordered the wrong revision from a supplier?</a:t>
            </a:r>
          </a:p>
          <a:p>
            <a:r>
              <a:rPr lang="en-US" sz="2000" dirty="0"/>
              <a:t>Have you ever built the assembly the wrong way because you had an obsolete work instruction?</a:t>
            </a:r>
          </a:p>
          <a:p>
            <a:r>
              <a:rPr lang="en-US" sz="2000" dirty="0"/>
              <a:t>Do you have technicians building your design but not in the way you designed?</a:t>
            </a:r>
          </a:p>
          <a:p>
            <a:r>
              <a:rPr lang="en-US" sz="2000" dirty="0"/>
              <a:t>Have you ever had someone really experienced leave the organization… with all of their knowledge?</a:t>
            </a:r>
          </a:p>
          <a:p>
            <a:r>
              <a:rPr lang="en-US" sz="2000" dirty="0"/>
              <a:t>Have you ever lost a document with a lot of useful information, maybe even a key design?</a:t>
            </a:r>
          </a:p>
          <a:p>
            <a:r>
              <a:rPr lang="en-US" sz="2000" dirty="0"/>
              <a:t>Are you planning on training other personnel to build the design the way you designed it?</a:t>
            </a:r>
          </a:p>
          <a:p>
            <a:r>
              <a:rPr lang="en-US" sz="2000" dirty="0"/>
              <a:t>Have you trained personnel who now train other personnel…but not the way you trained them?</a:t>
            </a:r>
          </a:p>
        </p:txBody>
      </p:sp>
      <p:sp>
        <p:nvSpPr>
          <p:cNvPr id="4" name="Scroll: Horizontal 3">
            <a:extLst>
              <a:ext uri="{FF2B5EF4-FFF2-40B4-BE49-F238E27FC236}">
                <a16:creationId xmlns:a16="http://schemas.microsoft.com/office/drawing/2014/main" id="{4B753AA9-4215-4274-B843-DDD227D11D7B}"/>
              </a:ext>
            </a:extLst>
          </p:cNvPr>
          <p:cNvSpPr/>
          <p:nvPr/>
        </p:nvSpPr>
        <p:spPr>
          <a:xfrm>
            <a:off x="3458438" y="5801818"/>
            <a:ext cx="4854932" cy="958645"/>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Implement a Document Control System</a:t>
            </a:r>
          </a:p>
        </p:txBody>
      </p:sp>
      <p:sp>
        <p:nvSpPr>
          <p:cNvPr id="5" name="TextBox 4">
            <a:extLst>
              <a:ext uri="{FF2B5EF4-FFF2-40B4-BE49-F238E27FC236}">
                <a16:creationId xmlns:a16="http://schemas.microsoft.com/office/drawing/2014/main" id="{C725DF7B-5346-4951-8731-EE450253E790}"/>
              </a:ext>
            </a:extLst>
          </p:cNvPr>
          <p:cNvSpPr txBox="1"/>
          <p:nvPr/>
        </p:nvSpPr>
        <p:spPr>
          <a:xfrm>
            <a:off x="3632274" y="5322950"/>
            <a:ext cx="4507260" cy="369332"/>
          </a:xfrm>
          <a:prstGeom prst="rect">
            <a:avLst/>
          </a:prstGeom>
          <a:noFill/>
        </p:spPr>
        <p:txBody>
          <a:bodyPr wrap="none" rtlCol="0">
            <a:spAutoFit/>
          </a:bodyPr>
          <a:lstStyle/>
          <a:p>
            <a:r>
              <a:rPr lang="en-US" dirty="0"/>
              <a:t>If the answer to any of these questions is yes?</a:t>
            </a:r>
          </a:p>
        </p:txBody>
      </p:sp>
    </p:spTree>
    <p:extLst>
      <p:ext uri="{BB962C8B-B14F-4D97-AF65-F5344CB8AC3E}">
        <p14:creationId xmlns:p14="http://schemas.microsoft.com/office/powerpoint/2010/main" val="1832101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fade">
                                      <p:cBhvr>
                                        <p:cTn id="57" dur="500"/>
                                        <p:tgtEl>
                                          <p:spTgt spid="5"/>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tgtEl>
                                        <p:attrNameLst>
                                          <p:attrName>style.visibility</p:attrName>
                                        </p:attrNameLst>
                                      </p:cBhvr>
                                      <p:to>
                                        <p:strVal val="visible"/>
                                      </p:to>
                                    </p:set>
                                    <p:animEffect transition="in" filter="fade">
                                      <p:cBhvr>
                                        <p:cTn id="6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ACC60-12B5-4B04-9557-4637164BD66E}"/>
              </a:ext>
            </a:extLst>
          </p:cNvPr>
          <p:cNvSpPr>
            <a:spLocks noGrp="1"/>
          </p:cNvSpPr>
          <p:nvPr>
            <p:ph type="title"/>
          </p:nvPr>
        </p:nvSpPr>
        <p:spPr/>
        <p:txBody>
          <a:bodyPr/>
          <a:lstStyle/>
          <a:p>
            <a:r>
              <a:rPr lang="en-US" dirty="0"/>
              <a:t>Good document control is essential!</a:t>
            </a:r>
          </a:p>
        </p:txBody>
      </p:sp>
      <p:pic>
        <p:nvPicPr>
          <p:cNvPr id="6" name="Picture 2" descr="Clean Desk clean">
            <a:extLst>
              <a:ext uri="{FF2B5EF4-FFF2-40B4-BE49-F238E27FC236}">
                <a16:creationId xmlns:a16="http://schemas.microsoft.com/office/drawing/2014/main" id="{2A75FADE-3BEE-4962-9C82-240E5B8E9F27}"/>
              </a:ext>
            </a:extLst>
          </p:cNvPr>
          <p:cNvPicPr>
            <a:picLocks noGrp="1" noChangeAspect="1" noChangeArrowheads="1"/>
          </p:cNvPicPr>
          <p:nvPr>
            <p:ph sz="half" idx="1"/>
          </p:nvPr>
        </p:nvPicPr>
        <p:blipFill rotWithShape="1">
          <a:blip r:embed="rId2" cstate="print"/>
          <a:srcRect b="56707"/>
          <a:stretch/>
        </p:blipFill>
        <p:spPr>
          <a:xfrm>
            <a:off x="126503" y="1199072"/>
            <a:ext cx="5832475" cy="3559670"/>
          </a:xfrm>
        </p:spPr>
      </p:pic>
      <p:pic>
        <p:nvPicPr>
          <p:cNvPr id="9" name="Picture 6" descr="See the source image">
            <a:extLst>
              <a:ext uri="{FF2B5EF4-FFF2-40B4-BE49-F238E27FC236}">
                <a16:creationId xmlns:a16="http://schemas.microsoft.com/office/drawing/2014/main" id="{FBA41C7B-0DEC-49E8-8C07-14F2FFCCB5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9314" y="2334986"/>
            <a:ext cx="5186183" cy="4368081"/>
          </a:xfrm>
          <a:prstGeom prst="rect">
            <a:avLst/>
          </a:prstGeom>
          <a:noFill/>
          <a:extLst>
            <a:ext uri="{909E8E84-426E-40DD-AFC4-6F175D3DCCD1}">
              <a14:hiddenFill xmlns:a14="http://schemas.microsoft.com/office/drawing/2010/main">
                <a:solidFill>
                  <a:srgbClr val="FFFFFF"/>
                </a:solidFill>
              </a14:hiddenFill>
            </a:ext>
          </a:extLst>
        </p:spPr>
      </p:pic>
      <p:sp>
        <p:nvSpPr>
          <p:cNvPr id="12" name="Arrow: Right 11">
            <a:extLst>
              <a:ext uri="{FF2B5EF4-FFF2-40B4-BE49-F238E27FC236}">
                <a16:creationId xmlns:a16="http://schemas.microsoft.com/office/drawing/2014/main" id="{3D692381-B26C-4685-AA97-B682300E568A}"/>
              </a:ext>
            </a:extLst>
          </p:cNvPr>
          <p:cNvSpPr/>
          <p:nvPr/>
        </p:nvSpPr>
        <p:spPr>
          <a:xfrm>
            <a:off x="2020088" y="5094003"/>
            <a:ext cx="4616959" cy="833947"/>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Or do you want this?</a:t>
            </a:r>
          </a:p>
        </p:txBody>
      </p:sp>
      <p:sp>
        <p:nvSpPr>
          <p:cNvPr id="3" name="Arrow: Left 2">
            <a:extLst>
              <a:ext uri="{FF2B5EF4-FFF2-40B4-BE49-F238E27FC236}">
                <a16:creationId xmlns:a16="http://schemas.microsoft.com/office/drawing/2014/main" id="{64BF6735-65AC-4618-8FE1-C43B81223363}"/>
              </a:ext>
            </a:extLst>
          </p:cNvPr>
          <p:cNvSpPr/>
          <p:nvPr/>
        </p:nvSpPr>
        <p:spPr>
          <a:xfrm>
            <a:off x="6096000" y="1371671"/>
            <a:ext cx="3323303" cy="727587"/>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Do you want this?</a:t>
            </a:r>
          </a:p>
        </p:txBody>
      </p:sp>
      <p:sp>
        <p:nvSpPr>
          <p:cNvPr id="4" name="Scroll: Horizontal 3">
            <a:extLst>
              <a:ext uri="{FF2B5EF4-FFF2-40B4-BE49-F238E27FC236}">
                <a16:creationId xmlns:a16="http://schemas.microsoft.com/office/drawing/2014/main" id="{A9E33CB1-297F-41C6-9B1E-38D7B3A2432E}"/>
              </a:ext>
            </a:extLst>
          </p:cNvPr>
          <p:cNvSpPr/>
          <p:nvPr/>
        </p:nvSpPr>
        <p:spPr>
          <a:xfrm>
            <a:off x="4154759" y="3235172"/>
            <a:ext cx="3608438" cy="958645"/>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You get to choose?</a:t>
            </a:r>
          </a:p>
        </p:txBody>
      </p:sp>
    </p:spTree>
    <p:extLst>
      <p:ext uri="{BB962C8B-B14F-4D97-AF65-F5344CB8AC3E}">
        <p14:creationId xmlns:p14="http://schemas.microsoft.com/office/powerpoint/2010/main" val="3701182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left)">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 grpId="0" animBg="1"/>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5840C-5041-4426-AEA5-C88FD29DBDFF}"/>
              </a:ext>
            </a:extLst>
          </p:cNvPr>
          <p:cNvSpPr>
            <a:spLocks noGrp="1"/>
          </p:cNvSpPr>
          <p:nvPr>
            <p:ph type="title"/>
          </p:nvPr>
        </p:nvSpPr>
        <p:spPr/>
        <p:txBody>
          <a:bodyPr/>
          <a:lstStyle/>
          <a:p>
            <a:r>
              <a:rPr lang="en-US" dirty="0"/>
              <a:t>Document Control Components</a:t>
            </a:r>
          </a:p>
        </p:txBody>
      </p:sp>
      <p:sp>
        <p:nvSpPr>
          <p:cNvPr id="3" name="Content Placeholder 2">
            <a:extLst>
              <a:ext uri="{FF2B5EF4-FFF2-40B4-BE49-F238E27FC236}">
                <a16:creationId xmlns:a16="http://schemas.microsoft.com/office/drawing/2014/main" id="{34B15BF9-283E-479F-8976-61FDE7881C3A}"/>
              </a:ext>
            </a:extLst>
          </p:cNvPr>
          <p:cNvSpPr>
            <a:spLocks noGrp="1"/>
          </p:cNvSpPr>
          <p:nvPr>
            <p:ph idx="1"/>
          </p:nvPr>
        </p:nvSpPr>
        <p:spPr/>
        <p:txBody>
          <a:bodyPr/>
          <a:lstStyle/>
          <a:p>
            <a:pPr marL="514350" indent="-514350">
              <a:buFont typeface="+mj-lt"/>
              <a:buAutoNum type="arabicPeriod"/>
            </a:pPr>
            <a:r>
              <a:rPr lang="en-US" dirty="0"/>
              <a:t>Storage</a:t>
            </a:r>
          </a:p>
          <a:p>
            <a:pPr marL="514350" indent="-514350">
              <a:buFont typeface="+mj-lt"/>
              <a:buAutoNum type="arabicPeriod"/>
            </a:pPr>
            <a:r>
              <a:rPr lang="en-US" dirty="0"/>
              <a:t>Location</a:t>
            </a:r>
          </a:p>
          <a:p>
            <a:pPr marL="514350" indent="-514350">
              <a:buFont typeface="+mj-lt"/>
              <a:buAutoNum type="arabicPeriod"/>
            </a:pPr>
            <a:r>
              <a:rPr lang="en-US" dirty="0"/>
              <a:t>Protection</a:t>
            </a:r>
          </a:p>
          <a:p>
            <a:pPr marL="514350" indent="-514350">
              <a:buFont typeface="+mj-lt"/>
              <a:buAutoNum type="arabicPeriod"/>
            </a:pPr>
            <a:r>
              <a:rPr lang="en-US" dirty="0"/>
              <a:t>Unique Identity (Templates)</a:t>
            </a:r>
          </a:p>
          <a:p>
            <a:pPr marL="514350" indent="-514350">
              <a:buFont typeface="+mj-lt"/>
              <a:buAutoNum type="arabicPeriod"/>
            </a:pPr>
            <a:r>
              <a:rPr lang="en-US" dirty="0"/>
              <a:t>Review and Approval</a:t>
            </a:r>
          </a:p>
          <a:p>
            <a:pPr marL="514350" indent="-514350">
              <a:buFont typeface="+mj-lt"/>
              <a:buAutoNum type="arabicPeriod"/>
            </a:pPr>
            <a:r>
              <a:rPr lang="en-US" dirty="0"/>
              <a:t>Document Management Process (Change Control)</a:t>
            </a:r>
          </a:p>
        </p:txBody>
      </p:sp>
    </p:spTree>
    <p:extLst>
      <p:ext uri="{BB962C8B-B14F-4D97-AF65-F5344CB8AC3E}">
        <p14:creationId xmlns:p14="http://schemas.microsoft.com/office/powerpoint/2010/main" val="18383498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C6C64-C12F-44F0-B894-874066E3F675}"/>
              </a:ext>
            </a:extLst>
          </p:cNvPr>
          <p:cNvSpPr>
            <a:spLocks noGrp="1"/>
          </p:cNvSpPr>
          <p:nvPr>
            <p:ph type="title"/>
          </p:nvPr>
        </p:nvSpPr>
        <p:spPr/>
        <p:txBody>
          <a:bodyPr/>
          <a:lstStyle/>
          <a:p>
            <a:r>
              <a:rPr lang="en-US" dirty="0"/>
              <a:t>Step 1: Storage</a:t>
            </a:r>
          </a:p>
        </p:txBody>
      </p:sp>
      <p:sp>
        <p:nvSpPr>
          <p:cNvPr id="4" name="Rectangle 3">
            <a:extLst>
              <a:ext uri="{FF2B5EF4-FFF2-40B4-BE49-F238E27FC236}">
                <a16:creationId xmlns:a16="http://schemas.microsoft.com/office/drawing/2014/main" id="{3D376191-A333-4904-954B-414623525852}"/>
              </a:ext>
            </a:extLst>
          </p:cNvPr>
          <p:cNvSpPr/>
          <p:nvPr/>
        </p:nvSpPr>
        <p:spPr>
          <a:xfrm>
            <a:off x="3852725" y="1166657"/>
            <a:ext cx="4486549" cy="584775"/>
          </a:xfrm>
          <a:prstGeom prst="rect">
            <a:avLst/>
          </a:prstGeom>
        </p:spPr>
        <p:txBody>
          <a:bodyPr wrap="none">
            <a:spAutoFit/>
          </a:bodyPr>
          <a:lstStyle/>
          <a:p>
            <a:r>
              <a:rPr lang="en-US" sz="3200" dirty="0"/>
              <a:t>Build a Document Library </a:t>
            </a:r>
          </a:p>
        </p:txBody>
      </p:sp>
      <p:pic>
        <p:nvPicPr>
          <p:cNvPr id="5" name="Picture 4" descr="C:\Users\bklein\AppData\Local\Microsoft\Windows\Temporary Internet Files\Content.IE5\D0WIF2D2\MC900056795[1].wmf">
            <a:extLst>
              <a:ext uri="{FF2B5EF4-FFF2-40B4-BE49-F238E27FC236}">
                <a16:creationId xmlns:a16="http://schemas.microsoft.com/office/drawing/2014/main" id="{B8BA2FD3-3AA9-4D71-80CE-F35F4EEF24D2}"/>
              </a:ext>
            </a:extLst>
          </p:cNvPr>
          <p:cNvPicPr>
            <a:picLocks noChangeAspect="1" noChangeArrowheads="1"/>
          </p:cNvPicPr>
          <p:nvPr/>
        </p:nvPicPr>
        <p:blipFill>
          <a:blip r:embed="rId2" cstate="print"/>
          <a:srcRect/>
          <a:stretch>
            <a:fillRect/>
          </a:stretch>
        </p:blipFill>
        <p:spPr bwMode="auto">
          <a:xfrm>
            <a:off x="3611561" y="1657050"/>
            <a:ext cx="5123136" cy="3508885"/>
          </a:xfrm>
          <a:prstGeom prst="rect">
            <a:avLst/>
          </a:prstGeom>
          <a:noFill/>
          <a:ln>
            <a:noFill/>
          </a:ln>
        </p:spPr>
      </p:pic>
      <p:pic>
        <p:nvPicPr>
          <p:cNvPr id="6" name="Picture 4" descr="C:\Users\bklein\AppData\Local\Microsoft\Windows\Temporary Internet Files\Content.IE5\D0WIF2D2\MC900354006[1].wmf">
            <a:extLst>
              <a:ext uri="{FF2B5EF4-FFF2-40B4-BE49-F238E27FC236}">
                <a16:creationId xmlns:a16="http://schemas.microsoft.com/office/drawing/2014/main" id="{B48CE0A2-C1DE-44B4-80B3-87DB18B3938F}"/>
              </a:ext>
            </a:extLst>
          </p:cNvPr>
          <p:cNvPicPr>
            <a:picLocks noChangeAspect="1" noChangeArrowheads="1"/>
          </p:cNvPicPr>
          <p:nvPr/>
        </p:nvPicPr>
        <p:blipFill>
          <a:blip r:embed="rId3" cstate="print"/>
          <a:srcRect/>
          <a:stretch>
            <a:fillRect/>
          </a:stretch>
        </p:blipFill>
        <p:spPr bwMode="auto">
          <a:xfrm>
            <a:off x="174107" y="805340"/>
            <a:ext cx="1558899" cy="851711"/>
          </a:xfrm>
          <a:prstGeom prst="rect">
            <a:avLst/>
          </a:prstGeom>
          <a:noFill/>
        </p:spPr>
      </p:pic>
      <p:pic>
        <p:nvPicPr>
          <p:cNvPr id="7" name="Picture 1" descr="C:\Users\bklein\AppData\Local\Microsoft\Windows\Temporary Internet Files\Content.IE5\AEAHT5NR\MC900013421[1].wmf">
            <a:extLst>
              <a:ext uri="{FF2B5EF4-FFF2-40B4-BE49-F238E27FC236}">
                <a16:creationId xmlns:a16="http://schemas.microsoft.com/office/drawing/2014/main" id="{9BB0CEAB-A9C0-4C07-9ACC-9E69C51E2735}"/>
              </a:ext>
            </a:extLst>
          </p:cNvPr>
          <p:cNvPicPr>
            <a:picLocks noChangeAspect="1" noChangeArrowheads="1"/>
          </p:cNvPicPr>
          <p:nvPr/>
        </p:nvPicPr>
        <p:blipFill>
          <a:blip r:embed="rId4" cstate="print"/>
          <a:srcRect/>
          <a:stretch>
            <a:fillRect/>
          </a:stretch>
        </p:blipFill>
        <p:spPr bwMode="auto">
          <a:xfrm>
            <a:off x="3074062" y="5496863"/>
            <a:ext cx="1220570" cy="1111591"/>
          </a:xfrm>
          <a:prstGeom prst="rect">
            <a:avLst/>
          </a:prstGeom>
          <a:noFill/>
        </p:spPr>
      </p:pic>
      <p:pic>
        <p:nvPicPr>
          <p:cNvPr id="8" name="Picture 7">
            <a:extLst>
              <a:ext uri="{FF2B5EF4-FFF2-40B4-BE49-F238E27FC236}">
                <a16:creationId xmlns:a16="http://schemas.microsoft.com/office/drawing/2014/main" id="{68DCAA2F-6C39-44C0-BE1C-BC20159261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39423" y="3028138"/>
            <a:ext cx="2559539" cy="1944456"/>
          </a:xfrm>
          <a:prstGeom prst="rect">
            <a:avLst/>
          </a:prstGeom>
        </p:spPr>
      </p:pic>
      <p:pic>
        <p:nvPicPr>
          <p:cNvPr id="9" name="Picture 2" descr="C:\Users\bklein\AppData\Local\Microsoft\Windows\Temporary Internet Files\Content.IE5\JOSJI52N\MC900001549[1].wmf">
            <a:extLst>
              <a:ext uri="{FF2B5EF4-FFF2-40B4-BE49-F238E27FC236}">
                <a16:creationId xmlns:a16="http://schemas.microsoft.com/office/drawing/2014/main" id="{15B55B59-7E07-41DC-B7A4-EAB1A8459C66}"/>
              </a:ext>
            </a:extLst>
          </p:cNvPr>
          <p:cNvPicPr>
            <a:picLocks noChangeAspect="1" noChangeArrowheads="1"/>
          </p:cNvPicPr>
          <p:nvPr/>
        </p:nvPicPr>
        <p:blipFill>
          <a:blip r:embed="rId6" cstate="print"/>
          <a:srcRect/>
          <a:stretch>
            <a:fillRect/>
          </a:stretch>
        </p:blipFill>
        <p:spPr bwMode="auto">
          <a:xfrm>
            <a:off x="10353404" y="571119"/>
            <a:ext cx="1248742" cy="1028324"/>
          </a:xfrm>
          <a:prstGeom prst="rect">
            <a:avLst/>
          </a:prstGeom>
          <a:noFill/>
        </p:spPr>
      </p:pic>
      <p:pic>
        <p:nvPicPr>
          <p:cNvPr id="10" name="Picture 2" descr="C:\Users\bklein\AppData\Local\Microsoft\Windows\Temporary Internet Files\Content.IE5\AEAHT5NR\MC900040015[1].wmf">
            <a:extLst>
              <a:ext uri="{FF2B5EF4-FFF2-40B4-BE49-F238E27FC236}">
                <a16:creationId xmlns:a16="http://schemas.microsoft.com/office/drawing/2014/main" id="{D5FE45F2-7060-43B2-A04A-EDB1DE4FEF51}"/>
              </a:ext>
            </a:extLst>
          </p:cNvPr>
          <p:cNvPicPr>
            <a:picLocks noChangeAspect="1" noChangeArrowheads="1"/>
          </p:cNvPicPr>
          <p:nvPr/>
        </p:nvPicPr>
        <p:blipFill>
          <a:blip r:embed="rId7" cstate="print"/>
          <a:srcRect/>
          <a:stretch>
            <a:fillRect/>
          </a:stretch>
        </p:blipFill>
        <p:spPr bwMode="auto">
          <a:xfrm>
            <a:off x="604785" y="3028138"/>
            <a:ext cx="2185075" cy="2010747"/>
          </a:xfrm>
          <a:prstGeom prst="rect">
            <a:avLst/>
          </a:prstGeom>
          <a:noFill/>
        </p:spPr>
      </p:pic>
      <p:pic>
        <p:nvPicPr>
          <p:cNvPr id="11" name="Picture 5" descr="C:\Users\bklein\AppData\Local\Microsoft\Windows\Temporary Internet Files\Content.IE5\D0WIF2D2\MC900199228[1].wmf">
            <a:extLst>
              <a:ext uri="{FF2B5EF4-FFF2-40B4-BE49-F238E27FC236}">
                <a16:creationId xmlns:a16="http://schemas.microsoft.com/office/drawing/2014/main" id="{460A3AE8-70E7-4923-BB93-9D5B2D9B921D}"/>
              </a:ext>
            </a:extLst>
          </p:cNvPr>
          <p:cNvPicPr>
            <a:picLocks noChangeAspect="1" noChangeArrowheads="1"/>
          </p:cNvPicPr>
          <p:nvPr/>
        </p:nvPicPr>
        <p:blipFill>
          <a:blip r:embed="rId8" cstate="print"/>
          <a:srcRect/>
          <a:stretch>
            <a:fillRect/>
          </a:stretch>
        </p:blipFill>
        <p:spPr bwMode="auto">
          <a:xfrm>
            <a:off x="8118923" y="5623913"/>
            <a:ext cx="1425818" cy="1111591"/>
          </a:xfrm>
          <a:prstGeom prst="rect">
            <a:avLst/>
          </a:prstGeom>
          <a:noFill/>
        </p:spPr>
      </p:pic>
    </p:spTree>
    <p:extLst>
      <p:ext uri="{BB962C8B-B14F-4D97-AF65-F5344CB8AC3E}">
        <p14:creationId xmlns:p14="http://schemas.microsoft.com/office/powerpoint/2010/main" val="2654367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E13B8-CEA4-456E-8D19-30C2586A0B6D}"/>
              </a:ext>
            </a:extLst>
          </p:cNvPr>
          <p:cNvSpPr>
            <a:spLocks noGrp="1"/>
          </p:cNvSpPr>
          <p:nvPr>
            <p:ph type="title"/>
          </p:nvPr>
        </p:nvSpPr>
        <p:spPr>
          <a:xfrm>
            <a:off x="838200" y="365125"/>
            <a:ext cx="10515600" cy="890469"/>
          </a:xfrm>
        </p:spPr>
        <p:txBody>
          <a:bodyPr/>
          <a:lstStyle/>
          <a:p>
            <a:r>
              <a:rPr lang="en-US" dirty="0"/>
              <a:t>Basic Document Library Folder Structure</a:t>
            </a:r>
          </a:p>
        </p:txBody>
      </p:sp>
      <p:sp>
        <p:nvSpPr>
          <p:cNvPr id="5" name="File">
            <a:extLst>
              <a:ext uri="{FF2B5EF4-FFF2-40B4-BE49-F238E27FC236}">
                <a16:creationId xmlns:a16="http://schemas.microsoft.com/office/drawing/2014/main" id="{94CB0B9B-3887-43BB-9CCE-C1D5E2BED5A5}"/>
              </a:ext>
            </a:extLst>
          </p:cNvPr>
          <p:cNvSpPr>
            <a:spLocks noEditPoints="1" noChangeArrowheads="1"/>
          </p:cNvSpPr>
          <p:nvPr/>
        </p:nvSpPr>
        <p:spPr bwMode="auto">
          <a:xfrm>
            <a:off x="2273643" y="2984532"/>
            <a:ext cx="1522592" cy="1223552"/>
          </a:xfrm>
          <a:custGeom>
            <a:avLst/>
            <a:gdLst>
              <a:gd name="T0" fmla="*/ 10981 w 21600"/>
              <a:gd name="T1" fmla="*/ 3240 h 21600"/>
              <a:gd name="T2" fmla="*/ 0 w 21600"/>
              <a:gd name="T3" fmla="*/ 10800 h 21600"/>
              <a:gd name="T4" fmla="*/ 10800 w 21600"/>
              <a:gd name="T5" fmla="*/ 21600 h 21600"/>
              <a:gd name="T6" fmla="*/ 21600 w 21600"/>
              <a:gd name="T7" fmla="*/ 10800 h 21600"/>
              <a:gd name="T8" fmla="*/ 0 w 21600"/>
              <a:gd name="T9" fmla="*/ 21600 h 21600"/>
              <a:gd name="T10" fmla="*/ 21600 w 21600"/>
              <a:gd name="T11" fmla="*/ 21600 h 21600"/>
              <a:gd name="T12" fmla="*/ 1086 w 21600"/>
              <a:gd name="T13" fmla="*/ 4628 h 21600"/>
              <a:gd name="T14" fmla="*/ 20635 w 21600"/>
              <a:gd name="T15" fmla="*/ 20289 h 21600"/>
            </a:gdLst>
            <a:ahLst/>
            <a:cxnLst>
              <a:cxn ang="0">
                <a:pos x="T0" y="T1"/>
              </a:cxn>
              <a:cxn ang="0">
                <a:pos x="T2" y="T3"/>
              </a:cxn>
              <a:cxn ang="0">
                <a:pos x="T4" y="T5"/>
              </a:cxn>
              <a:cxn ang="0">
                <a:pos x="T6" y="T7"/>
              </a:cxn>
              <a:cxn ang="0">
                <a:pos x="T8" y="T9"/>
              </a:cxn>
              <a:cxn ang="0">
                <a:pos x="T10" y="T11"/>
              </a:cxn>
            </a:cxnLst>
            <a:rect l="T12" t="T13" r="T14" b="T15"/>
            <a:pathLst>
              <a:path w="21600" h="21600">
                <a:moveTo>
                  <a:pt x="19790" y="3240"/>
                </a:moveTo>
                <a:cubicBezTo>
                  <a:pt x="10981" y="3240"/>
                  <a:pt x="9171" y="3240"/>
                  <a:pt x="9050" y="3086"/>
                </a:cubicBezTo>
                <a:cubicBezTo>
                  <a:pt x="9050" y="2931"/>
                  <a:pt x="8930" y="2777"/>
                  <a:pt x="8930" y="2469"/>
                </a:cubicBezTo>
                <a:cubicBezTo>
                  <a:pt x="8930" y="2160"/>
                  <a:pt x="8809" y="1851"/>
                  <a:pt x="8688" y="1389"/>
                </a:cubicBezTo>
                <a:cubicBezTo>
                  <a:pt x="8568" y="1080"/>
                  <a:pt x="8326" y="771"/>
                  <a:pt x="8085" y="463"/>
                </a:cubicBezTo>
                <a:cubicBezTo>
                  <a:pt x="7723" y="154"/>
                  <a:pt x="7361" y="0"/>
                  <a:pt x="7361" y="0"/>
                </a:cubicBezTo>
                <a:cubicBezTo>
                  <a:pt x="7361" y="0"/>
                  <a:pt x="2293" y="0"/>
                  <a:pt x="2051" y="154"/>
                </a:cubicBezTo>
                <a:cubicBezTo>
                  <a:pt x="1689" y="309"/>
                  <a:pt x="1448" y="463"/>
                  <a:pt x="1327" y="771"/>
                </a:cubicBezTo>
                <a:cubicBezTo>
                  <a:pt x="1207" y="1080"/>
                  <a:pt x="1086" y="1389"/>
                  <a:pt x="965" y="1697"/>
                </a:cubicBezTo>
                <a:cubicBezTo>
                  <a:pt x="845" y="2160"/>
                  <a:pt x="724" y="2314"/>
                  <a:pt x="724" y="2469"/>
                </a:cubicBezTo>
                <a:cubicBezTo>
                  <a:pt x="603" y="2623"/>
                  <a:pt x="603" y="2777"/>
                  <a:pt x="483" y="2931"/>
                </a:cubicBezTo>
                <a:cubicBezTo>
                  <a:pt x="483" y="3086"/>
                  <a:pt x="362" y="3240"/>
                  <a:pt x="241" y="3240"/>
                </a:cubicBezTo>
                <a:lnTo>
                  <a:pt x="0" y="3394"/>
                </a:lnTo>
                <a:lnTo>
                  <a:pt x="0" y="3703"/>
                </a:lnTo>
                <a:lnTo>
                  <a:pt x="0" y="10800"/>
                </a:lnTo>
                <a:lnTo>
                  <a:pt x="0" y="21600"/>
                </a:lnTo>
                <a:lnTo>
                  <a:pt x="10981" y="21600"/>
                </a:lnTo>
                <a:lnTo>
                  <a:pt x="21600" y="21600"/>
                </a:lnTo>
                <a:lnTo>
                  <a:pt x="21600" y="10800"/>
                </a:lnTo>
                <a:lnTo>
                  <a:pt x="21600" y="5246"/>
                </a:lnTo>
                <a:lnTo>
                  <a:pt x="21600" y="4783"/>
                </a:lnTo>
                <a:cubicBezTo>
                  <a:pt x="21479" y="4320"/>
                  <a:pt x="21359" y="4011"/>
                  <a:pt x="21117" y="3703"/>
                </a:cubicBezTo>
                <a:cubicBezTo>
                  <a:pt x="20876" y="3549"/>
                  <a:pt x="20514" y="3394"/>
                  <a:pt x="20152" y="3240"/>
                </a:cubicBezTo>
                <a:close/>
              </a:path>
            </a:pathLst>
          </a:custGeom>
          <a:solidFill>
            <a:srgbClr val="FFFFCC"/>
          </a:solidFill>
          <a:ln w="9525">
            <a:solidFill>
              <a:srgbClr val="000000"/>
            </a:solidFill>
            <a:miter lim="800000"/>
            <a:headEnd/>
            <a:tailEnd/>
          </a:ln>
          <a:effectLst>
            <a:outerShdw dist="107763" dir="2700000" algn="ctr" rotWithShape="0">
              <a:srgbClr val="808080"/>
            </a:outerShdw>
          </a:effectLst>
        </p:spPr>
        <p:txBody>
          <a:bodyPr vert="horz" wrap="square" lIns="68580" tIns="34290" rIns="68580" bIns="34290" numCol="1" anchor="t" anchorCtr="0" compatLnSpc="1">
            <a:prstTxWarp prst="textNoShape">
              <a:avLst/>
            </a:prstTxWarp>
          </a:bodyPr>
          <a:lstStyle/>
          <a:p>
            <a:pPr algn="ctr"/>
            <a:r>
              <a:rPr lang="en-US" sz="2000" dirty="0"/>
              <a:t>Current </a:t>
            </a:r>
          </a:p>
          <a:p>
            <a:pPr algn="ctr"/>
            <a:r>
              <a:rPr lang="en-US" sz="2000" dirty="0"/>
              <a:t>Revisions</a:t>
            </a:r>
          </a:p>
        </p:txBody>
      </p:sp>
      <p:sp>
        <p:nvSpPr>
          <p:cNvPr id="12" name="File">
            <a:extLst>
              <a:ext uri="{FF2B5EF4-FFF2-40B4-BE49-F238E27FC236}">
                <a16:creationId xmlns:a16="http://schemas.microsoft.com/office/drawing/2014/main" id="{17B417F2-B016-42F3-A947-48C5D39983AF}"/>
              </a:ext>
            </a:extLst>
          </p:cNvPr>
          <p:cNvSpPr>
            <a:spLocks noEditPoints="1" noChangeArrowheads="1"/>
          </p:cNvSpPr>
          <p:nvPr/>
        </p:nvSpPr>
        <p:spPr bwMode="auto">
          <a:xfrm>
            <a:off x="2273643" y="4751000"/>
            <a:ext cx="1522592" cy="1223552"/>
          </a:xfrm>
          <a:custGeom>
            <a:avLst/>
            <a:gdLst>
              <a:gd name="T0" fmla="*/ 10981 w 21600"/>
              <a:gd name="T1" fmla="*/ 3240 h 21600"/>
              <a:gd name="T2" fmla="*/ 0 w 21600"/>
              <a:gd name="T3" fmla="*/ 10800 h 21600"/>
              <a:gd name="T4" fmla="*/ 10800 w 21600"/>
              <a:gd name="T5" fmla="*/ 21600 h 21600"/>
              <a:gd name="T6" fmla="*/ 21600 w 21600"/>
              <a:gd name="T7" fmla="*/ 10800 h 21600"/>
              <a:gd name="T8" fmla="*/ 0 w 21600"/>
              <a:gd name="T9" fmla="*/ 21600 h 21600"/>
              <a:gd name="T10" fmla="*/ 21600 w 21600"/>
              <a:gd name="T11" fmla="*/ 21600 h 21600"/>
              <a:gd name="T12" fmla="*/ 1086 w 21600"/>
              <a:gd name="T13" fmla="*/ 4628 h 21600"/>
              <a:gd name="T14" fmla="*/ 20635 w 21600"/>
              <a:gd name="T15" fmla="*/ 20289 h 21600"/>
            </a:gdLst>
            <a:ahLst/>
            <a:cxnLst>
              <a:cxn ang="0">
                <a:pos x="T0" y="T1"/>
              </a:cxn>
              <a:cxn ang="0">
                <a:pos x="T2" y="T3"/>
              </a:cxn>
              <a:cxn ang="0">
                <a:pos x="T4" y="T5"/>
              </a:cxn>
              <a:cxn ang="0">
                <a:pos x="T6" y="T7"/>
              </a:cxn>
              <a:cxn ang="0">
                <a:pos x="T8" y="T9"/>
              </a:cxn>
              <a:cxn ang="0">
                <a:pos x="T10" y="T11"/>
              </a:cxn>
            </a:cxnLst>
            <a:rect l="T12" t="T13" r="T14" b="T15"/>
            <a:pathLst>
              <a:path w="21600" h="21600">
                <a:moveTo>
                  <a:pt x="19790" y="3240"/>
                </a:moveTo>
                <a:cubicBezTo>
                  <a:pt x="10981" y="3240"/>
                  <a:pt x="9171" y="3240"/>
                  <a:pt x="9050" y="3086"/>
                </a:cubicBezTo>
                <a:cubicBezTo>
                  <a:pt x="9050" y="2931"/>
                  <a:pt x="8930" y="2777"/>
                  <a:pt x="8930" y="2469"/>
                </a:cubicBezTo>
                <a:cubicBezTo>
                  <a:pt x="8930" y="2160"/>
                  <a:pt x="8809" y="1851"/>
                  <a:pt x="8688" y="1389"/>
                </a:cubicBezTo>
                <a:cubicBezTo>
                  <a:pt x="8568" y="1080"/>
                  <a:pt x="8326" y="771"/>
                  <a:pt x="8085" y="463"/>
                </a:cubicBezTo>
                <a:cubicBezTo>
                  <a:pt x="7723" y="154"/>
                  <a:pt x="7361" y="0"/>
                  <a:pt x="7361" y="0"/>
                </a:cubicBezTo>
                <a:cubicBezTo>
                  <a:pt x="7361" y="0"/>
                  <a:pt x="2293" y="0"/>
                  <a:pt x="2051" y="154"/>
                </a:cubicBezTo>
                <a:cubicBezTo>
                  <a:pt x="1689" y="309"/>
                  <a:pt x="1448" y="463"/>
                  <a:pt x="1327" y="771"/>
                </a:cubicBezTo>
                <a:cubicBezTo>
                  <a:pt x="1207" y="1080"/>
                  <a:pt x="1086" y="1389"/>
                  <a:pt x="965" y="1697"/>
                </a:cubicBezTo>
                <a:cubicBezTo>
                  <a:pt x="845" y="2160"/>
                  <a:pt x="724" y="2314"/>
                  <a:pt x="724" y="2469"/>
                </a:cubicBezTo>
                <a:cubicBezTo>
                  <a:pt x="603" y="2623"/>
                  <a:pt x="603" y="2777"/>
                  <a:pt x="483" y="2931"/>
                </a:cubicBezTo>
                <a:cubicBezTo>
                  <a:pt x="483" y="3086"/>
                  <a:pt x="362" y="3240"/>
                  <a:pt x="241" y="3240"/>
                </a:cubicBezTo>
                <a:lnTo>
                  <a:pt x="0" y="3394"/>
                </a:lnTo>
                <a:lnTo>
                  <a:pt x="0" y="3703"/>
                </a:lnTo>
                <a:lnTo>
                  <a:pt x="0" y="10800"/>
                </a:lnTo>
                <a:lnTo>
                  <a:pt x="0" y="21600"/>
                </a:lnTo>
                <a:lnTo>
                  <a:pt x="10981" y="21600"/>
                </a:lnTo>
                <a:lnTo>
                  <a:pt x="21600" y="21600"/>
                </a:lnTo>
                <a:lnTo>
                  <a:pt x="21600" y="10800"/>
                </a:lnTo>
                <a:lnTo>
                  <a:pt x="21600" y="5246"/>
                </a:lnTo>
                <a:lnTo>
                  <a:pt x="21600" y="4783"/>
                </a:lnTo>
                <a:cubicBezTo>
                  <a:pt x="21479" y="4320"/>
                  <a:pt x="21359" y="4011"/>
                  <a:pt x="21117" y="3703"/>
                </a:cubicBezTo>
                <a:cubicBezTo>
                  <a:pt x="20876" y="3549"/>
                  <a:pt x="20514" y="3394"/>
                  <a:pt x="20152" y="3240"/>
                </a:cubicBezTo>
                <a:close/>
              </a:path>
            </a:pathLst>
          </a:custGeom>
          <a:solidFill>
            <a:srgbClr val="FFFFCC"/>
          </a:solidFill>
          <a:ln w="9525">
            <a:solidFill>
              <a:srgbClr val="000000"/>
            </a:solidFill>
            <a:miter lim="800000"/>
            <a:headEnd/>
            <a:tailEnd/>
          </a:ln>
          <a:effectLst>
            <a:outerShdw dist="107763" dir="2700000" algn="ctr" rotWithShape="0">
              <a:srgbClr val="808080"/>
            </a:outerShdw>
          </a:effectLst>
        </p:spPr>
        <p:txBody>
          <a:bodyPr vert="horz" wrap="square" lIns="68580" tIns="34290" rIns="68580" bIns="34290" numCol="1" anchor="t" anchorCtr="0" compatLnSpc="1">
            <a:prstTxWarp prst="textNoShape">
              <a:avLst/>
            </a:prstTxWarp>
          </a:bodyPr>
          <a:lstStyle/>
          <a:p>
            <a:pPr algn="ctr"/>
            <a:r>
              <a:rPr lang="en-US" sz="2000" dirty="0"/>
              <a:t>Document Archive</a:t>
            </a:r>
          </a:p>
        </p:txBody>
      </p:sp>
      <p:sp>
        <p:nvSpPr>
          <p:cNvPr id="14" name="File">
            <a:extLst>
              <a:ext uri="{FF2B5EF4-FFF2-40B4-BE49-F238E27FC236}">
                <a16:creationId xmlns:a16="http://schemas.microsoft.com/office/drawing/2014/main" id="{C1587E38-8966-4D2C-8DB0-A600CD674660}"/>
              </a:ext>
            </a:extLst>
          </p:cNvPr>
          <p:cNvSpPr>
            <a:spLocks noEditPoints="1" noChangeArrowheads="1"/>
          </p:cNvSpPr>
          <p:nvPr/>
        </p:nvSpPr>
        <p:spPr bwMode="auto">
          <a:xfrm>
            <a:off x="751051" y="1338468"/>
            <a:ext cx="1522592" cy="1223552"/>
          </a:xfrm>
          <a:custGeom>
            <a:avLst/>
            <a:gdLst>
              <a:gd name="T0" fmla="*/ 10981 w 21600"/>
              <a:gd name="T1" fmla="*/ 3240 h 21600"/>
              <a:gd name="T2" fmla="*/ 0 w 21600"/>
              <a:gd name="T3" fmla="*/ 10800 h 21600"/>
              <a:gd name="T4" fmla="*/ 10800 w 21600"/>
              <a:gd name="T5" fmla="*/ 21600 h 21600"/>
              <a:gd name="T6" fmla="*/ 21600 w 21600"/>
              <a:gd name="T7" fmla="*/ 10800 h 21600"/>
              <a:gd name="T8" fmla="*/ 0 w 21600"/>
              <a:gd name="T9" fmla="*/ 21600 h 21600"/>
              <a:gd name="T10" fmla="*/ 21600 w 21600"/>
              <a:gd name="T11" fmla="*/ 21600 h 21600"/>
              <a:gd name="T12" fmla="*/ 1086 w 21600"/>
              <a:gd name="T13" fmla="*/ 4628 h 21600"/>
              <a:gd name="T14" fmla="*/ 20635 w 21600"/>
              <a:gd name="T15" fmla="*/ 20289 h 21600"/>
            </a:gdLst>
            <a:ahLst/>
            <a:cxnLst>
              <a:cxn ang="0">
                <a:pos x="T0" y="T1"/>
              </a:cxn>
              <a:cxn ang="0">
                <a:pos x="T2" y="T3"/>
              </a:cxn>
              <a:cxn ang="0">
                <a:pos x="T4" y="T5"/>
              </a:cxn>
              <a:cxn ang="0">
                <a:pos x="T6" y="T7"/>
              </a:cxn>
              <a:cxn ang="0">
                <a:pos x="T8" y="T9"/>
              </a:cxn>
              <a:cxn ang="0">
                <a:pos x="T10" y="T11"/>
              </a:cxn>
            </a:cxnLst>
            <a:rect l="T12" t="T13" r="T14" b="T15"/>
            <a:pathLst>
              <a:path w="21600" h="21600">
                <a:moveTo>
                  <a:pt x="19790" y="3240"/>
                </a:moveTo>
                <a:cubicBezTo>
                  <a:pt x="10981" y="3240"/>
                  <a:pt x="9171" y="3240"/>
                  <a:pt x="9050" y="3086"/>
                </a:cubicBezTo>
                <a:cubicBezTo>
                  <a:pt x="9050" y="2931"/>
                  <a:pt x="8930" y="2777"/>
                  <a:pt x="8930" y="2469"/>
                </a:cubicBezTo>
                <a:cubicBezTo>
                  <a:pt x="8930" y="2160"/>
                  <a:pt x="8809" y="1851"/>
                  <a:pt x="8688" y="1389"/>
                </a:cubicBezTo>
                <a:cubicBezTo>
                  <a:pt x="8568" y="1080"/>
                  <a:pt x="8326" y="771"/>
                  <a:pt x="8085" y="463"/>
                </a:cubicBezTo>
                <a:cubicBezTo>
                  <a:pt x="7723" y="154"/>
                  <a:pt x="7361" y="0"/>
                  <a:pt x="7361" y="0"/>
                </a:cubicBezTo>
                <a:cubicBezTo>
                  <a:pt x="7361" y="0"/>
                  <a:pt x="2293" y="0"/>
                  <a:pt x="2051" y="154"/>
                </a:cubicBezTo>
                <a:cubicBezTo>
                  <a:pt x="1689" y="309"/>
                  <a:pt x="1448" y="463"/>
                  <a:pt x="1327" y="771"/>
                </a:cubicBezTo>
                <a:cubicBezTo>
                  <a:pt x="1207" y="1080"/>
                  <a:pt x="1086" y="1389"/>
                  <a:pt x="965" y="1697"/>
                </a:cubicBezTo>
                <a:cubicBezTo>
                  <a:pt x="845" y="2160"/>
                  <a:pt x="724" y="2314"/>
                  <a:pt x="724" y="2469"/>
                </a:cubicBezTo>
                <a:cubicBezTo>
                  <a:pt x="603" y="2623"/>
                  <a:pt x="603" y="2777"/>
                  <a:pt x="483" y="2931"/>
                </a:cubicBezTo>
                <a:cubicBezTo>
                  <a:pt x="483" y="3086"/>
                  <a:pt x="362" y="3240"/>
                  <a:pt x="241" y="3240"/>
                </a:cubicBezTo>
                <a:lnTo>
                  <a:pt x="0" y="3394"/>
                </a:lnTo>
                <a:lnTo>
                  <a:pt x="0" y="3703"/>
                </a:lnTo>
                <a:lnTo>
                  <a:pt x="0" y="10800"/>
                </a:lnTo>
                <a:lnTo>
                  <a:pt x="0" y="21600"/>
                </a:lnTo>
                <a:lnTo>
                  <a:pt x="10981" y="21600"/>
                </a:lnTo>
                <a:lnTo>
                  <a:pt x="21600" y="21600"/>
                </a:lnTo>
                <a:lnTo>
                  <a:pt x="21600" y="10800"/>
                </a:lnTo>
                <a:lnTo>
                  <a:pt x="21600" y="5246"/>
                </a:lnTo>
                <a:lnTo>
                  <a:pt x="21600" y="4783"/>
                </a:lnTo>
                <a:cubicBezTo>
                  <a:pt x="21479" y="4320"/>
                  <a:pt x="21359" y="4011"/>
                  <a:pt x="21117" y="3703"/>
                </a:cubicBezTo>
                <a:cubicBezTo>
                  <a:pt x="20876" y="3549"/>
                  <a:pt x="20514" y="3394"/>
                  <a:pt x="20152" y="3240"/>
                </a:cubicBezTo>
                <a:close/>
              </a:path>
            </a:pathLst>
          </a:custGeom>
          <a:solidFill>
            <a:srgbClr val="FFFFCC"/>
          </a:solidFill>
          <a:ln w="9525">
            <a:solidFill>
              <a:srgbClr val="000000"/>
            </a:solidFill>
            <a:miter lim="800000"/>
            <a:headEnd/>
            <a:tailEnd/>
          </a:ln>
          <a:effectLst>
            <a:outerShdw dist="107763" dir="2700000" algn="ctr" rotWithShape="0">
              <a:srgbClr val="808080"/>
            </a:outerShdw>
          </a:effectLst>
        </p:spPr>
        <p:txBody>
          <a:bodyPr vert="horz" wrap="square" lIns="68580" tIns="34290" rIns="68580" bIns="34290" numCol="1" anchor="t" anchorCtr="0" compatLnSpc="1">
            <a:prstTxWarp prst="textNoShape">
              <a:avLst/>
            </a:prstTxWarp>
          </a:bodyPr>
          <a:lstStyle/>
          <a:p>
            <a:pPr algn="ctr"/>
            <a:r>
              <a:rPr lang="en-US" sz="2000" dirty="0"/>
              <a:t>Document </a:t>
            </a:r>
          </a:p>
          <a:p>
            <a:pPr algn="ctr"/>
            <a:r>
              <a:rPr lang="en-US" sz="2000" dirty="0"/>
              <a:t>Library</a:t>
            </a:r>
          </a:p>
        </p:txBody>
      </p:sp>
      <p:sp>
        <p:nvSpPr>
          <p:cNvPr id="8" name="TextBox 7">
            <a:extLst>
              <a:ext uri="{FF2B5EF4-FFF2-40B4-BE49-F238E27FC236}">
                <a16:creationId xmlns:a16="http://schemas.microsoft.com/office/drawing/2014/main" id="{02520768-15ED-4774-926E-294FE1972F5C}"/>
              </a:ext>
            </a:extLst>
          </p:cNvPr>
          <p:cNvSpPr txBox="1"/>
          <p:nvPr/>
        </p:nvSpPr>
        <p:spPr>
          <a:xfrm>
            <a:off x="4210524" y="3322521"/>
            <a:ext cx="7103740" cy="923330"/>
          </a:xfrm>
          <a:prstGeom prst="rect">
            <a:avLst/>
          </a:prstGeom>
          <a:noFill/>
        </p:spPr>
        <p:txBody>
          <a:bodyPr wrap="none" rtlCol="0">
            <a:spAutoFit/>
          </a:bodyPr>
          <a:lstStyle/>
          <a:p>
            <a:pPr marL="285750" indent="-285750">
              <a:buFont typeface="Arial" panose="020B0604020202020204" pitchFamily="34" charset="0"/>
              <a:buChar char="•"/>
            </a:pPr>
            <a:r>
              <a:rPr lang="en-US" dirty="0"/>
              <a:t>Create another folder within the Doc Library called “Current Revisions”</a:t>
            </a:r>
          </a:p>
          <a:p>
            <a:pPr marL="285750" indent="-285750">
              <a:buFont typeface="Arial" panose="020B0604020202020204" pitchFamily="34" charset="0"/>
              <a:buChar char="•"/>
            </a:pPr>
            <a:r>
              <a:rPr lang="en-US" dirty="0"/>
              <a:t>Only current revision of your documents go into this folder</a:t>
            </a:r>
          </a:p>
          <a:p>
            <a:pPr marL="285750" indent="-285750">
              <a:buFont typeface="Arial" panose="020B0604020202020204" pitchFamily="34" charset="0"/>
              <a:buChar char="•"/>
            </a:pPr>
            <a:r>
              <a:rPr lang="en-US" dirty="0"/>
              <a:t>This where everyone goes to get the Current Revisions document</a:t>
            </a:r>
          </a:p>
        </p:txBody>
      </p:sp>
      <p:sp>
        <p:nvSpPr>
          <p:cNvPr id="9" name="TextBox 8">
            <a:extLst>
              <a:ext uri="{FF2B5EF4-FFF2-40B4-BE49-F238E27FC236}">
                <a16:creationId xmlns:a16="http://schemas.microsoft.com/office/drawing/2014/main" id="{0C2A04BD-0E62-4CA3-AA2B-0AB032A681C6}"/>
              </a:ext>
            </a:extLst>
          </p:cNvPr>
          <p:cNvSpPr txBox="1"/>
          <p:nvPr/>
        </p:nvSpPr>
        <p:spPr>
          <a:xfrm>
            <a:off x="4138749" y="4901111"/>
            <a:ext cx="7846106" cy="1477328"/>
          </a:xfrm>
          <a:prstGeom prst="rect">
            <a:avLst/>
          </a:prstGeom>
          <a:noFill/>
        </p:spPr>
        <p:txBody>
          <a:bodyPr wrap="square" rtlCol="0">
            <a:spAutoFit/>
          </a:bodyPr>
          <a:lstStyle/>
          <a:p>
            <a:pPr marL="285750" indent="-285750">
              <a:buFont typeface="Arial" panose="020B0604020202020204" pitchFamily="34" charset="0"/>
              <a:buChar char="•"/>
            </a:pPr>
            <a:r>
              <a:rPr lang="en-US" dirty="0"/>
              <a:t>This folder stores obsolete revisions.</a:t>
            </a:r>
          </a:p>
          <a:p>
            <a:pPr marL="285750" indent="-285750">
              <a:buFont typeface="Arial" panose="020B0604020202020204" pitchFamily="34" charset="0"/>
              <a:buChar char="•"/>
            </a:pPr>
            <a:r>
              <a:rPr lang="en-US" dirty="0"/>
              <a:t>Serves as a history for future reference only.</a:t>
            </a:r>
          </a:p>
          <a:p>
            <a:pPr marL="285750" indent="-285750">
              <a:buFont typeface="Arial" panose="020B0604020202020204" pitchFamily="34" charset="0"/>
              <a:buChar char="•"/>
            </a:pPr>
            <a:r>
              <a:rPr lang="en-US" dirty="0"/>
              <a:t>No one should pull documents from here unless it is part of some kind of inquiry, root cause analysis or some other purpose for understanding the history and evolution of the process.</a:t>
            </a:r>
          </a:p>
        </p:txBody>
      </p:sp>
      <p:pic>
        <p:nvPicPr>
          <p:cNvPr id="10" name="Picture 9" descr="C:\Users\bklein\AppData\Local\Microsoft\Windows\Temporary Internet Files\Content.IE5\D0WIF2D2\MC900056795[1].wmf">
            <a:extLst>
              <a:ext uri="{FF2B5EF4-FFF2-40B4-BE49-F238E27FC236}">
                <a16:creationId xmlns:a16="http://schemas.microsoft.com/office/drawing/2014/main" id="{D026DF76-A247-4193-A283-F04A3F539788}"/>
              </a:ext>
            </a:extLst>
          </p:cNvPr>
          <p:cNvPicPr>
            <a:picLocks noChangeAspect="1" noChangeArrowheads="1"/>
          </p:cNvPicPr>
          <p:nvPr/>
        </p:nvPicPr>
        <p:blipFill>
          <a:blip r:embed="rId2" cstate="print"/>
          <a:srcRect/>
          <a:stretch>
            <a:fillRect/>
          </a:stretch>
        </p:blipFill>
        <p:spPr bwMode="auto">
          <a:xfrm>
            <a:off x="9061487" y="1112393"/>
            <a:ext cx="2733412" cy="1872139"/>
          </a:xfrm>
          <a:prstGeom prst="rect">
            <a:avLst/>
          </a:prstGeom>
          <a:noFill/>
          <a:ln>
            <a:noFill/>
          </a:ln>
        </p:spPr>
      </p:pic>
      <p:sp>
        <p:nvSpPr>
          <p:cNvPr id="11" name="TextBox 10">
            <a:extLst>
              <a:ext uri="{FF2B5EF4-FFF2-40B4-BE49-F238E27FC236}">
                <a16:creationId xmlns:a16="http://schemas.microsoft.com/office/drawing/2014/main" id="{3EC25337-511F-4A7B-89C3-E7C0625E230E}"/>
              </a:ext>
            </a:extLst>
          </p:cNvPr>
          <p:cNvSpPr txBox="1"/>
          <p:nvPr/>
        </p:nvSpPr>
        <p:spPr>
          <a:xfrm>
            <a:off x="2565980" y="1593583"/>
            <a:ext cx="5913478" cy="923330"/>
          </a:xfrm>
          <a:prstGeom prst="rect">
            <a:avLst/>
          </a:prstGeom>
          <a:noFill/>
        </p:spPr>
        <p:txBody>
          <a:bodyPr wrap="none" rtlCol="0">
            <a:spAutoFit/>
          </a:bodyPr>
          <a:lstStyle/>
          <a:p>
            <a:pPr marL="285750" indent="-285750">
              <a:buFont typeface="Arial" panose="020B0604020202020204" pitchFamily="34" charset="0"/>
              <a:buChar char="•"/>
            </a:pPr>
            <a:r>
              <a:rPr lang="en-US" dirty="0"/>
              <a:t>Create a Folder</a:t>
            </a:r>
          </a:p>
          <a:p>
            <a:pPr marL="285750" indent="-285750">
              <a:buFont typeface="Arial" panose="020B0604020202020204" pitchFamily="34" charset="0"/>
              <a:buChar char="•"/>
            </a:pPr>
            <a:r>
              <a:rPr lang="en-US" dirty="0"/>
              <a:t>Name it something really obvious like “Document Library”</a:t>
            </a:r>
          </a:p>
          <a:p>
            <a:r>
              <a:rPr lang="en-US" dirty="0"/>
              <a:t>“Library” evokes the idea of storing knowledge.</a:t>
            </a:r>
          </a:p>
        </p:txBody>
      </p:sp>
    </p:spTree>
    <p:extLst>
      <p:ext uri="{BB962C8B-B14F-4D97-AF65-F5344CB8AC3E}">
        <p14:creationId xmlns:p14="http://schemas.microsoft.com/office/powerpoint/2010/main" val="2489216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animBg="1"/>
      <p:bldP spid="14" grpId="0" animBg="1"/>
      <p:bldP spid="8" grpId="0"/>
      <p:bldP spid="9"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E13B8-CEA4-456E-8D19-30C2586A0B6D}"/>
              </a:ext>
            </a:extLst>
          </p:cNvPr>
          <p:cNvSpPr>
            <a:spLocks noGrp="1"/>
          </p:cNvSpPr>
          <p:nvPr>
            <p:ph type="title"/>
          </p:nvPr>
        </p:nvSpPr>
        <p:spPr>
          <a:xfrm>
            <a:off x="838200" y="365125"/>
            <a:ext cx="10515600" cy="890469"/>
          </a:xfrm>
        </p:spPr>
        <p:txBody>
          <a:bodyPr/>
          <a:lstStyle/>
          <a:p>
            <a:r>
              <a:rPr lang="en-US" dirty="0"/>
              <a:t>Current Revisions – Released Drawings</a:t>
            </a:r>
          </a:p>
        </p:txBody>
      </p:sp>
      <p:sp>
        <p:nvSpPr>
          <p:cNvPr id="5" name="File">
            <a:extLst>
              <a:ext uri="{FF2B5EF4-FFF2-40B4-BE49-F238E27FC236}">
                <a16:creationId xmlns:a16="http://schemas.microsoft.com/office/drawing/2014/main" id="{94CB0B9B-3887-43BB-9CCE-C1D5E2BED5A5}"/>
              </a:ext>
            </a:extLst>
          </p:cNvPr>
          <p:cNvSpPr>
            <a:spLocks noEditPoints="1" noChangeArrowheads="1"/>
          </p:cNvSpPr>
          <p:nvPr/>
        </p:nvSpPr>
        <p:spPr bwMode="auto">
          <a:xfrm>
            <a:off x="2273643" y="2984532"/>
            <a:ext cx="1522592" cy="1223552"/>
          </a:xfrm>
          <a:custGeom>
            <a:avLst/>
            <a:gdLst>
              <a:gd name="T0" fmla="*/ 10981 w 21600"/>
              <a:gd name="T1" fmla="*/ 3240 h 21600"/>
              <a:gd name="T2" fmla="*/ 0 w 21600"/>
              <a:gd name="T3" fmla="*/ 10800 h 21600"/>
              <a:gd name="T4" fmla="*/ 10800 w 21600"/>
              <a:gd name="T5" fmla="*/ 21600 h 21600"/>
              <a:gd name="T6" fmla="*/ 21600 w 21600"/>
              <a:gd name="T7" fmla="*/ 10800 h 21600"/>
              <a:gd name="T8" fmla="*/ 0 w 21600"/>
              <a:gd name="T9" fmla="*/ 21600 h 21600"/>
              <a:gd name="T10" fmla="*/ 21600 w 21600"/>
              <a:gd name="T11" fmla="*/ 21600 h 21600"/>
              <a:gd name="T12" fmla="*/ 1086 w 21600"/>
              <a:gd name="T13" fmla="*/ 4628 h 21600"/>
              <a:gd name="T14" fmla="*/ 20635 w 21600"/>
              <a:gd name="T15" fmla="*/ 20289 h 21600"/>
            </a:gdLst>
            <a:ahLst/>
            <a:cxnLst>
              <a:cxn ang="0">
                <a:pos x="T0" y="T1"/>
              </a:cxn>
              <a:cxn ang="0">
                <a:pos x="T2" y="T3"/>
              </a:cxn>
              <a:cxn ang="0">
                <a:pos x="T4" y="T5"/>
              </a:cxn>
              <a:cxn ang="0">
                <a:pos x="T6" y="T7"/>
              </a:cxn>
              <a:cxn ang="0">
                <a:pos x="T8" y="T9"/>
              </a:cxn>
              <a:cxn ang="0">
                <a:pos x="T10" y="T11"/>
              </a:cxn>
            </a:cxnLst>
            <a:rect l="T12" t="T13" r="T14" b="T15"/>
            <a:pathLst>
              <a:path w="21600" h="21600">
                <a:moveTo>
                  <a:pt x="19790" y="3240"/>
                </a:moveTo>
                <a:cubicBezTo>
                  <a:pt x="10981" y="3240"/>
                  <a:pt x="9171" y="3240"/>
                  <a:pt x="9050" y="3086"/>
                </a:cubicBezTo>
                <a:cubicBezTo>
                  <a:pt x="9050" y="2931"/>
                  <a:pt x="8930" y="2777"/>
                  <a:pt x="8930" y="2469"/>
                </a:cubicBezTo>
                <a:cubicBezTo>
                  <a:pt x="8930" y="2160"/>
                  <a:pt x="8809" y="1851"/>
                  <a:pt x="8688" y="1389"/>
                </a:cubicBezTo>
                <a:cubicBezTo>
                  <a:pt x="8568" y="1080"/>
                  <a:pt x="8326" y="771"/>
                  <a:pt x="8085" y="463"/>
                </a:cubicBezTo>
                <a:cubicBezTo>
                  <a:pt x="7723" y="154"/>
                  <a:pt x="7361" y="0"/>
                  <a:pt x="7361" y="0"/>
                </a:cubicBezTo>
                <a:cubicBezTo>
                  <a:pt x="7361" y="0"/>
                  <a:pt x="2293" y="0"/>
                  <a:pt x="2051" y="154"/>
                </a:cubicBezTo>
                <a:cubicBezTo>
                  <a:pt x="1689" y="309"/>
                  <a:pt x="1448" y="463"/>
                  <a:pt x="1327" y="771"/>
                </a:cubicBezTo>
                <a:cubicBezTo>
                  <a:pt x="1207" y="1080"/>
                  <a:pt x="1086" y="1389"/>
                  <a:pt x="965" y="1697"/>
                </a:cubicBezTo>
                <a:cubicBezTo>
                  <a:pt x="845" y="2160"/>
                  <a:pt x="724" y="2314"/>
                  <a:pt x="724" y="2469"/>
                </a:cubicBezTo>
                <a:cubicBezTo>
                  <a:pt x="603" y="2623"/>
                  <a:pt x="603" y="2777"/>
                  <a:pt x="483" y="2931"/>
                </a:cubicBezTo>
                <a:cubicBezTo>
                  <a:pt x="483" y="3086"/>
                  <a:pt x="362" y="3240"/>
                  <a:pt x="241" y="3240"/>
                </a:cubicBezTo>
                <a:lnTo>
                  <a:pt x="0" y="3394"/>
                </a:lnTo>
                <a:lnTo>
                  <a:pt x="0" y="3703"/>
                </a:lnTo>
                <a:lnTo>
                  <a:pt x="0" y="10800"/>
                </a:lnTo>
                <a:lnTo>
                  <a:pt x="0" y="21600"/>
                </a:lnTo>
                <a:lnTo>
                  <a:pt x="10981" y="21600"/>
                </a:lnTo>
                <a:lnTo>
                  <a:pt x="21600" y="21600"/>
                </a:lnTo>
                <a:lnTo>
                  <a:pt x="21600" y="10800"/>
                </a:lnTo>
                <a:lnTo>
                  <a:pt x="21600" y="5246"/>
                </a:lnTo>
                <a:lnTo>
                  <a:pt x="21600" y="4783"/>
                </a:lnTo>
                <a:cubicBezTo>
                  <a:pt x="21479" y="4320"/>
                  <a:pt x="21359" y="4011"/>
                  <a:pt x="21117" y="3703"/>
                </a:cubicBezTo>
                <a:cubicBezTo>
                  <a:pt x="20876" y="3549"/>
                  <a:pt x="20514" y="3394"/>
                  <a:pt x="20152" y="3240"/>
                </a:cubicBezTo>
                <a:close/>
              </a:path>
            </a:pathLst>
          </a:custGeom>
          <a:solidFill>
            <a:srgbClr val="FFFFCC"/>
          </a:solidFill>
          <a:ln w="9525">
            <a:solidFill>
              <a:srgbClr val="000000"/>
            </a:solidFill>
            <a:miter lim="800000"/>
            <a:headEnd/>
            <a:tailEnd/>
          </a:ln>
          <a:effectLst>
            <a:outerShdw dist="107763" dir="2700000" algn="ctr" rotWithShape="0">
              <a:srgbClr val="808080"/>
            </a:outerShdw>
          </a:effectLst>
        </p:spPr>
        <p:txBody>
          <a:bodyPr vert="horz" wrap="square" lIns="68580" tIns="34290" rIns="68580" bIns="34290" numCol="1" anchor="t" anchorCtr="0" compatLnSpc="1">
            <a:prstTxWarp prst="textNoShape">
              <a:avLst/>
            </a:prstTxWarp>
          </a:bodyPr>
          <a:lstStyle/>
          <a:p>
            <a:pPr algn="ctr"/>
            <a:r>
              <a:rPr lang="en-US" sz="2000" dirty="0"/>
              <a:t>Current </a:t>
            </a:r>
          </a:p>
          <a:p>
            <a:pPr algn="ctr"/>
            <a:r>
              <a:rPr lang="en-US" sz="2000" dirty="0"/>
              <a:t>Revisions</a:t>
            </a:r>
          </a:p>
        </p:txBody>
      </p:sp>
      <p:sp>
        <p:nvSpPr>
          <p:cNvPr id="14" name="File">
            <a:extLst>
              <a:ext uri="{FF2B5EF4-FFF2-40B4-BE49-F238E27FC236}">
                <a16:creationId xmlns:a16="http://schemas.microsoft.com/office/drawing/2014/main" id="{C1587E38-8966-4D2C-8DB0-A600CD674660}"/>
              </a:ext>
            </a:extLst>
          </p:cNvPr>
          <p:cNvSpPr>
            <a:spLocks noEditPoints="1" noChangeArrowheads="1"/>
          </p:cNvSpPr>
          <p:nvPr/>
        </p:nvSpPr>
        <p:spPr bwMode="auto">
          <a:xfrm>
            <a:off x="751051" y="1338468"/>
            <a:ext cx="1522592" cy="1223552"/>
          </a:xfrm>
          <a:custGeom>
            <a:avLst/>
            <a:gdLst>
              <a:gd name="T0" fmla="*/ 10981 w 21600"/>
              <a:gd name="T1" fmla="*/ 3240 h 21600"/>
              <a:gd name="T2" fmla="*/ 0 w 21600"/>
              <a:gd name="T3" fmla="*/ 10800 h 21600"/>
              <a:gd name="T4" fmla="*/ 10800 w 21600"/>
              <a:gd name="T5" fmla="*/ 21600 h 21600"/>
              <a:gd name="T6" fmla="*/ 21600 w 21600"/>
              <a:gd name="T7" fmla="*/ 10800 h 21600"/>
              <a:gd name="T8" fmla="*/ 0 w 21600"/>
              <a:gd name="T9" fmla="*/ 21600 h 21600"/>
              <a:gd name="T10" fmla="*/ 21600 w 21600"/>
              <a:gd name="T11" fmla="*/ 21600 h 21600"/>
              <a:gd name="T12" fmla="*/ 1086 w 21600"/>
              <a:gd name="T13" fmla="*/ 4628 h 21600"/>
              <a:gd name="T14" fmla="*/ 20635 w 21600"/>
              <a:gd name="T15" fmla="*/ 20289 h 21600"/>
            </a:gdLst>
            <a:ahLst/>
            <a:cxnLst>
              <a:cxn ang="0">
                <a:pos x="T0" y="T1"/>
              </a:cxn>
              <a:cxn ang="0">
                <a:pos x="T2" y="T3"/>
              </a:cxn>
              <a:cxn ang="0">
                <a:pos x="T4" y="T5"/>
              </a:cxn>
              <a:cxn ang="0">
                <a:pos x="T6" y="T7"/>
              </a:cxn>
              <a:cxn ang="0">
                <a:pos x="T8" y="T9"/>
              </a:cxn>
              <a:cxn ang="0">
                <a:pos x="T10" y="T11"/>
              </a:cxn>
            </a:cxnLst>
            <a:rect l="T12" t="T13" r="T14" b="T15"/>
            <a:pathLst>
              <a:path w="21600" h="21600">
                <a:moveTo>
                  <a:pt x="19790" y="3240"/>
                </a:moveTo>
                <a:cubicBezTo>
                  <a:pt x="10981" y="3240"/>
                  <a:pt x="9171" y="3240"/>
                  <a:pt x="9050" y="3086"/>
                </a:cubicBezTo>
                <a:cubicBezTo>
                  <a:pt x="9050" y="2931"/>
                  <a:pt x="8930" y="2777"/>
                  <a:pt x="8930" y="2469"/>
                </a:cubicBezTo>
                <a:cubicBezTo>
                  <a:pt x="8930" y="2160"/>
                  <a:pt x="8809" y="1851"/>
                  <a:pt x="8688" y="1389"/>
                </a:cubicBezTo>
                <a:cubicBezTo>
                  <a:pt x="8568" y="1080"/>
                  <a:pt x="8326" y="771"/>
                  <a:pt x="8085" y="463"/>
                </a:cubicBezTo>
                <a:cubicBezTo>
                  <a:pt x="7723" y="154"/>
                  <a:pt x="7361" y="0"/>
                  <a:pt x="7361" y="0"/>
                </a:cubicBezTo>
                <a:cubicBezTo>
                  <a:pt x="7361" y="0"/>
                  <a:pt x="2293" y="0"/>
                  <a:pt x="2051" y="154"/>
                </a:cubicBezTo>
                <a:cubicBezTo>
                  <a:pt x="1689" y="309"/>
                  <a:pt x="1448" y="463"/>
                  <a:pt x="1327" y="771"/>
                </a:cubicBezTo>
                <a:cubicBezTo>
                  <a:pt x="1207" y="1080"/>
                  <a:pt x="1086" y="1389"/>
                  <a:pt x="965" y="1697"/>
                </a:cubicBezTo>
                <a:cubicBezTo>
                  <a:pt x="845" y="2160"/>
                  <a:pt x="724" y="2314"/>
                  <a:pt x="724" y="2469"/>
                </a:cubicBezTo>
                <a:cubicBezTo>
                  <a:pt x="603" y="2623"/>
                  <a:pt x="603" y="2777"/>
                  <a:pt x="483" y="2931"/>
                </a:cubicBezTo>
                <a:cubicBezTo>
                  <a:pt x="483" y="3086"/>
                  <a:pt x="362" y="3240"/>
                  <a:pt x="241" y="3240"/>
                </a:cubicBezTo>
                <a:lnTo>
                  <a:pt x="0" y="3394"/>
                </a:lnTo>
                <a:lnTo>
                  <a:pt x="0" y="3703"/>
                </a:lnTo>
                <a:lnTo>
                  <a:pt x="0" y="10800"/>
                </a:lnTo>
                <a:lnTo>
                  <a:pt x="0" y="21600"/>
                </a:lnTo>
                <a:lnTo>
                  <a:pt x="10981" y="21600"/>
                </a:lnTo>
                <a:lnTo>
                  <a:pt x="21600" y="21600"/>
                </a:lnTo>
                <a:lnTo>
                  <a:pt x="21600" y="10800"/>
                </a:lnTo>
                <a:lnTo>
                  <a:pt x="21600" y="5246"/>
                </a:lnTo>
                <a:lnTo>
                  <a:pt x="21600" y="4783"/>
                </a:lnTo>
                <a:cubicBezTo>
                  <a:pt x="21479" y="4320"/>
                  <a:pt x="21359" y="4011"/>
                  <a:pt x="21117" y="3703"/>
                </a:cubicBezTo>
                <a:cubicBezTo>
                  <a:pt x="20876" y="3549"/>
                  <a:pt x="20514" y="3394"/>
                  <a:pt x="20152" y="3240"/>
                </a:cubicBezTo>
                <a:close/>
              </a:path>
            </a:pathLst>
          </a:custGeom>
          <a:solidFill>
            <a:srgbClr val="FFFFCC"/>
          </a:solidFill>
          <a:ln w="9525">
            <a:solidFill>
              <a:srgbClr val="000000"/>
            </a:solidFill>
            <a:miter lim="800000"/>
            <a:headEnd/>
            <a:tailEnd/>
          </a:ln>
          <a:effectLst>
            <a:outerShdw dist="107763" dir="2700000" algn="ctr" rotWithShape="0">
              <a:srgbClr val="808080"/>
            </a:outerShdw>
          </a:effectLst>
        </p:spPr>
        <p:txBody>
          <a:bodyPr vert="horz" wrap="square" lIns="68580" tIns="34290" rIns="68580" bIns="34290" numCol="1" anchor="t" anchorCtr="0" compatLnSpc="1">
            <a:prstTxWarp prst="textNoShape">
              <a:avLst/>
            </a:prstTxWarp>
          </a:bodyPr>
          <a:lstStyle/>
          <a:p>
            <a:pPr algn="ctr"/>
            <a:r>
              <a:rPr lang="en-US" sz="2000" dirty="0"/>
              <a:t>Document </a:t>
            </a:r>
          </a:p>
          <a:p>
            <a:pPr algn="ctr"/>
            <a:r>
              <a:rPr lang="en-US" sz="2000" dirty="0"/>
              <a:t>Library</a:t>
            </a:r>
          </a:p>
        </p:txBody>
      </p:sp>
      <p:sp>
        <p:nvSpPr>
          <p:cNvPr id="15" name="Flowchart: Document 14">
            <a:extLst>
              <a:ext uri="{FF2B5EF4-FFF2-40B4-BE49-F238E27FC236}">
                <a16:creationId xmlns:a16="http://schemas.microsoft.com/office/drawing/2014/main" id="{8B6B4726-CCFF-4F6A-94D7-D961F9BEB042}"/>
              </a:ext>
            </a:extLst>
          </p:cNvPr>
          <p:cNvSpPr/>
          <p:nvPr/>
        </p:nvSpPr>
        <p:spPr>
          <a:xfrm>
            <a:off x="4032770" y="1570868"/>
            <a:ext cx="1088571" cy="934759"/>
          </a:xfrm>
          <a:prstGeom prst="flowChart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Rev A</a:t>
            </a:r>
          </a:p>
        </p:txBody>
      </p:sp>
      <p:cxnSp>
        <p:nvCxnSpPr>
          <p:cNvPr id="16" name="Connector: Elbow 15">
            <a:extLst>
              <a:ext uri="{FF2B5EF4-FFF2-40B4-BE49-F238E27FC236}">
                <a16:creationId xmlns:a16="http://schemas.microsoft.com/office/drawing/2014/main" id="{83740512-F496-41C4-A02F-4363F50154DE}"/>
              </a:ext>
            </a:extLst>
          </p:cNvPr>
          <p:cNvCxnSpPr>
            <a:cxnSpLocks/>
            <a:stCxn id="15" idx="2"/>
            <a:endCxn id="5" idx="3"/>
          </p:cNvCxnSpPr>
          <p:nvPr/>
        </p:nvCxnSpPr>
        <p:spPr>
          <a:xfrm rot="5400000">
            <a:off x="3610407" y="2629658"/>
            <a:ext cx="1152479" cy="780821"/>
          </a:xfrm>
          <a:prstGeom prst="bentConnector2">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F513CFCF-C9E4-4976-80C3-77BCF9407CC0}"/>
              </a:ext>
            </a:extLst>
          </p:cNvPr>
          <p:cNvSpPr txBox="1"/>
          <p:nvPr/>
        </p:nvSpPr>
        <p:spPr>
          <a:xfrm>
            <a:off x="4728641" y="2818366"/>
            <a:ext cx="7237526" cy="646331"/>
          </a:xfrm>
          <a:prstGeom prst="rect">
            <a:avLst/>
          </a:prstGeom>
          <a:noFill/>
        </p:spPr>
        <p:txBody>
          <a:bodyPr wrap="square" rtlCol="0">
            <a:spAutoFit/>
          </a:bodyPr>
          <a:lstStyle/>
          <a:p>
            <a:r>
              <a:rPr lang="en-US" dirty="0"/>
              <a:t>Documents are placed in here when you are ready to “publish” them</a:t>
            </a:r>
          </a:p>
          <a:p>
            <a:r>
              <a:rPr lang="en-US" dirty="0"/>
              <a:t>Released to the Document Library</a:t>
            </a:r>
          </a:p>
        </p:txBody>
      </p:sp>
      <p:pic>
        <p:nvPicPr>
          <p:cNvPr id="9" name="Picture 8">
            <a:extLst>
              <a:ext uri="{FF2B5EF4-FFF2-40B4-BE49-F238E27FC236}">
                <a16:creationId xmlns:a16="http://schemas.microsoft.com/office/drawing/2014/main" id="{73D9AAA3-999A-4EA6-9898-70E90A4CD809}"/>
              </a:ext>
            </a:extLst>
          </p:cNvPr>
          <p:cNvPicPr>
            <a:picLocks noChangeAspect="1"/>
          </p:cNvPicPr>
          <p:nvPr/>
        </p:nvPicPr>
        <p:blipFill>
          <a:blip r:embed="rId2"/>
          <a:stretch>
            <a:fillRect/>
          </a:stretch>
        </p:blipFill>
        <p:spPr>
          <a:xfrm>
            <a:off x="8253984" y="3982955"/>
            <a:ext cx="3712183" cy="2777952"/>
          </a:xfrm>
          <a:prstGeom prst="rect">
            <a:avLst/>
          </a:prstGeom>
        </p:spPr>
      </p:pic>
      <p:sp>
        <p:nvSpPr>
          <p:cNvPr id="10" name="TextBox 9">
            <a:extLst>
              <a:ext uri="{FF2B5EF4-FFF2-40B4-BE49-F238E27FC236}">
                <a16:creationId xmlns:a16="http://schemas.microsoft.com/office/drawing/2014/main" id="{FF09E41C-6367-4D8A-A443-AC9BE1D001B7}"/>
              </a:ext>
            </a:extLst>
          </p:cNvPr>
          <p:cNvSpPr txBox="1"/>
          <p:nvPr/>
        </p:nvSpPr>
        <p:spPr>
          <a:xfrm>
            <a:off x="255330" y="4817490"/>
            <a:ext cx="7669470" cy="1708160"/>
          </a:xfrm>
          <a:prstGeom prst="rect">
            <a:avLst/>
          </a:prstGeom>
          <a:noFill/>
        </p:spPr>
        <p:txBody>
          <a:bodyPr wrap="square" rtlCol="0">
            <a:spAutoFit/>
          </a:bodyPr>
          <a:lstStyle/>
          <a:p>
            <a:pPr>
              <a:spcAft>
                <a:spcPts val="600"/>
              </a:spcAft>
            </a:pPr>
            <a:r>
              <a:rPr lang="en-US" dirty="0"/>
              <a:t>What does “publish” mean?</a:t>
            </a:r>
          </a:p>
          <a:p>
            <a:pPr marL="285750" indent="-285750">
              <a:spcAft>
                <a:spcPts val="600"/>
              </a:spcAft>
              <a:buFont typeface="Arial" panose="020B0604020202020204" pitchFamily="34" charset="0"/>
              <a:buChar char="•"/>
            </a:pPr>
            <a:r>
              <a:rPr lang="en-US" dirty="0"/>
              <a:t>You want to make this document available for others to use.</a:t>
            </a:r>
          </a:p>
          <a:p>
            <a:pPr marL="742950" lvl="1" indent="-285750">
              <a:spcAft>
                <a:spcPts val="600"/>
              </a:spcAft>
              <a:buFont typeface="Arial" panose="020B0604020202020204" pitchFamily="34" charset="0"/>
              <a:buChar char="•"/>
            </a:pPr>
            <a:r>
              <a:rPr lang="en-US" dirty="0"/>
              <a:t>To send this document to a supplier</a:t>
            </a:r>
          </a:p>
          <a:p>
            <a:pPr marL="742950" lvl="1" indent="-285750">
              <a:spcAft>
                <a:spcPts val="600"/>
              </a:spcAft>
              <a:buFont typeface="Arial" panose="020B0604020202020204" pitchFamily="34" charset="0"/>
              <a:buChar char="•"/>
            </a:pPr>
            <a:r>
              <a:rPr lang="en-US" dirty="0"/>
              <a:t>To give this document to someone who is going to perform a function (e.g. a technician who is going to use it to build your product)</a:t>
            </a:r>
          </a:p>
        </p:txBody>
      </p:sp>
    </p:spTree>
    <p:extLst>
      <p:ext uri="{BB962C8B-B14F-4D97-AF65-F5344CB8AC3E}">
        <p14:creationId xmlns:p14="http://schemas.microsoft.com/office/powerpoint/2010/main" val="1829816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up)">
                                      <p:cBhvr>
                                        <p:cTn id="11" dur="500"/>
                                        <p:tgtEl>
                                          <p:spTgt spid="1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0">
                                            <p:txEl>
                                              <p:pRg st="1" end="1"/>
                                            </p:txEl>
                                          </p:spTgt>
                                        </p:tgtEl>
                                        <p:attrNameLst>
                                          <p:attrName>style.visibility</p:attrName>
                                        </p:attrNameLst>
                                      </p:cBhvr>
                                      <p:to>
                                        <p:strVal val="visible"/>
                                      </p:to>
                                    </p:set>
                                    <p:animEffect transition="in" filter="fade">
                                      <p:cBhvr>
                                        <p:cTn id="25" dur="500"/>
                                        <p:tgtEl>
                                          <p:spTgt spid="10">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0">
                                            <p:txEl>
                                              <p:pRg st="2" end="2"/>
                                            </p:txEl>
                                          </p:spTgt>
                                        </p:tgtEl>
                                        <p:attrNameLst>
                                          <p:attrName>style.visibility</p:attrName>
                                        </p:attrNameLst>
                                      </p:cBhvr>
                                      <p:to>
                                        <p:strVal val="visible"/>
                                      </p:to>
                                    </p:set>
                                    <p:animEffect transition="in" filter="fade">
                                      <p:cBhvr>
                                        <p:cTn id="30" dur="500"/>
                                        <p:tgtEl>
                                          <p:spTgt spid="10">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0">
                                            <p:txEl>
                                              <p:pRg st="3" end="3"/>
                                            </p:txEl>
                                          </p:spTgt>
                                        </p:tgtEl>
                                        <p:attrNameLst>
                                          <p:attrName>style.visibility</p:attrName>
                                        </p:attrNameLst>
                                      </p:cBhvr>
                                      <p:to>
                                        <p:strVal val="visible"/>
                                      </p:to>
                                    </p:set>
                                    <p:animEffect transition="in" filter="fade">
                                      <p:cBhvr>
                                        <p:cTn id="35" dur="500"/>
                                        <p:tgtEl>
                                          <p:spTgt spid="1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E13B8-CEA4-456E-8D19-30C2586A0B6D}"/>
              </a:ext>
            </a:extLst>
          </p:cNvPr>
          <p:cNvSpPr>
            <a:spLocks noGrp="1"/>
          </p:cNvSpPr>
          <p:nvPr>
            <p:ph type="title"/>
          </p:nvPr>
        </p:nvSpPr>
        <p:spPr>
          <a:xfrm>
            <a:off x="838200" y="365125"/>
            <a:ext cx="10515600" cy="890469"/>
          </a:xfrm>
        </p:spPr>
        <p:txBody>
          <a:bodyPr/>
          <a:lstStyle/>
          <a:p>
            <a:r>
              <a:rPr lang="en-US" dirty="0"/>
              <a:t>Document Archive</a:t>
            </a:r>
          </a:p>
        </p:txBody>
      </p:sp>
      <p:sp>
        <p:nvSpPr>
          <p:cNvPr id="5" name="File">
            <a:extLst>
              <a:ext uri="{FF2B5EF4-FFF2-40B4-BE49-F238E27FC236}">
                <a16:creationId xmlns:a16="http://schemas.microsoft.com/office/drawing/2014/main" id="{94CB0B9B-3887-43BB-9CCE-C1D5E2BED5A5}"/>
              </a:ext>
            </a:extLst>
          </p:cNvPr>
          <p:cNvSpPr>
            <a:spLocks noEditPoints="1" noChangeArrowheads="1"/>
          </p:cNvSpPr>
          <p:nvPr/>
        </p:nvSpPr>
        <p:spPr bwMode="auto">
          <a:xfrm>
            <a:off x="2273643" y="2984532"/>
            <a:ext cx="1522592" cy="1223552"/>
          </a:xfrm>
          <a:custGeom>
            <a:avLst/>
            <a:gdLst>
              <a:gd name="T0" fmla="*/ 10981 w 21600"/>
              <a:gd name="T1" fmla="*/ 3240 h 21600"/>
              <a:gd name="T2" fmla="*/ 0 w 21600"/>
              <a:gd name="T3" fmla="*/ 10800 h 21600"/>
              <a:gd name="T4" fmla="*/ 10800 w 21600"/>
              <a:gd name="T5" fmla="*/ 21600 h 21600"/>
              <a:gd name="T6" fmla="*/ 21600 w 21600"/>
              <a:gd name="T7" fmla="*/ 10800 h 21600"/>
              <a:gd name="T8" fmla="*/ 0 w 21600"/>
              <a:gd name="T9" fmla="*/ 21600 h 21600"/>
              <a:gd name="T10" fmla="*/ 21600 w 21600"/>
              <a:gd name="T11" fmla="*/ 21600 h 21600"/>
              <a:gd name="T12" fmla="*/ 1086 w 21600"/>
              <a:gd name="T13" fmla="*/ 4628 h 21600"/>
              <a:gd name="T14" fmla="*/ 20635 w 21600"/>
              <a:gd name="T15" fmla="*/ 20289 h 21600"/>
            </a:gdLst>
            <a:ahLst/>
            <a:cxnLst>
              <a:cxn ang="0">
                <a:pos x="T0" y="T1"/>
              </a:cxn>
              <a:cxn ang="0">
                <a:pos x="T2" y="T3"/>
              </a:cxn>
              <a:cxn ang="0">
                <a:pos x="T4" y="T5"/>
              </a:cxn>
              <a:cxn ang="0">
                <a:pos x="T6" y="T7"/>
              </a:cxn>
              <a:cxn ang="0">
                <a:pos x="T8" y="T9"/>
              </a:cxn>
              <a:cxn ang="0">
                <a:pos x="T10" y="T11"/>
              </a:cxn>
            </a:cxnLst>
            <a:rect l="T12" t="T13" r="T14" b="T15"/>
            <a:pathLst>
              <a:path w="21600" h="21600">
                <a:moveTo>
                  <a:pt x="19790" y="3240"/>
                </a:moveTo>
                <a:cubicBezTo>
                  <a:pt x="10981" y="3240"/>
                  <a:pt x="9171" y="3240"/>
                  <a:pt x="9050" y="3086"/>
                </a:cubicBezTo>
                <a:cubicBezTo>
                  <a:pt x="9050" y="2931"/>
                  <a:pt x="8930" y="2777"/>
                  <a:pt x="8930" y="2469"/>
                </a:cubicBezTo>
                <a:cubicBezTo>
                  <a:pt x="8930" y="2160"/>
                  <a:pt x="8809" y="1851"/>
                  <a:pt x="8688" y="1389"/>
                </a:cubicBezTo>
                <a:cubicBezTo>
                  <a:pt x="8568" y="1080"/>
                  <a:pt x="8326" y="771"/>
                  <a:pt x="8085" y="463"/>
                </a:cubicBezTo>
                <a:cubicBezTo>
                  <a:pt x="7723" y="154"/>
                  <a:pt x="7361" y="0"/>
                  <a:pt x="7361" y="0"/>
                </a:cubicBezTo>
                <a:cubicBezTo>
                  <a:pt x="7361" y="0"/>
                  <a:pt x="2293" y="0"/>
                  <a:pt x="2051" y="154"/>
                </a:cubicBezTo>
                <a:cubicBezTo>
                  <a:pt x="1689" y="309"/>
                  <a:pt x="1448" y="463"/>
                  <a:pt x="1327" y="771"/>
                </a:cubicBezTo>
                <a:cubicBezTo>
                  <a:pt x="1207" y="1080"/>
                  <a:pt x="1086" y="1389"/>
                  <a:pt x="965" y="1697"/>
                </a:cubicBezTo>
                <a:cubicBezTo>
                  <a:pt x="845" y="2160"/>
                  <a:pt x="724" y="2314"/>
                  <a:pt x="724" y="2469"/>
                </a:cubicBezTo>
                <a:cubicBezTo>
                  <a:pt x="603" y="2623"/>
                  <a:pt x="603" y="2777"/>
                  <a:pt x="483" y="2931"/>
                </a:cubicBezTo>
                <a:cubicBezTo>
                  <a:pt x="483" y="3086"/>
                  <a:pt x="362" y="3240"/>
                  <a:pt x="241" y="3240"/>
                </a:cubicBezTo>
                <a:lnTo>
                  <a:pt x="0" y="3394"/>
                </a:lnTo>
                <a:lnTo>
                  <a:pt x="0" y="3703"/>
                </a:lnTo>
                <a:lnTo>
                  <a:pt x="0" y="10800"/>
                </a:lnTo>
                <a:lnTo>
                  <a:pt x="0" y="21600"/>
                </a:lnTo>
                <a:lnTo>
                  <a:pt x="10981" y="21600"/>
                </a:lnTo>
                <a:lnTo>
                  <a:pt x="21600" y="21600"/>
                </a:lnTo>
                <a:lnTo>
                  <a:pt x="21600" y="10800"/>
                </a:lnTo>
                <a:lnTo>
                  <a:pt x="21600" y="5246"/>
                </a:lnTo>
                <a:lnTo>
                  <a:pt x="21600" y="4783"/>
                </a:lnTo>
                <a:cubicBezTo>
                  <a:pt x="21479" y="4320"/>
                  <a:pt x="21359" y="4011"/>
                  <a:pt x="21117" y="3703"/>
                </a:cubicBezTo>
                <a:cubicBezTo>
                  <a:pt x="20876" y="3549"/>
                  <a:pt x="20514" y="3394"/>
                  <a:pt x="20152" y="3240"/>
                </a:cubicBezTo>
                <a:close/>
              </a:path>
            </a:pathLst>
          </a:custGeom>
          <a:solidFill>
            <a:srgbClr val="FFFFCC"/>
          </a:solidFill>
          <a:ln w="9525">
            <a:solidFill>
              <a:srgbClr val="000000"/>
            </a:solidFill>
            <a:miter lim="800000"/>
            <a:headEnd/>
            <a:tailEnd/>
          </a:ln>
          <a:effectLst>
            <a:outerShdw dist="107763" dir="2700000" algn="ctr" rotWithShape="0">
              <a:srgbClr val="808080"/>
            </a:outerShdw>
          </a:effectLst>
        </p:spPr>
        <p:txBody>
          <a:bodyPr vert="horz" wrap="square" lIns="68580" tIns="34290" rIns="68580" bIns="34290" numCol="1" anchor="t" anchorCtr="0" compatLnSpc="1">
            <a:prstTxWarp prst="textNoShape">
              <a:avLst/>
            </a:prstTxWarp>
          </a:bodyPr>
          <a:lstStyle/>
          <a:p>
            <a:pPr algn="ctr"/>
            <a:r>
              <a:rPr lang="en-US" sz="2000" dirty="0"/>
              <a:t>Current </a:t>
            </a:r>
          </a:p>
          <a:p>
            <a:pPr algn="ctr"/>
            <a:r>
              <a:rPr lang="en-US" sz="2000" dirty="0"/>
              <a:t>Revisions</a:t>
            </a:r>
          </a:p>
        </p:txBody>
      </p:sp>
      <p:sp>
        <p:nvSpPr>
          <p:cNvPr id="12" name="File">
            <a:extLst>
              <a:ext uri="{FF2B5EF4-FFF2-40B4-BE49-F238E27FC236}">
                <a16:creationId xmlns:a16="http://schemas.microsoft.com/office/drawing/2014/main" id="{17B417F2-B016-42F3-A947-48C5D39983AF}"/>
              </a:ext>
            </a:extLst>
          </p:cNvPr>
          <p:cNvSpPr>
            <a:spLocks noEditPoints="1" noChangeArrowheads="1"/>
          </p:cNvSpPr>
          <p:nvPr/>
        </p:nvSpPr>
        <p:spPr bwMode="auto">
          <a:xfrm>
            <a:off x="2273643" y="4751000"/>
            <a:ext cx="1522592" cy="1223552"/>
          </a:xfrm>
          <a:custGeom>
            <a:avLst/>
            <a:gdLst>
              <a:gd name="T0" fmla="*/ 10981 w 21600"/>
              <a:gd name="T1" fmla="*/ 3240 h 21600"/>
              <a:gd name="T2" fmla="*/ 0 w 21600"/>
              <a:gd name="T3" fmla="*/ 10800 h 21600"/>
              <a:gd name="T4" fmla="*/ 10800 w 21600"/>
              <a:gd name="T5" fmla="*/ 21600 h 21600"/>
              <a:gd name="T6" fmla="*/ 21600 w 21600"/>
              <a:gd name="T7" fmla="*/ 10800 h 21600"/>
              <a:gd name="T8" fmla="*/ 0 w 21600"/>
              <a:gd name="T9" fmla="*/ 21600 h 21600"/>
              <a:gd name="T10" fmla="*/ 21600 w 21600"/>
              <a:gd name="T11" fmla="*/ 21600 h 21600"/>
              <a:gd name="T12" fmla="*/ 1086 w 21600"/>
              <a:gd name="T13" fmla="*/ 4628 h 21600"/>
              <a:gd name="T14" fmla="*/ 20635 w 21600"/>
              <a:gd name="T15" fmla="*/ 20289 h 21600"/>
            </a:gdLst>
            <a:ahLst/>
            <a:cxnLst>
              <a:cxn ang="0">
                <a:pos x="T0" y="T1"/>
              </a:cxn>
              <a:cxn ang="0">
                <a:pos x="T2" y="T3"/>
              </a:cxn>
              <a:cxn ang="0">
                <a:pos x="T4" y="T5"/>
              </a:cxn>
              <a:cxn ang="0">
                <a:pos x="T6" y="T7"/>
              </a:cxn>
              <a:cxn ang="0">
                <a:pos x="T8" y="T9"/>
              </a:cxn>
              <a:cxn ang="0">
                <a:pos x="T10" y="T11"/>
              </a:cxn>
            </a:cxnLst>
            <a:rect l="T12" t="T13" r="T14" b="T15"/>
            <a:pathLst>
              <a:path w="21600" h="21600">
                <a:moveTo>
                  <a:pt x="19790" y="3240"/>
                </a:moveTo>
                <a:cubicBezTo>
                  <a:pt x="10981" y="3240"/>
                  <a:pt x="9171" y="3240"/>
                  <a:pt x="9050" y="3086"/>
                </a:cubicBezTo>
                <a:cubicBezTo>
                  <a:pt x="9050" y="2931"/>
                  <a:pt x="8930" y="2777"/>
                  <a:pt x="8930" y="2469"/>
                </a:cubicBezTo>
                <a:cubicBezTo>
                  <a:pt x="8930" y="2160"/>
                  <a:pt x="8809" y="1851"/>
                  <a:pt x="8688" y="1389"/>
                </a:cubicBezTo>
                <a:cubicBezTo>
                  <a:pt x="8568" y="1080"/>
                  <a:pt x="8326" y="771"/>
                  <a:pt x="8085" y="463"/>
                </a:cubicBezTo>
                <a:cubicBezTo>
                  <a:pt x="7723" y="154"/>
                  <a:pt x="7361" y="0"/>
                  <a:pt x="7361" y="0"/>
                </a:cubicBezTo>
                <a:cubicBezTo>
                  <a:pt x="7361" y="0"/>
                  <a:pt x="2293" y="0"/>
                  <a:pt x="2051" y="154"/>
                </a:cubicBezTo>
                <a:cubicBezTo>
                  <a:pt x="1689" y="309"/>
                  <a:pt x="1448" y="463"/>
                  <a:pt x="1327" y="771"/>
                </a:cubicBezTo>
                <a:cubicBezTo>
                  <a:pt x="1207" y="1080"/>
                  <a:pt x="1086" y="1389"/>
                  <a:pt x="965" y="1697"/>
                </a:cubicBezTo>
                <a:cubicBezTo>
                  <a:pt x="845" y="2160"/>
                  <a:pt x="724" y="2314"/>
                  <a:pt x="724" y="2469"/>
                </a:cubicBezTo>
                <a:cubicBezTo>
                  <a:pt x="603" y="2623"/>
                  <a:pt x="603" y="2777"/>
                  <a:pt x="483" y="2931"/>
                </a:cubicBezTo>
                <a:cubicBezTo>
                  <a:pt x="483" y="3086"/>
                  <a:pt x="362" y="3240"/>
                  <a:pt x="241" y="3240"/>
                </a:cubicBezTo>
                <a:lnTo>
                  <a:pt x="0" y="3394"/>
                </a:lnTo>
                <a:lnTo>
                  <a:pt x="0" y="3703"/>
                </a:lnTo>
                <a:lnTo>
                  <a:pt x="0" y="10800"/>
                </a:lnTo>
                <a:lnTo>
                  <a:pt x="0" y="21600"/>
                </a:lnTo>
                <a:lnTo>
                  <a:pt x="10981" y="21600"/>
                </a:lnTo>
                <a:lnTo>
                  <a:pt x="21600" y="21600"/>
                </a:lnTo>
                <a:lnTo>
                  <a:pt x="21600" y="10800"/>
                </a:lnTo>
                <a:lnTo>
                  <a:pt x="21600" y="5246"/>
                </a:lnTo>
                <a:lnTo>
                  <a:pt x="21600" y="4783"/>
                </a:lnTo>
                <a:cubicBezTo>
                  <a:pt x="21479" y="4320"/>
                  <a:pt x="21359" y="4011"/>
                  <a:pt x="21117" y="3703"/>
                </a:cubicBezTo>
                <a:cubicBezTo>
                  <a:pt x="20876" y="3549"/>
                  <a:pt x="20514" y="3394"/>
                  <a:pt x="20152" y="3240"/>
                </a:cubicBezTo>
                <a:close/>
              </a:path>
            </a:pathLst>
          </a:custGeom>
          <a:solidFill>
            <a:srgbClr val="FFFFCC"/>
          </a:solidFill>
          <a:ln w="9525">
            <a:solidFill>
              <a:srgbClr val="000000"/>
            </a:solidFill>
            <a:miter lim="800000"/>
            <a:headEnd/>
            <a:tailEnd/>
          </a:ln>
          <a:effectLst>
            <a:outerShdw dist="107763" dir="2700000" algn="ctr" rotWithShape="0">
              <a:srgbClr val="808080"/>
            </a:outerShdw>
          </a:effectLst>
        </p:spPr>
        <p:txBody>
          <a:bodyPr vert="horz" wrap="square" lIns="68580" tIns="34290" rIns="68580" bIns="34290" numCol="1" anchor="t" anchorCtr="0" compatLnSpc="1">
            <a:prstTxWarp prst="textNoShape">
              <a:avLst/>
            </a:prstTxWarp>
          </a:bodyPr>
          <a:lstStyle/>
          <a:p>
            <a:pPr algn="ctr"/>
            <a:r>
              <a:rPr lang="en-US" sz="2000" dirty="0"/>
              <a:t>Document Archive</a:t>
            </a:r>
          </a:p>
        </p:txBody>
      </p:sp>
      <p:sp>
        <p:nvSpPr>
          <p:cNvPr id="14" name="File">
            <a:extLst>
              <a:ext uri="{FF2B5EF4-FFF2-40B4-BE49-F238E27FC236}">
                <a16:creationId xmlns:a16="http://schemas.microsoft.com/office/drawing/2014/main" id="{C1587E38-8966-4D2C-8DB0-A600CD674660}"/>
              </a:ext>
            </a:extLst>
          </p:cNvPr>
          <p:cNvSpPr>
            <a:spLocks noEditPoints="1" noChangeArrowheads="1"/>
          </p:cNvSpPr>
          <p:nvPr/>
        </p:nvSpPr>
        <p:spPr bwMode="auto">
          <a:xfrm>
            <a:off x="751051" y="1338468"/>
            <a:ext cx="1522592" cy="1223552"/>
          </a:xfrm>
          <a:custGeom>
            <a:avLst/>
            <a:gdLst>
              <a:gd name="T0" fmla="*/ 10981 w 21600"/>
              <a:gd name="T1" fmla="*/ 3240 h 21600"/>
              <a:gd name="T2" fmla="*/ 0 w 21600"/>
              <a:gd name="T3" fmla="*/ 10800 h 21600"/>
              <a:gd name="T4" fmla="*/ 10800 w 21600"/>
              <a:gd name="T5" fmla="*/ 21600 h 21600"/>
              <a:gd name="T6" fmla="*/ 21600 w 21600"/>
              <a:gd name="T7" fmla="*/ 10800 h 21600"/>
              <a:gd name="T8" fmla="*/ 0 w 21600"/>
              <a:gd name="T9" fmla="*/ 21600 h 21600"/>
              <a:gd name="T10" fmla="*/ 21600 w 21600"/>
              <a:gd name="T11" fmla="*/ 21600 h 21600"/>
              <a:gd name="T12" fmla="*/ 1086 w 21600"/>
              <a:gd name="T13" fmla="*/ 4628 h 21600"/>
              <a:gd name="T14" fmla="*/ 20635 w 21600"/>
              <a:gd name="T15" fmla="*/ 20289 h 21600"/>
            </a:gdLst>
            <a:ahLst/>
            <a:cxnLst>
              <a:cxn ang="0">
                <a:pos x="T0" y="T1"/>
              </a:cxn>
              <a:cxn ang="0">
                <a:pos x="T2" y="T3"/>
              </a:cxn>
              <a:cxn ang="0">
                <a:pos x="T4" y="T5"/>
              </a:cxn>
              <a:cxn ang="0">
                <a:pos x="T6" y="T7"/>
              </a:cxn>
              <a:cxn ang="0">
                <a:pos x="T8" y="T9"/>
              </a:cxn>
              <a:cxn ang="0">
                <a:pos x="T10" y="T11"/>
              </a:cxn>
            </a:cxnLst>
            <a:rect l="T12" t="T13" r="T14" b="T15"/>
            <a:pathLst>
              <a:path w="21600" h="21600">
                <a:moveTo>
                  <a:pt x="19790" y="3240"/>
                </a:moveTo>
                <a:cubicBezTo>
                  <a:pt x="10981" y="3240"/>
                  <a:pt x="9171" y="3240"/>
                  <a:pt x="9050" y="3086"/>
                </a:cubicBezTo>
                <a:cubicBezTo>
                  <a:pt x="9050" y="2931"/>
                  <a:pt x="8930" y="2777"/>
                  <a:pt x="8930" y="2469"/>
                </a:cubicBezTo>
                <a:cubicBezTo>
                  <a:pt x="8930" y="2160"/>
                  <a:pt x="8809" y="1851"/>
                  <a:pt x="8688" y="1389"/>
                </a:cubicBezTo>
                <a:cubicBezTo>
                  <a:pt x="8568" y="1080"/>
                  <a:pt x="8326" y="771"/>
                  <a:pt x="8085" y="463"/>
                </a:cubicBezTo>
                <a:cubicBezTo>
                  <a:pt x="7723" y="154"/>
                  <a:pt x="7361" y="0"/>
                  <a:pt x="7361" y="0"/>
                </a:cubicBezTo>
                <a:cubicBezTo>
                  <a:pt x="7361" y="0"/>
                  <a:pt x="2293" y="0"/>
                  <a:pt x="2051" y="154"/>
                </a:cubicBezTo>
                <a:cubicBezTo>
                  <a:pt x="1689" y="309"/>
                  <a:pt x="1448" y="463"/>
                  <a:pt x="1327" y="771"/>
                </a:cubicBezTo>
                <a:cubicBezTo>
                  <a:pt x="1207" y="1080"/>
                  <a:pt x="1086" y="1389"/>
                  <a:pt x="965" y="1697"/>
                </a:cubicBezTo>
                <a:cubicBezTo>
                  <a:pt x="845" y="2160"/>
                  <a:pt x="724" y="2314"/>
                  <a:pt x="724" y="2469"/>
                </a:cubicBezTo>
                <a:cubicBezTo>
                  <a:pt x="603" y="2623"/>
                  <a:pt x="603" y="2777"/>
                  <a:pt x="483" y="2931"/>
                </a:cubicBezTo>
                <a:cubicBezTo>
                  <a:pt x="483" y="3086"/>
                  <a:pt x="362" y="3240"/>
                  <a:pt x="241" y="3240"/>
                </a:cubicBezTo>
                <a:lnTo>
                  <a:pt x="0" y="3394"/>
                </a:lnTo>
                <a:lnTo>
                  <a:pt x="0" y="3703"/>
                </a:lnTo>
                <a:lnTo>
                  <a:pt x="0" y="10800"/>
                </a:lnTo>
                <a:lnTo>
                  <a:pt x="0" y="21600"/>
                </a:lnTo>
                <a:lnTo>
                  <a:pt x="10981" y="21600"/>
                </a:lnTo>
                <a:lnTo>
                  <a:pt x="21600" y="21600"/>
                </a:lnTo>
                <a:lnTo>
                  <a:pt x="21600" y="10800"/>
                </a:lnTo>
                <a:lnTo>
                  <a:pt x="21600" y="5246"/>
                </a:lnTo>
                <a:lnTo>
                  <a:pt x="21600" y="4783"/>
                </a:lnTo>
                <a:cubicBezTo>
                  <a:pt x="21479" y="4320"/>
                  <a:pt x="21359" y="4011"/>
                  <a:pt x="21117" y="3703"/>
                </a:cubicBezTo>
                <a:cubicBezTo>
                  <a:pt x="20876" y="3549"/>
                  <a:pt x="20514" y="3394"/>
                  <a:pt x="20152" y="3240"/>
                </a:cubicBezTo>
                <a:close/>
              </a:path>
            </a:pathLst>
          </a:custGeom>
          <a:solidFill>
            <a:srgbClr val="FFFFCC"/>
          </a:solidFill>
          <a:ln w="9525">
            <a:solidFill>
              <a:srgbClr val="000000"/>
            </a:solidFill>
            <a:miter lim="800000"/>
            <a:headEnd/>
            <a:tailEnd/>
          </a:ln>
          <a:effectLst>
            <a:outerShdw dist="107763" dir="2700000" algn="ctr" rotWithShape="0">
              <a:srgbClr val="808080"/>
            </a:outerShdw>
          </a:effectLst>
        </p:spPr>
        <p:txBody>
          <a:bodyPr vert="horz" wrap="square" lIns="68580" tIns="34290" rIns="68580" bIns="34290" numCol="1" anchor="t" anchorCtr="0" compatLnSpc="1">
            <a:prstTxWarp prst="textNoShape">
              <a:avLst/>
            </a:prstTxWarp>
          </a:bodyPr>
          <a:lstStyle/>
          <a:p>
            <a:pPr algn="ctr"/>
            <a:r>
              <a:rPr lang="en-US" sz="2000" dirty="0"/>
              <a:t>Document </a:t>
            </a:r>
          </a:p>
          <a:p>
            <a:pPr algn="ctr"/>
            <a:r>
              <a:rPr lang="en-US" sz="2000" dirty="0"/>
              <a:t>Library</a:t>
            </a:r>
          </a:p>
        </p:txBody>
      </p:sp>
      <p:sp>
        <p:nvSpPr>
          <p:cNvPr id="13" name="Flowchart: Document 12">
            <a:extLst>
              <a:ext uri="{FF2B5EF4-FFF2-40B4-BE49-F238E27FC236}">
                <a16:creationId xmlns:a16="http://schemas.microsoft.com/office/drawing/2014/main" id="{2091CC0C-64D5-4B97-81A4-07B04ACA7678}"/>
              </a:ext>
            </a:extLst>
          </p:cNvPr>
          <p:cNvSpPr/>
          <p:nvPr/>
        </p:nvSpPr>
        <p:spPr>
          <a:xfrm>
            <a:off x="4065427" y="3860300"/>
            <a:ext cx="1088571" cy="934759"/>
          </a:xfrm>
          <a:prstGeom prst="flowChart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Rev A</a:t>
            </a:r>
          </a:p>
        </p:txBody>
      </p:sp>
      <p:cxnSp>
        <p:nvCxnSpPr>
          <p:cNvPr id="15" name="Connector: Elbow 14">
            <a:extLst>
              <a:ext uri="{FF2B5EF4-FFF2-40B4-BE49-F238E27FC236}">
                <a16:creationId xmlns:a16="http://schemas.microsoft.com/office/drawing/2014/main" id="{8CAB56F8-D1C3-4D44-ABA1-94FC23A1DBA8}"/>
              </a:ext>
            </a:extLst>
          </p:cNvPr>
          <p:cNvCxnSpPr>
            <a:cxnSpLocks/>
            <a:stCxn id="13" idx="2"/>
            <a:endCxn id="12" idx="3"/>
          </p:cNvCxnSpPr>
          <p:nvPr/>
        </p:nvCxnSpPr>
        <p:spPr>
          <a:xfrm rot="5400000">
            <a:off x="3888217" y="4641279"/>
            <a:ext cx="629515" cy="813478"/>
          </a:xfrm>
          <a:prstGeom prst="bentConnector2">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CACE61E3-DEB9-446A-B2CB-1122CDBD2137}"/>
              </a:ext>
            </a:extLst>
          </p:cNvPr>
          <p:cNvSpPr txBox="1"/>
          <p:nvPr/>
        </p:nvSpPr>
        <p:spPr>
          <a:xfrm>
            <a:off x="5250884" y="1627078"/>
            <a:ext cx="6721660" cy="1200329"/>
          </a:xfrm>
          <a:prstGeom prst="rect">
            <a:avLst/>
          </a:prstGeom>
          <a:noFill/>
        </p:spPr>
        <p:txBody>
          <a:bodyPr wrap="square" rtlCol="0">
            <a:spAutoFit/>
          </a:bodyPr>
          <a:lstStyle/>
          <a:p>
            <a:r>
              <a:rPr lang="en-US" b="1" dirty="0">
                <a:solidFill>
                  <a:srgbClr val="0070C0"/>
                </a:solidFill>
              </a:rPr>
              <a:t>New improved version</a:t>
            </a:r>
          </a:p>
          <a:p>
            <a:pPr marL="285750" indent="-285750">
              <a:buFont typeface="Arial" panose="020B0604020202020204" pitchFamily="34" charset="0"/>
              <a:buChar char="•"/>
            </a:pPr>
            <a:r>
              <a:rPr lang="en-US" dirty="0"/>
              <a:t>Pull Rev A from the doc library and save it with a new rev letter.</a:t>
            </a:r>
          </a:p>
          <a:p>
            <a:pPr marL="285750" indent="-285750">
              <a:buFont typeface="Arial" panose="020B0604020202020204" pitchFamily="34" charset="0"/>
              <a:buChar char="•"/>
            </a:pPr>
            <a:r>
              <a:rPr lang="en-US" dirty="0"/>
              <a:t>Revise the document</a:t>
            </a:r>
          </a:p>
          <a:p>
            <a:pPr marL="285750" indent="-285750">
              <a:buFont typeface="Arial" panose="020B0604020202020204" pitchFamily="34" charset="0"/>
              <a:buChar char="•"/>
            </a:pPr>
            <a:r>
              <a:rPr lang="en-US" dirty="0"/>
              <a:t>Forward it to the document library</a:t>
            </a:r>
          </a:p>
        </p:txBody>
      </p:sp>
      <p:sp>
        <p:nvSpPr>
          <p:cNvPr id="17" name="TextBox 16">
            <a:extLst>
              <a:ext uri="{FF2B5EF4-FFF2-40B4-BE49-F238E27FC236}">
                <a16:creationId xmlns:a16="http://schemas.microsoft.com/office/drawing/2014/main" id="{0A77ECA0-7735-4760-A9B3-FC40AF17334D}"/>
              </a:ext>
            </a:extLst>
          </p:cNvPr>
          <p:cNvSpPr txBox="1"/>
          <p:nvPr/>
        </p:nvSpPr>
        <p:spPr>
          <a:xfrm>
            <a:off x="5250884" y="3728007"/>
            <a:ext cx="6289766" cy="923330"/>
          </a:xfrm>
          <a:prstGeom prst="rect">
            <a:avLst/>
          </a:prstGeom>
          <a:noFill/>
        </p:spPr>
        <p:txBody>
          <a:bodyPr wrap="square" rtlCol="0">
            <a:spAutoFit/>
          </a:bodyPr>
          <a:lstStyle/>
          <a:p>
            <a:r>
              <a:rPr lang="en-US" b="1" dirty="0">
                <a:solidFill>
                  <a:srgbClr val="FF0000"/>
                </a:solidFill>
              </a:rPr>
              <a:t>Old and obsolete version</a:t>
            </a:r>
          </a:p>
          <a:p>
            <a:r>
              <a:rPr lang="en-US" dirty="0"/>
              <a:t>Move the previous revision of the document into the Document Archive folder (archived) .</a:t>
            </a:r>
          </a:p>
        </p:txBody>
      </p:sp>
      <p:pic>
        <p:nvPicPr>
          <p:cNvPr id="18" name="Picture 17">
            <a:extLst>
              <a:ext uri="{FF2B5EF4-FFF2-40B4-BE49-F238E27FC236}">
                <a16:creationId xmlns:a16="http://schemas.microsoft.com/office/drawing/2014/main" id="{4BD59606-7901-4D52-8B2B-62CED89FDE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12352" y="4401312"/>
            <a:ext cx="3157026" cy="2398361"/>
          </a:xfrm>
          <a:prstGeom prst="rect">
            <a:avLst/>
          </a:prstGeom>
        </p:spPr>
      </p:pic>
      <p:sp>
        <p:nvSpPr>
          <p:cNvPr id="19" name="Flowchart: Document 18">
            <a:extLst>
              <a:ext uri="{FF2B5EF4-FFF2-40B4-BE49-F238E27FC236}">
                <a16:creationId xmlns:a16="http://schemas.microsoft.com/office/drawing/2014/main" id="{EA07FC0D-2821-43C7-8151-7AC666141052}"/>
              </a:ext>
            </a:extLst>
          </p:cNvPr>
          <p:cNvSpPr/>
          <p:nvPr/>
        </p:nvSpPr>
        <p:spPr>
          <a:xfrm>
            <a:off x="4099826" y="1601348"/>
            <a:ext cx="1088571" cy="934759"/>
          </a:xfrm>
          <a:prstGeom prst="flowChart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Rev B</a:t>
            </a:r>
          </a:p>
        </p:txBody>
      </p:sp>
      <p:cxnSp>
        <p:nvCxnSpPr>
          <p:cNvPr id="20" name="Connector: Elbow 19">
            <a:extLst>
              <a:ext uri="{FF2B5EF4-FFF2-40B4-BE49-F238E27FC236}">
                <a16:creationId xmlns:a16="http://schemas.microsoft.com/office/drawing/2014/main" id="{6CE53EE1-52A6-4C5D-818D-E635F6B630B7}"/>
              </a:ext>
            </a:extLst>
          </p:cNvPr>
          <p:cNvCxnSpPr>
            <a:cxnSpLocks/>
            <a:stCxn id="19" idx="2"/>
          </p:cNvCxnSpPr>
          <p:nvPr/>
        </p:nvCxnSpPr>
        <p:spPr>
          <a:xfrm rot="5400000">
            <a:off x="3677463" y="2660138"/>
            <a:ext cx="1152479" cy="780821"/>
          </a:xfrm>
          <a:prstGeom prst="bentConnector2">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21" name="Flowchart: Document 20">
            <a:extLst>
              <a:ext uri="{FF2B5EF4-FFF2-40B4-BE49-F238E27FC236}">
                <a16:creationId xmlns:a16="http://schemas.microsoft.com/office/drawing/2014/main" id="{326C2965-B99D-4495-832E-E5B1D677D103}"/>
              </a:ext>
            </a:extLst>
          </p:cNvPr>
          <p:cNvSpPr/>
          <p:nvPr/>
        </p:nvSpPr>
        <p:spPr>
          <a:xfrm>
            <a:off x="3027728" y="1770315"/>
            <a:ext cx="693903" cy="596823"/>
          </a:xfrm>
          <a:prstGeom prst="flowChart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rgbClr val="FF0000"/>
                </a:solidFill>
              </a:rPr>
              <a:t>Rev A</a:t>
            </a:r>
          </a:p>
        </p:txBody>
      </p:sp>
      <p:cxnSp>
        <p:nvCxnSpPr>
          <p:cNvPr id="4" name="Straight Arrow Connector 3">
            <a:extLst>
              <a:ext uri="{FF2B5EF4-FFF2-40B4-BE49-F238E27FC236}">
                <a16:creationId xmlns:a16="http://schemas.microsoft.com/office/drawing/2014/main" id="{9E8E6134-6716-4286-9978-2576C030170D}"/>
              </a:ext>
            </a:extLst>
          </p:cNvPr>
          <p:cNvCxnSpPr>
            <a:stCxn id="21" idx="3"/>
            <a:endCxn id="19" idx="1"/>
          </p:cNvCxnSpPr>
          <p:nvPr/>
        </p:nvCxnSpPr>
        <p:spPr>
          <a:xfrm>
            <a:off x="3721631" y="2068727"/>
            <a:ext cx="378195" cy="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51C4AE90-1E74-4008-99AA-2ABDDACEC885}"/>
              </a:ext>
            </a:extLst>
          </p:cNvPr>
          <p:cNvCxnSpPr>
            <a:cxnSpLocks/>
            <a:stCxn id="5" idx="0"/>
            <a:endCxn id="21" idx="2"/>
          </p:cNvCxnSpPr>
          <p:nvPr/>
        </p:nvCxnSpPr>
        <p:spPr>
          <a:xfrm flipV="1">
            <a:off x="3047698" y="2327681"/>
            <a:ext cx="326982" cy="84038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5476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down)">
                                      <p:cBhvr>
                                        <p:cTn id="7" dur="500"/>
                                        <p:tgtEl>
                                          <p:spTgt spid="2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500"/>
                                        <p:tgtEl>
                                          <p:spTgt spid="21"/>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500"/>
                                        <p:tgtEl>
                                          <p:spTgt spid="4"/>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wipe(up)">
                                      <p:cBhvr>
                                        <p:cTn id="25" dur="500"/>
                                        <p:tgtEl>
                                          <p:spTgt spid="2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childTnLst>
                          </p:cTn>
                        </p:par>
                        <p:par>
                          <p:cTn id="31" fill="hold">
                            <p:stCondLst>
                              <p:cond delay="500"/>
                            </p:stCondLst>
                            <p:childTnLst>
                              <p:par>
                                <p:cTn id="32" presetID="22" presetClass="entr" presetSubtype="1"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up)">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9" grpId="0" animBg="1"/>
      <p:bldP spid="2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mage result for White Binder">
            <a:extLst>
              <a:ext uri="{FF2B5EF4-FFF2-40B4-BE49-F238E27FC236}">
                <a16:creationId xmlns:a16="http://schemas.microsoft.com/office/drawing/2014/main" id="{5DDF92B0-7C16-43D8-8D58-1304A961B0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5154" y="1672494"/>
            <a:ext cx="4866731" cy="482038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FC72021-0122-4149-9DD4-71CDBCADD00F}"/>
              </a:ext>
            </a:extLst>
          </p:cNvPr>
          <p:cNvSpPr>
            <a:spLocks noGrp="1"/>
          </p:cNvSpPr>
          <p:nvPr>
            <p:ph type="title"/>
          </p:nvPr>
        </p:nvSpPr>
        <p:spPr/>
        <p:txBody>
          <a:bodyPr/>
          <a:lstStyle/>
          <a:p>
            <a:r>
              <a:rPr lang="en-US" dirty="0"/>
              <a:t>Hardcopies</a:t>
            </a:r>
          </a:p>
        </p:txBody>
      </p:sp>
      <p:sp>
        <p:nvSpPr>
          <p:cNvPr id="4" name="Rectangle 3">
            <a:extLst>
              <a:ext uri="{FF2B5EF4-FFF2-40B4-BE49-F238E27FC236}">
                <a16:creationId xmlns:a16="http://schemas.microsoft.com/office/drawing/2014/main" id="{D60A01CC-6331-4B7E-8963-5C1DE8DD360C}"/>
              </a:ext>
            </a:extLst>
          </p:cNvPr>
          <p:cNvSpPr/>
          <p:nvPr/>
        </p:nvSpPr>
        <p:spPr>
          <a:xfrm>
            <a:off x="5468465" y="2616815"/>
            <a:ext cx="2056772" cy="812185"/>
          </a:xfrm>
          <a:prstGeom prst="rect">
            <a:avLst/>
          </a:prstGeom>
          <a:noFill/>
        </p:spPr>
        <p:txBody>
          <a:bodyPr wrap="none" lIns="91440" tIns="45720" rIns="91440" bIns="45720">
            <a:prstTxWarp prst="textCascadeUp">
              <a:avLst/>
            </a:prstTxWarp>
            <a:spAutoFit/>
          </a:bodyPr>
          <a:lstStyle/>
          <a:p>
            <a:pPr algn="ctr"/>
            <a:r>
              <a:rPr lang="en-US" sz="28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Controlled </a:t>
            </a:r>
          </a:p>
          <a:p>
            <a:pPr algn="ctr"/>
            <a:r>
              <a:rPr lang="en-US" sz="32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Documents</a:t>
            </a:r>
            <a:endParaRPr lang="en-US" sz="48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5" name="TextBox 4">
            <a:extLst>
              <a:ext uri="{FF2B5EF4-FFF2-40B4-BE49-F238E27FC236}">
                <a16:creationId xmlns:a16="http://schemas.microsoft.com/office/drawing/2014/main" id="{1FE32156-F093-4AC3-B8B6-F685F9FC693B}"/>
              </a:ext>
            </a:extLst>
          </p:cNvPr>
          <p:cNvSpPr txBox="1"/>
          <p:nvPr/>
        </p:nvSpPr>
        <p:spPr>
          <a:xfrm>
            <a:off x="1308344" y="1199072"/>
            <a:ext cx="9826408" cy="369332"/>
          </a:xfrm>
          <a:prstGeom prst="rect">
            <a:avLst/>
          </a:prstGeom>
          <a:noFill/>
        </p:spPr>
        <p:txBody>
          <a:bodyPr wrap="none" rtlCol="0">
            <a:spAutoFit/>
          </a:bodyPr>
          <a:lstStyle/>
          <a:p>
            <a:r>
              <a:rPr lang="en-US" dirty="0"/>
              <a:t>If you don’t have computers at workstations, create a Controlled Documents Binder to store hardcopies</a:t>
            </a:r>
          </a:p>
        </p:txBody>
      </p:sp>
      <p:sp>
        <p:nvSpPr>
          <p:cNvPr id="8" name="TextBox 7">
            <a:extLst>
              <a:ext uri="{FF2B5EF4-FFF2-40B4-BE49-F238E27FC236}">
                <a16:creationId xmlns:a16="http://schemas.microsoft.com/office/drawing/2014/main" id="{33300175-0B61-4EA5-894E-7CEF3DFE720E}"/>
              </a:ext>
            </a:extLst>
          </p:cNvPr>
          <p:cNvSpPr txBox="1"/>
          <p:nvPr/>
        </p:nvSpPr>
        <p:spPr>
          <a:xfrm>
            <a:off x="403123" y="2444155"/>
            <a:ext cx="3106994" cy="646331"/>
          </a:xfrm>
          <a:prstGeom prst="rect">
            <a:avLst/>
          </a:prstGeom>
          <a:noFill/>
        </p:spPr>
        <p:txBody>
          <a:bodyPr wrap="square" rtlCol="0">
            <a:spAutoFit/>
          </a:bodyPr>
          <a:lstStyle/>
          <a:p>
            <a:r>
              <a:rPr lang="en-US" dirty="0"/>
              <a:t>Manage this binder like the current revision folder.</a:t>
            </a:r>
          </a:p>
        </p:txBody>
      </p:sp>
      <p:sp>
        <p:nvSpPr>
          <p:cNvPr id="9" name="TextBox 8">
            <a:extLst>
              <a:ext uri="{FF2B5EF4-FFF2-40B4-BE49-F238E27FC236}">
                <a16:creationId xmlns:a16="http://schemas.microsoft.com/office/drawing/2014/main" id="{EEF65E09-54E6-4CE0-967B-77BCC644F9A5}"/>
              </a:ext>
            </a:extLst>
          </p:cNvPr>
          <p:cNvSpPr txBox="1"/>
          <p:nvPr/>
        </p:nvSpPr>
        <p:spPr>
          <a:xfrm>
            <a:off x="8932980" y="2444155"/>
            <a:ext cx="3106994" cy="646331"/>
          </a:xfrm>
          <a:prstGeom prst="rect">
            <a:avLst/>
          </a:prstGeom>
          <a:noFill/>
        </p:spPr>
        <p:txBody>
          <a:bodyPr wrap="square" rtlCol="0">
            <a:spAutoFit/>
          </a:bodyPr>
          <a:lstStyle/>
          <a:p>
            <a:r>
              <a:rPr lang="en-US" dirty="0"/>
              <a:t>Don’t need to retain obsolete revisions.</a:t>
            </a:r>
          </a:p>
        </p:txBody>
      </p:sp>
      <p:sp>
        <p:nvSpPr>
          <p:cNvPr id="10" name="TextBox 9">
            <a:extLst>
              <a:ext uri="{FF2B5EF4-FFF2-40B4-BE49-F238E27FC236}">
                <a16:creationId xmlns:a16="http://schemas.microsoft.com/office/drawing/2014/main" id="{179FA177-5E41-4E4D-B509-553182ED2DE9}"/>
              </a:ext>
            </a:extLst>
          </p:cNvPr>
          <p:cNvSpPr txBox="1"/>
          <p:nvPr/>
        </p:nvSpPr>
        <p:spPr>
          <a:xfrm>
            <a:off x="403123" y="5172607"/>
            <a:ext cx="3657600" cy="923330"/>
          </a:xfrm>
          <a:prstGeom prst="rect">
            <a:avLst/>
          </a:prstGeom>
          <a:noFill/>
        </p:spPr>
        <p:txBody>
          <a:bodyPr wrap="square" rtlCol="0">
            <a:spAutoFit/>
          </a:bodyPr>
          <a:lstStyle/>
          <a:p>
            <a:r>
              <a:rPr lang="en-US" dirty="0"/>
              <a:t>Advantage: these can be placed at point of use and are mobile </a:t>
            </a:r>
          </a:p>
          <a:p>
            <a:r>
              <a:rPr lang="en-US" dirty="0"/>
              <a:t>(Great for multiple workstations).</a:t>
            </a:r>
          </a:p>
        </p:txBody>
      </p:sp>
      <p:sp>
        <p:nvSpPr>
          <p:cNvPr id="12" name="TextBox 11">
            <a:extLst>
              <a:ext uri="{FF2B5EF4-FFF2-40B4-BE49-F238E27FC236}">
                <a16:creationId xmlns:a16="http://schemas.microsoft.com/office/drawing/2014/main" id="{1326DB29-014D-4ADD-9BF0-17A8E9FB8858}"/>
              </a:ext>
            </a:extLst>
          </p:cNvPr>
          <p:cNvSpPr txBox="1"/>
          <p:nvPr/>
        </p:nvSpPr>
        <p:spPr>
          <a:xfrm>
            <a:off x="8131277" y="5197263"/>
            <a:ext cx="3657600" cy="923330"/>
          </a:xfrm>
          <a:prstGeom prst="rect">
            <a:avLst/>
          </a:prstGeom>
          <a:noFill/>
        </p:spPr>
        <p:txBody>
          <a:bodyPr wrap="square" rtlCol="0">
            <a:spAutoFit/>
          </a:bodyPr>
          <a:lstStyle/>
          <a:p>
            <a:r>
              <a:rPr lang="en-US" dirty="0"/>
              <a:t>Disadvantage: takes more energy to ensure it stays current with Current Revisions Folder.</a:t>
            </a:r>
          </a:p>
        </p:txBody>
      </p:sp>
    </p:spTree>
    <p:extLst>
      <p:ext uri="{BB962C8B-B14F-4D97-AF65-F5344CB8AC3E}">
        <p14:creationId xmlns:p14="http://schemas.microsoft.com/office/powerpoint/2010/main" val="2774436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P spid="10"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DD7FB-FB26-4FFA-99C8-C86676F32E88}"/>
              </a:ext>
            </a:extLst>
          </p:cNvPr>
          <p:cNvSpPr>
            <a:spLocks noGrp="1"/>
          </p:cNvSpPr>
          <p:nvPr>
            <p:ph type="title"/>
          </p:nvPr>
        </p:nvSpPr>
        <p:spPr/>
        <p:txBody>
          <a:bodyPr>
            <a:normAutofit fontScale="90000"/>
          </a:bodyPr>
          <a:lstStyle/>
          <a:p>
            <a:r>
              <a:rPr lang="en-US" dirty="0"/>
              <a:t>Step 2: Accessibility: Location, Location, Location</a:t>
            </a:r>
          </a:p>
        </p:txBody>
      </p:sp>
      <p:sp>
        <p:nvSpPr>
          <p:cNvPr id="5" name="TextBox 4">
            <a:extLst>
              <a:ext uri="{FF2B5EF4-FFF2-40B4-BE49-F238E27FC236}">
                <a16:creationId xmlns:a16="http://schemas.microsoft.com/office/drawing/2014/main" id="{5DCC016A-EBF8-493B-85D6-848810BBDF46}"/>
              </a:ext>
            </a:extLst>
          </p:cNvPr>
          <p:cNvSpPr txBox="1"/>
          <p:nvPr/>
        </p:nvSpPr>
        <p:spPr>
          <a:xfrm>
            <a:off x="330925" y="1616137"/>
            <a:ext cx="2960915" cy="1200329"/>
          </a:xfrm>
          <a:prstGeom prst="rect">
            <a:avLst/>
          </a:prstGeom>
          <a:noFill/>
        </p:spPr>
        <p:txBody>
          <a:bodyPr wrap="square" rtlCol="0">
            <a:spAutoFit/>
          </a:bodyPr>
          <a:lstStyle/>
          <a:p>
            <a:r>
              <a:rPr lang="en-US" dirty="0"/>
              <a:t>Place Document Library in a </a:t>
            </a:r>
            <a:r>
              <a:rPr lang="en-US" b="1" dirty="0"/>
              <a:t>centralized location </a:t>
            </a:r>
            <a:r>
              <a:rPr lang="en-US" dirty="0"/>
              <a:t>easily accessible by your organization.</a:t>
            </a:r>
          </a:p>
        </p:txBody>
      </p:sp>
      <p:graphicFrame>
        <p:nvGraphicFramePr>
          <p:cNvPr id="3" name="Diagram 2">
            <a:extLst>
              <a:ext uri="{FF2B5EF4-FFF2-40B4-BE49-F238E27FC236}">
                <a16:creationId xmlns:a16="http://schemas.microsoft.com/office/drawing/2014/main" id="{572712B1-7699-4584-A2D3-16434F04A761}"/>
              </a:ext>
            </a:extLst>
          </p:cNvPr>
          <p:cNvGraphicFramePr/>
          <p:nvPr>
            <p:extLst>
              <p:ext uri="{D42A27DB-BD31-4B8C-83A1-F6EECF244321}">
                <p14:modId xmlns:p14="http://schemas.microsoft.com/office/powerpoint/2010/main" val="1350203587"/>
              </p:ext>
            </p:extLst>
          </p:nvPr>
        </p:nvGraphicFramePr>
        <p:xfrm>
          <a:off x="2031999" y="1088571"/>
          <a:ext cx="8688252" cy="54043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4D701C43-6CC3-474A-B452-0E2870220FC0}"/>
              </a:ext>
            </a:extLst>
          </p:cNvPr>
          <p:cNvSpPr txBox="1"/>
          <p:nvPr/>
        </p:nvSpPr>
        <p:spPr>
          <a:xfrm>
            <a:off x="9087394" y="1846969"/>
            <a:ext cx="2960915" cy="369332"/>
          </a:xfrm>
          <a:prstGeom prst="rect">
            <a:avLst/>
          </a:prstGeom>
          <a:noFill/>
        </p:spPr>
        <p:txBody>
          <a:bodyPr wrap="square" rtlCol="0">
            <a:spAutoFit/>
          </a:bodyPr>
          <a:lstStyle/>
          <a:p>
            <a:r>
              <a:rPr lang="en-US" dirty="0"/>
              <a:t>Place it on a secure network.</a:t>
            </a:r>
          </a:p>
        </p:txBody>
      </p:sp>
      <p:sp>
        <p:nvSpPr>
          <p:cNvPr id="7" name="TextBox 6">
            <a:extLst>
              <a:ext uri="{FF2B5EF4-FFF2-40B4-BE49-F238E27FC236}">
                <a16:creationId xmlns:a16="http://schemas.microsoft.com/office/drawing/2014/main" id="{E1B9B0C9-398E-4CFC-BBA3-4CEF17348D95}"/>
              </a:ext>
            </a:extLst>
          </p:cNvPr>
          <p:cNvSpPr txBox="1"/>
          <p:nvPr/>
        </p:nvSpPr>
        <p:spPr>
          <a:xfrm>
            <a:off x="330925" y="5400097"/>
            <a:ext cx="2960915" cy="646331"/>
          </a:xfrm>
          <a:prstGeom prst="rect">
            <a:avLst/>
          </a:prstGeom>
          <a:noFill/>
        </p:spPr>
        <p:txBody>
          <a:bodyPr wrap="square" rtlCol="0">
            <a:spAutoFit/>
          </a:bodyPr>
          <a:lstStyle/>
          <a:p>
            <a:r>
              <a:rPr lang="en-US" dirty="0"/>
              <a:t>Place it at a high level in the folder structure.</a:t>
            </a:r>
          </a:p>
        </p:txBody>
      </p:sp>
      <p:sp>
        <p:nvSpPr>
          <p:cNvPr id="8" name="TextBox 7">
            <a:extLst>
              <a:ext uri="{FF2B5EF4-FFF2-40B4-BE49-F238E27FC236}">
                <a16:creationId xmlns:a16="http://schemas.microsoft.com/office/drawing/2014/main" id="{B9541047-2C56-4514-ADAD-E27D936D31EE}"/>
              </a:ext>
            </a:extLst>
          </p:cNvPr>
          <p:cNvSpPr txBox="1"/>
          <p:nvPr/>
        </p:nvSpPr>
        <p:spPr>
          <a:xfrm>
            <a:off x="8870276" y="5400097"/>
            <a:ext cx="2960915" cy="923330"/>
          </a:xfrm>
          <a:prstGeom prst="rect">
            <a:avLst/>
          </a:prstGeom>
          <a:noFill/>
        </p:spPr>
        <p:txBody>
          <a:bodyPr wrap="square" rtlCol="0">
            <a:spAutoFit/>
          </a:bodyPr>
          <a:lstStyle/>
          <a:p>
            <a:r>
              <a:rPr lang="en-US" dirty="0"/>
              <a:t>Encourage personnel to create a shortcut to it on their computers.</a:t>
            </a:r>
          </a:p>
        </p:txBody>
      </p:sp>
    </p:spTree>
    <p:extLst>
      <p:ext uri="{BB962C8B-B14F-4D97-AF65-F5344CB8AC3E}">
        <p14:creationId xmlns:p14="http://schemas.microsoft.com/office/powerpoint/2010/main" val="379559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21A72-13F5-4F61-A3E9-1C9F143FBE2B}"/>
              </a:ext>
            </a:extLst>
          </p:cNvPr>
          <p:cNvSpPr>
            <a:spLocks noGrp="1"/>
          </p:cNvSpPr>
          <p:nvPr>
            <p:ph type="title"/>
          </p:nvPr>
        </p:nvSpPr>
        <p:spPr/>
        <p:txBody>
          <a:bodyPr/>
          <a:lstStyle/>
          <a:p>
            <a:r>
              <a:rPr lang="en-US" dirty="0"/>
              <a:t>Example Method for Accessing Docs</a:t>
            </a:r>
          </a:p>
        </p:txBody>
      </p:sp>
      <p:pic>
        <p:nvPicPr>
          <p:cNvPr id="4" name="Picture 2">
            <a:extLst>
              <a:ext uri="{FF2B5EF4-FFF2-40B4-BE49-F238E27FC236}">
                <a16:creationId xmlns:a16="http://schemas.microsoft.com/office/drawing/2014/main" id="{49735666-7B86-43E6-89E5-988DBC5883B6}"/>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585884" y="1659797"/>
            <a:ext cx="7192823" cy="5027673"/>
          </a:xfrm>
          <a:prstGeom prst="rect">
            <a:avLst/>
          </a:prstGeom>
          <a:noFill/>
          <a:ln w="9525">
            <a:solidFill>
              <a:srgbClr val="00B050"/>
            </a:solidFill>
            <a:miter lim="800000"/>
            <a:headEnd/>
            <a:tailEnd/>
          </a:ln>
          <a:extLst>
            <a:ext uri="{909E8E84-426E-40DD-AFC4-6F175D3DCCD1}">
              <a14:hiddenFill xmlns:a14="http://schemas.microsoft.com/office/drawing/2010/main">
                <a:solidFill>
                  <a:schemeClr val="accent1"/>
                </a:solidFill>
              </a14:hiddenFill>
            </a:ext>
          </a:extLst>
        </p:spPr>
      </p:pic>
      <p:sp>
        <p:nvSpPr>
          <p:cNvPr id="5" name="TextBox 4">
            <a:extLst>
              <a:ext uri="{FF2B5EF4-FFF2-40B4-BE49-F238E27FC236}">
                <a16:creationId xmlns:a16="http://schemas.microsoft.com/office/drawing/2014/main" id="{8009B930-57FC-4540-8CA5-478EBF37774A}"/>
              </a:ext>
            </a:extLst>
          </p:cNvPr>
          <p:cNvSpPr txBox="1"/>
          <p:nvPr/>
        </p:nvSpPr>
        <p:spPr>
          <a:xfrm>
            <a:off x="2413293" y="1313807"/>
            <a:ext cx="9277668" cy="369332"/>
          </a:xfrm>
          <a:prstGeom prst="rect">
            <a:avLst/>
          </a:prstGeom>
          <a:noFill/>
        </p:spPr>
        <p:txBody>
          <a:bodyPr wrap="none" rtlCol="0">
            <a:spAutoFit/>
          </a:bodyPr>
          <a:lstStyle/>
          <a:p>
            <a:r>
              <a:rPr lang="en-US" dirty="0"/>
              <a:t>Simple Excel Document Control Matrix serves as a directory with hyperlinks to current documents</a:t>
            </a:r>
          </a:p>
        </p:txBody>
      </p:sp>
      <p:sp>
        <p:nvSpPr>
          <p:cNvPr id="6" name="TextBox 5">
            <a:extLst>
              <a:ext uri="{FF2B5EF4-FFF2-40B4-BE49-F238E27FC236}">
                <a16:creationId xmlns:a16="http://schemas.microsoft.com/office/drawing/2014/main" id="{DFD28CC6-B8C3-4113-94F2-3B1DCFAE3060}"/>
              </a:ext>
            </a:extLst>
          </p:cNvPr>
          <p:cNvSpPr txBox="1"/>
          <p:nvPr/>
        </p:nvSpPr>
        <p:spPr>
          <a:xfrm>
            <a:off x="10019351" y="3067805"/>
            <a:ext cx="1887513" cy="923330"/>
          </a:xfrm>
          <a:prstGeom prst="rect">
            <a:avLst/>
          </a:prstGeom>
          <a:noFill/>
        </p:spPr>
        <p:txBody>
          <a:bodyPr wrap="square" rtlCol="0">
            <a:spAutoFit/>
          </a:bodyPr>
          <a:lstStyle/>
          <a:p>
            <a:r>
              <a:rPr lang="en-US" dirty="0"/>
              <a:t>hyperlinks to current documents</a:t>
            </a:r>
          </a:p>
        </p:txBody>
      </p:sp>
      <p:cxnSp>
        <p:nvCxnSpPr>
          <p:cNvPr id="7" name="Straight Arrow Connector 6">
            <a:extLst>
              <a:ext uri="{FF2B5EF4-FFF2-40B4-BE49-F238E27FC236}">
                <a16:creationId xmlns:a16="http://schemas.microsoft.com/office/drawing/2014/main" id="{D66FCD33-4F79-4E35-9AB3-EBA4AD93F0C6}"/>
              </a:ext>
            </a:extLst>
          </p:cNvPr>
          <p:cNvCxnSpPr>
            <a:cxnSpLocks/>
            <a:stCxn id="6" idx="1"/>
          </p:cNvCxnSpPr>
          <p:nvPr/>
        </p:nvCxnSpPr>
        <p:spPr>
          <a:xfrm flipH="1" flipV="1">
            <a:off x="6784258" y="2979174"/>
            <a:ext cx="3235093" cy="55029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9361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DD7FB-FB26-4FFA-99C8-C86676F32E88}"/>
              </a:ext>
            </a:extLst>
          </p:cNvPr>
          <p:cNvSpPr>
            <a:spLocks noGrp="1"/>
          </p:cNvSpPr>
          <p:nvPr>
            <p:ph type="title"/>
          </p:nvPr>
        </p:nvSpPr>
        <p:spPr/>
        <p:txBody>
          <a:bodyPr/>
          <a:lstStyle/>
          <a:p>
            <a:r>
              <a:rPr lang="en-US" dirty="0"/>
              <a:t>Step 3: Protection</a:t>
            </a:r>
          </a:p>
        </p:txBody>
      </p:sp>
      <p:sp>
        <p:nvSpPr>
          <p:cNvPr id="5" name="TextBox 4">
            <a:extLst>
              <a:ext uri="{FF2B5EF4-FFF2-40B4-BE49-F238E27FC236}">
                <a16:creationId xmlns:a16="http://schemas.microsoft.com/office/drawing/2014/main" id="{5DCC016A-EBF8-493B-85D6-848810BBDF46}"/>
              </a:ext>
            </a:extLst>
          </p:cNvPr>
          <p:cNvSpPr txBox="1"/>
          <p:nvPr/>
        </p:nvSpPr>
        <p:spPr>
          <a:xfrm>
            <a:off x="283028" y="1383103"/>
            <a:ext cx="11625943" cy="1477328"/>
          </a:xfrm>
          <a:prstGeom prst="rect">
            <a:avLst/>
          </a:prstGeom>
          <a:noFill/>
        </p:spPr>
        <p:txBody>
          <a:bodyPr wrap="square" rtlCol="0">
            <a:spAutoFit/>
          </a:bodyPr>
          <a:lstStyle/>
          <a:p>
            <a:r>
              <a:rPr lang="en-US" b="1" dirty="0"/>
              <a:t>READ ONLY </a:t>
            </a:r>
            <a:r>
              <a:rPr lang="en-US" dirty="0"/>
              <a:t>The documents stored in the Document Library and all of the subfolder are Read Only*</a:t>
            </a:r>
          </a:p>
          <a:p>
            <a:endParaRPr lang="en-US" dirty="0"/>
          </a:p>
          <a:p>
            <a:r>
              <a:rPr lang="en-US" b="1" dirty="0"/>
              <a:t>Information Security </a:t>
            </a:r>
            <a:r>
              <a:rPr lang="en-US" dirty="0"/>
              <a:t>– Protect the folder system from unauthorized access</a:t>
            </a:r>
          </a:p>
          <a:p>
            <a:endParaRPr lang="en-US" dirty="0"/>
          </a:p>
          <a:p>
            <a:r>
              <a:rPr lang="en-US" b="1" dirty="0"/>
              <a:t>Back-ups</a:t>
            </a:r>
            <a:r>
              <a:rPr lang="en-US" dirty="0"/>
              <a:t> – Make regular back-ups </a:t>
            </a:r>
          </a:p>
        </p:txBody>
      </p:sp>
      <p:sp>
        <p:nvSpPr>
          <p:cNvPr id="3" name="Rectangle 2">
            <a:extLst>
              <a:ext uri="{FF2B5EF4-FFF2-40B4-BE49-F238E27FC236}">
                <a16:creationId xmlns:a16="http://schemas.microsoft.com/office/drawing/2014/main" id="{A8F626A2-40C5-4416-912A-2ADE52D2C22E}"/>
              </a:ext>
            </a:extLst>
          </p:cNvPr>
          <p:cNvSpPr/>
          <p:nvPr/>
        </p:nvSpPr>
        <p:spPr>
          <a:xfrm>
            <a:off x="418013" y="4960876"/>
            <a:ext cx="6348548" cy="1477328"/>
          </a:xfrm>
          <a:prstGeom prst="rect">
            <a:avLst/>
          </a:prstGeom>
        </p:spPr>
        <p:txBody>
          <a:bodyPr wrap="square">
            <a:spAutoFit/>
          </a:bodyPr>
          <a:lstStyle/>
          <a:p>
            <a:r>
              <a:rPr lang="en-US" b="1" dirty="0"/>
              <a:t>Document Control Administrator or Coordinator</a:t>
            </a:r>
          </a:p>
          <a:p>
            <a:r>
              <a:rPr lang="en-US" dirty="0"/>
              <a:t>Assign a person to manage the Library (Write access). </a:t>
            </a:r>
          </a:p>
          <a:p>
            <a:endParaRPr lang="en-US" dirty="0"/>
          </a:p>
          <a:p>
            <a:r>
              <a:rPr lang="en-US" dirty="0"/>
              <a:t>They place the documents in the folder when they are approved and archive the obsolete revision.</a:t>
            </a:r>
          </a:p>
        </p:txBody>
      </p:sp>
      <p:sp>
        <p:nvSpPr>
          <p:cNvPr id="4" name="Rectangle 3">
            <a:extLst>
              <a:ext uri="{FF2B5EF4-FFF2-40B4-BE49-F238E27FC236}">
                <a16:creationId xmlns:a16="http://schemas.microsoft.com/office/drawing/2014/main" id="{ABA2AAFB-06C3-46CA-B893-ED0B5D709E98}"/>
              </a:ext>
            </a:extLst>
          </p:cNvPr>
          <p:cNvSpPr/>
          <p:nvPr/>
        </p:nvSpPr>
        <p:spPr>
          <a:xfrm>
            <a:off x="5020605" y="3165292"/>
            <a:ext cx="6701132" cy="1477328"/>
          </a:xfrm>
          <a:prstGeom prst="rect">
            <a:avLst/>
          </a:prstGeom>
        </p:spPr>
        <p:txBody>
          <a:bodyPr wrap="square">
            <a:spAutoFit/>
          </a:bodyPr>
          <a:lstStyle/>
          <a:p>
            <a:r>
              <a:rPr lang="en-US" b="1" dirty="0"/>
              <a:t>*Read/write access</a:t>
            </a:r>
          </a:p>
          <a:p>
            <a:r>
              <a:rPr lang="en-US" dirty="0"/>
              <a:t>Read/write access will be required by the chosen few</a:t>
            </a:r>
          </a:p>
          <a:p>
            <a:pPr marL="285750" indent="-285750">
              <a:buFont typeface="Arial" panose="020B0604020202020204" pitchFamily="34" charset="0"/>
              <a:buChar char="•"/>
            </a:pPr>
            <a:r>
              <a:rPr lang="en-US" dirty="0"/>
              <a:t>Doc Control Admin – a person assigned to manage the library</a:t>
            </a:r>
          </a:p>
          <a:p>
            <a:pPr marL="285750" indent="-285750">
              <a:buFont typeface="Arial" panose="020B0604020202020204" pitchFamily="34" charset="0"/>
              <a:buChar char="•"/>
            </a:pPr>
            <a:r>
              <a:rPr lang="en-US" dirty="0"/>
              <a:t>Quality Manager – Person assigned the responsibility for maintaining the Quality Management System </a:t>
            </a:r>
          </a:p>
        </p:txBody>
      </p:sp>
    </p:spTree>
    <p:extLst>
      <p:ext uri="{BB962C8B-B14F-4D97-AF65-F5344CB8AC3E}">
        <p14:creationId xmlns:p14="http://schemas.microsoft.com/office/powerpoint/2010/main" val="3214854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464FD822-9B05-4779-93E9-F8FBE76A65E6}"/>
              </a:ext>
            </a:extLst>
          </p:cNvPr>
          <p:cNvPicPr>
            <a:picLocks noChangeAspect="1"/>
          </p:cNvPicPr>
          <p:nvPr/>
        </p:nvPicPr>
        <p:blipFill rotWithShape="1">
          <a:blip r:embed="rId2"/>
          <a:srcRect l="716" t="-7931" r="-716" b="17776"/>
          <a:stretch/>
        </p:blipFill>
        <p:spPr>
          <a:xfrm>
            <a:off x="3442465" y="1455124"/>
            <a:ext cx="5712892" cy="4671357"/>
          </a:xfrm>
          <a:prstGeom prst="rect">
            <a:avLst/>
          </a:prstGeom>
          <a:ln>
            <a:solidFill>
              <a:schemeClr val="tx1"/>
            </a:solidFill>
          </a:ln>
        </p:spPr>
      </p:pic>
      <p:sp>
        <p:nvSpPr>
          <p:cNvPr id="2" name="Title 1"/>
          <p:cNvSpPr>
            <a:spLocks noGrp="1"/>
          </p:cNvSpPr>
          <p:nvPr>
            <p:ph type="title"/>
          </p:nvPr>
        </p:nvSpPr>
        <p:spPr/>
        <p:txBody>
          <a:bodyPr>
            <a:normAutofit/>
          </a:bodyPr>
          <a:lstStyle/>
          <a:p>
            <a:r>
              <a:rPr lang="en-US" dirty="0"/>
              <a:t>Step 4: Unique Identity: Templates</a:t>
            </a:r>
          </a:p>
        </p:txBody>
      </p:sp>
      <p:sp>
        <p:nvSpPr>
          <p:cNvPr id="8" name="Text Box 16"/>
          <p:cNvSpPr txBox="1">
            <a:spLocks noChangeArrowheads="1"/>
          </p:cNvSpPr>
          <p:nvPr/>
        </p:nvSpPr>
        <p:spPr bwMode="auto">
          <a:xfrm>
            <a:off x="724531" y="1885191"/>
            <a:ext cx="2092449" cy="523220"/>
          </a:xfrm>
          <a:prstGeom prst="rect">
            <a:avLst/>
          </a:prstGeom>
          <a:noFill/>
          <a:ln w="12700">
            <a:solidFill>
              <a:srgbClr val="FF0000"/>
            </a:solidFill>
            <a:miter lim="800000"/>
            <a:headEnd type="none" w="sm" len="sm"/>
            <a:tailEnd type="none" w="sm" len="sm"/>
          </a:ln>
        </p:spPr>
        <p:txBody>
          <a:bodyPr wrap="square">
            <a:spAutoFit/>
          </a:bodyPr>
          <a:lstStyle/>
          <a:p>
            <a:r>
              <a:rPr lang="en-US" sz="1400" dirty="0">
                <a:latin typeface="Arial" charset="0"/>
              </a:rPr>
              <a:t>Unique identification in header</a:t>
            </a:r>
          </a:p>
        </p:txBody>
      </p:sp>
      <p:cxnSp>
        <p:nvCxnSpPr>
          <p:cNvPr id="9" name="Straight Arrow Connector 8"/>
          <p:cNvCxnSpPr>
            <a:cxnSpLocks/>
            <a:stCxn id="8" idx="3"/>
          </p:cNvCxnSpPr>
          <p:nvPr/>
        </p:nvCxnSpPr>
        <p:spPr bwMode="auto">
          <a:xfrm>
            <a:off x="2816980" y="2146801"/>
            <a:ext cx="492277" cy="0"/>
          </a:xfrm>
          <a:prstGeom prst="straightConnector1">
            <a:avLst/>
          </a:prstGeom>
          <a:ln w="38100">
            <a:solidFill>
              <a:srgbClr val="FF0000"/>
            </a:solidFill>
            <a:headEnd type="none" w="sm" len="sm"/>
            <a:tailEnd type="arrow"/>
          </a:ln>
        </p:spPr>
        <p:style>
          <a:lnRef idx="2">
            <a:schemeClr val="accent4"/>
          </a:lnRef>
          <a:fillRef idx="0">
            <a:schemeClr val="accent4"/>
          </a:fillRef>
          <a:effectRef idx="1">
            <a:schemeClr val="accent4"/>
          </a:effectRef>
          <a:fontRef idx="minor">
            <a:schemeClr val="tx1"/>
          </a:fontRef>
        </p:style>
      </p:cxnSp>
      <p:sp>
        <p:nvSpPr>
          <p:cNvPr id="13" name="TextBox 12"/>
          <p:cNvSpPr txBox="1"/>
          <p:nvPr/>
        </p:nvSpPr>
        <p:spPr>
          <a:xfrm>
            <a:off x="5667549" y="1075425"/>
            <a:ext cx="699204" cy="307777"/>
          </a:xfrm>
          <a:prstGeom prst="rect">
            <a:avLst/>
          </a:prstGeom>
          <a:noFill/>
        </p:spPr>
        <p:txBody>
          <a:bodyPr wrap="square" rtlCol="0">
            <a:spAutoFit/>
          </a:bodyPr>
          <a:lstStyle/>
          <a:p>
            <a:pPr algn="ctr"/>
            <a:r>
              <a:rPr lang="en-US" sz="1400" dirty="0">
                <a:solidFill>
                  <a:srgbClr val="FF0000"/>
                </a:solidFill>
                <a:latin typeface="Arial" pitchFamily="34" charset="0"/>
                <a:cs typeface="Arial" pitchFamily="34" charset="0"/>
              </a:rPr>
              <a:t>Title</a:t>
            </a:r>
          </a:p>
        </p:txBody>
      </p:sp>
      <p:sp>
        <p:nvSpPr>
          <p:cNvPr id="14" name="TextBox 13"/>
          <p:cNvSpPr txBox="1"/>
          <p:nvPr/>
        </p:nvSpPr>
        <p:spPr>
          <a:xfrm>
            <a:off x="7134858" y="1067552"/>
            <a:ext cx="1412613" cy="307777"/>
          </a:xfrm>
          <a:prstGeom prst="rect">
            <a:avLst/>
          </a:prstGeom>
          <a:noFill/>
        </p:spPr>
        <p:txBody>
          <a:bodyPr wrap="square" rtlCol="0">
            <a:spAutoFit/>
          </a:bodyPr>
          <a:lstStyle/>
          <a:p>
            <a:pPr algn="ctr"/>
            <a:r>
              <a:rPr lang="en-US" sz="1400" dirty="0">
                <a:solidFill>
                  <a:srgbClr val="FF0000"/>
                </a:solidFill>
                <a:latin typeface="Arial" pitchFamily="34" charset="0"/>
                <a:cs typeface="Arial" pitchFamily="34" charset="0"/>
              </a:rPr>
              <a:t>Document #</a:t>
            </a:r>
          </a:p>
        </p:txBody>
      </p:sp>
      <p:sp>
        <p:nvSpPr>
          <p:cNvPr id="15" name="TextBox 14"/>
          <p:cNvSpPr txBox="1"/>
          <p:nvPr/>
        </p:nvSpPr>
        <p:spPr>
          <a:xfrm>
            <a:off x="9447458" y="2146801"/>
            <a:ext cx="1237377" cy="307777"/>
          </a:xfrm>
          <a:prstGeom prst="rect">
            <a:avLst/>
          </a:prstGeom>
          <a:noFill/>
        </p:spPr>
        <p:txBody>
          <a:bodyPr wrap="square" rtlCol="0">
            <a:spAutoFit/>
          </a:bodyPr>
          <a:lstStyle/>
          <a:p>
            <a:r>
              <a:rPr lang="en-US" sz="1400" dirty="0">
                <a:solidFill>
                  <a:srgbClr val="FF0000"/>
                </a:solidFill>
                <a:latin typeface="Arial" pitchFamily="34" charset="0"/>
                <a:cs typeface="Arial" pitchFamily="34" charset="0"/>
              </a:rPr>
              <a:t>Rev Level</a:t>
            </a:r>
          </a:p>
        </p:txBody>
      </p:sp>
      <p:cxnSp>
        <p:nvCxnSpPr>
          <p:cNvPr id="16" name="Straight Arrow Connector 15"/>
          <p:cNvCxnSpPr>
            <a:cxnSpLocks/>
            <a:stCxn id="14" idx="2"/>
          </p:cNvCxnSpPr>
          <p:nvPr/>
        </p:nvCxnSpPr>
        <p:spPr bwMode="auto">
          <a:xfrm>
            <a:off x="7841165" y="1375329"/>
            <a:ext cx="0" cy="702427"/>
          </a:xfrm>
          <a:prstGeom prst="straightConnector1">
            <a:avLst/>
          </a:prstGeom>
          <a:ln w="38100">
            <a:solidFill>
              <a:srgbClr val="FF0000"/>
            </a:solidFill>
            <a:headEnd type="none" w="sm" len="sm"/>
            <a:tailEnd type="arrow"/>
          </a:ln>
        </p:spPr>
        <p:style>
          <a:lnRef idx="2">
            <a:schemeClr val="accent4"/>
          </a:lnRef>
          <a:fillRef idx="0">
            <a:schemeClr val="accent4"/>
          </a:fillRef>
          <a:effectRef idx="1">
            <a:schemeClr val="accent4"/>
          </a:effectRef>
          <a:fontRef idx="minor">
            <a:schemeClr val="tx1"/>
          </a:fontRef>
        </p:style>
      </p:cxnSp>
      <p:cxnSp>
        <p:nvCxnSpPr>
          <p:cNvPr id="17" name="Straight Arrow Connector 16"/>
          <p:cNvCxnSpPr>
            <a:cxnSpLocks/>
            <a:stCxn id="15" idx="1"/>
          </p:cNvCxnSpPr>
          <p:nvPr/>
        </p:nvCxnSpPr>
        <p:spPr bwMode="auto">
          <a:xfrm flipH="1">
            <a:off x="9094347" y="2300690"/>
            <a:ext cx="353111" cy="0"/>
          </a:xfrm>
          <a:prstGeom prst="straightConnector1">
            <a:avLst/>
          </a:prstGeom>
          <a:ln w="38100">
            <a:solidFill>
              <a:srgbClr val="FF0000"/>
            </a:solidFill>
            <a:headEnd type="none" w="sm" len="sm"/>
            <a:tailEnd type="arrow"/>
          </a:ln>
        </p:spPr>
        <p:style>
          <a:lnRef idx="2">
            <a:schemeClr val="accent4"/>
          </a:lnRef>
          <a:fillRef idx="0">
            <a:schemeClr val="accent4"/>
          </a:fillRef>
          <a:effectRef idx="1">
            <a:schemeClr val="accent4"/>
          </a:effectRef>
          <a:fontRef idx="minor">
            <a:schemeClr val="tx1"/>
          </a:fontRef>
        </p:style>
      </p:cxnSp>
      <p:sp>
        <p:nvSpPr>
          <p:cNvPr id="18" name="TextBox 17"/>
          <p:cNvSpPr txBox="1"/>
          <p:nvPr/>
        </p:nvSpPr>
        <p:spPr>
          <a:xfrm>
            <a:off x="3638140" y="1067552"/>
            <a:ext cx="712697" cy="307777"/>
          </a:xfrm>
          <a:prstGeom prst="rect">
            <a:avLst/>
          </a:prstGeom>
          <a:noFill/>
        </p:spPr>
        <p:txBody>
          <a:bodyPr wrap="square" rtlCol="0">
            <a:spAutoFit/>
          </a:bodyPr>
          <a:lstStyle/>
          <a:p>
            <a:pPr algn="ctr"/>
            <a:r>
              <a:rPr lang="en-US" sz="1400" dirty="0">
                <a:solidFill>
                  <a:srgbClr val="FF0000"/>
                </a:solidFill>
                <a:latin typeface="Arial" pitchFamily="34" charset="0"/>
                <a:cs typeface="Arial" pitchFamily="34" charset="0"/>
              </a:rPr>
              <a:t>Logo</a:t>
            </a:r>
          </a:p>
        </p:txBody>
      </p:sp>
      <p:cxnSp>
        <p:nvCxnSpPr>
          <p:cNvPr id="19" name="Straight Arrow Connector 18"/>
          <p:cNvCxnSpPr>
            <a:cxnSpLocks/>
            <a:stCxn id="18" idx="2"/>
          </p:cNvCxnSpPr>
          <p:nvPr/>
        </p:nvCxnSpPr>
        <p:spPr bwMode="auto">
          <a:xfrm>
            <a:off x="3994489" y="1375329"/>
            <a:ext cx="0" cy="526170"/>
          </a:xfrm>
          <a:prstGeom prst="straightConnector1">
            <a:avLst/>
          </a:prstGeom>
          <a:ln w="38100">
            <a:solidFill>
              <a:srgbClr val="FF0000"/>
            </a:solidFill>
            <a:headEnd type="none" w="sm" len="sm"/>
            <a:tailEnd type="arrow"/>
          </a:ln>
        </p:spPr>
        <p:style>
          <a:lnRef idx="2">
            <a:schemeClr val="accent4"/>
          </a:lnRef>
          <a:fillRef idx="0">
            <a:schemeClr val="accent4"/>
          </a:fillRef>
          <a:effectRef idx="1">
            <a:schemeClr val="accent4"/>
          </a:effectRef>
          <a:fontRef idx="minor">
            <a:schemeClr val="tx1"/>
          </a:fontRef>
        </p:style>
      </p:cxnSp>
      <p:cxnSp>
        <p:nvCxnSpPr>
          <p:cNvPr id="20" name="Straight Arrow Connector 19"/>
          <p:cNvCxnSpPr>
            <a:cxnSpLocks/>
            <a:stCxn id="13" idx="2"/>
          </p:cNvCxnSpPr>
          <p:nvPr/>
        </p:nvCxnSpPr>
        <p:spPr bwMode="auto">
          <a:xfrm>
            <a:off x="6017151" y="1383202"/>
            <a:ext cx="0" cy="518297"/>
          </a:xfrm>
          <a:prstGeom prst="straightConnector1">
            <a:avLst/>
          </a:prstGeom>
          <a:ln w="38100">
            <a:solidFill>
              <a:srgbClr val="FF0000"/>
            </a:solidFill>
            <a:headEnd type="none" w="sm" len="sm"/>
            <a:tailEnd type="arrow"/>
          </a:ln>
        </p:spPr>
        <p:style>
          <a:lnRef idx="2">
            <a:schemeClr val="accent4"/>
          </a:lnRef>
          <a:fillRef idx="0">
            <a:schemeClr val="accent4"/>
          </a:fillRef>
          <a:effectRef idx="1">
            <a:schemeClr val="accent4"/>
          </a:effectRef>
          <a:fontRef idx="minor">
            <a:schemeClr val="tx1"/>
          </a:fontRef>
        </p:style>
      </p:cxnSp>
      <p:sp>
        <p:nvSpPr>
          <p:cNvPr id="23" name="TextBox 22">
            <a:extLst>
              <a:ext uri="{FF2B5EF4-FFF2-40B4-BE49-F238E27FC236}">
                <a16:creationId xmlns:a16="http://schemas.microsoft.com/office/drawing/2014/main" id="{0367747B-4D64-443E-8F7A-CA4D8F582580}"/>
              </a:ext>
            </a:extLst>
          </p:cNvPr>
          <p:cNvSpPr txBox="1"/>
          <p:nvPr/>
        </p:nvSpPr>
        <p:spPr>
          <a:xfrm>
            <a:off x="11582401" y="35667"/>
            <a:ext cx="468333" cy="297454"/>
          </a:xfrm>
          <a:prstGeom prst="rect">
            <a:avLst/>
          </a:prstGeom>
          <a:noFill/>
        </p:spPr>
        <p:txBody>
          <a:bodyPr wrap="none" rtlCol="0">
            <a:spAutoFit/>
          </a:bodyPr>
          <a:lstStyle/>
          <a:p>
            <a:r>
              <a:rPr lang="en-US" sz="1333" dirty="0">
                <a:hlinkClick r:id="rId3" action="ppaction://hlinksldjump"/>
              </a:rPr>
              <a:t>TOC</a:t>
            </a:r>
            <a:endParaRPr lang="en-US" sz="1333" dirty="0"/>
          </a:p>
        </p:txBody>
      </p:sp>
      <p:sp>
        <p:nvSpPr>
          <p:cNvPr id="21" name="TextBox 20">
            <a:extLst>
              <a:ext uri="{FF2B5EF4-FFF2-40B4-BE49-F238E27FC236}">
                <a16:creationId xmlns:a16="http://schemas.microsoft.com/office/drawing/2014/main" id="{4E10ADCE-8686-474F-8559-EF4695A3AB8B}"/>
              </a:ext>
            </a:extLst>
          </p:cNvPr>
          <p:cNvSpPr txBox="1"/>
          <p:nvPr/>
        </p:nvSpPr>
        <p:spPr>
          <a:xfrm>
            <a:off x="9447458" y="2804189"/>
            <a:ext cx="1629845" cy="307777"/>
          </a:xfrm>
          <a:prstGeom prst="rect">
            <a:avLst/>
          </a:prstGeom>
          <a:noFill/>
        </p:spPr>
        <p:txBody>
          <a:bodyPr wrap="square" rtlCol="0">
            <a:spAutoFit/>
          </a:bodyPr>
          <a:lstStyle/>
          <a:p>
            <a:r>
              <a:rPr lang="en-US" sz="1400" dirty="0">
                <a:solidFill>
                  <a:srgbClr val="FF0000"/>
                </a:solidFill>
                <a:latin typeface="Arial" pitchFamily="34" charset="0"/>
                <a:cs typeface="Arial" pitchFamily="34" charset="0"/>
              </a:rPr>
              <a:t>Department/Area</a:t>
            </a:r>
          </a:p>
        </p:txBody>
      </p:sp>
      <p:cxnSp>
        <p:nvCxnSpPr>
          <p:cNvPr id="24" name="Straight Arrow Connector 23">
            <a:extLst>
              <a:ext uri="{FF2B5EF4-FFF2-40B4-BE49-F238E27FC236}">
                <a16:creationId xmlns:a16="http://schemas.microsoft.com/office/drawing/2014/main" id="{813EB79B-D597-46EF-97F1-1407C8D73ED4}"/>
              </a:ext>
            </a:extLst>
          </p:cNvPr>
          <p:cNvCxnSpPr>
            <a:cxnSpLocks/>
            <a:stCxn id="21" idx="1"/>
          </p:cNvCxnSpPr>
          <p:nvPr/>
        </p:nvCxnSpPr>
        <p:spPr bwMode="auto">
          <a:xfrm flipH="1" flipV="1">
            <a:off x="7134858" y="2497513"/>
            <a:ext cx="2312600" cy="460565"/>
          </a:xfrm>
          <a:prstGeom prst="straightConnector1">
            <a:avLst/>
          </a:prstGeom>
          <a:ln w="38100">
            <a:solidFill>
              <a:srgbClr val="FF0000"/>
            </a:solidFill>
            <a:headEnd type="none" w="sm" len="sm"/>
            <a:tailEnd type="arrow"/>
          </a:ln>
        </p:spPr>
        <p:style>
          <a:lnRef idx="2">
            <a:schemeClr val="accent4"/>
          </a:lnRef>
          <a:fillRef idx="0">
            <a:schemeClr val="accent4"/>
          </a:fillRef>
          <a:effectRef idx="1">
            <a:schemeClr val="accent4"/>
          </a:effectRef>
          <a:fontRef idx="minor">
            <a:schemeClr val="tx1"/>
          </a:fontRef>
        </p:style>
      </p:cxnSp>
    </p:spTree>
    <p:extLst>
      <p:ext uri="{BB962C8B-B14F-4D97-AF65-F5344CB8AC3E}">
        <p14:creationId xmlns:p14="http://schemas.microsoft.com/office/powerpoint/2010/main" val="3464260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20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2000"/>
                                        <p:tgtEl>
                                          <p:spTgt spid="18"/>
                                        </p:tgtEl>
                                      </p:cBhvr>
                                    </p:animEffect>
                                  </p:childTnLst>
                                </p:cTn>
                              </p:par>
                              <p:par>
                                <p:cTn id="16" presetID="10" presetClass="entr" presetSubtype="0"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2000"/>
                                        <p:tgtEl>
                                          <p:spTgt spid="1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2000"/>
                                        <p:tgtEl>
                                          <p:spTgt spid="13"/>
                                        </p:tgtEl>
                                      </p:cBhvr>
                                    </p:animEffect>
                                  </p:childTnLst>
                                </p:cTn>
                              </p:par>
                              <p:par>
                                <p:cTn id="24" presetID="10" presetClass="entr" presetSubtype="0"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20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2000"/>
                                        <p:tgtEl>
                                          <p:spTgt spid="14"/>
                                        </p:tgtEl>
                                      </p:cBhvr>
                                    </p:animEffect>
                                  </p:childTnLst>
                                </p:cTn>
                              </p:par>
                              <p:par>
                                <p:cTn id="32" presetID="10" presetClass="entr" presetSubtype="0" fill="hold"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2000"/>
                                        <p:tgtEl>
                                          <p:spTgt spid="1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2000"/>
                                        <p:tgtEl>
                                          <p:spTgt spid="15"/>
                                        </p:tgtEl>
                                      </p:cBhvr>
                                    </p:animEffect>
                                  </p:childTnLst>
                                </p:cTn>
                              </p:par>
                              <p:par>
                                <p:cTn id="40" presetID="10" presetClass="entr" presetSubtype="0" fill="hold"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20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2000"/>
                                        <p:tgtEl>
                                          <p:spTgt spid="21"/>
                                        </p:tgtEl>
                                      </p:cBhvr>
                                    </p:animEffect>
                                  </p:childTnLst>
                                </p:cTn>
                              </p:par>
                              <p:par>
                                <p:cTn id="48" presetID="10" presetClass="entr" presetSubtype="0" fill="hold" nodeType="with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fade">
                                      <p:cBhvr>
                                        <p:cTn id="50" dur="2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p:bldP spid="14" grpId="0"/>
      <p:bldP spid="15" grpId="0"/>
      <p:bldP spid="18" grpId="0"/>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EAEAEC1-F5EE-4A99-9232-F273C5869CB0}"/>
              </a:ext>
            </a:extLst>
          </p:cNvPr>
          <p:cNvPicPr>
            <a:picLocks noChangeAspect="1"/>
          </p:cNvPicPr>
          <p:nvPr/>
        </p:nvPicPr>
        <p:blipFill>
          <a:blip r:embed="rId2"/>
          <a:stretch>
            <a:fillRect/>
          </a:stretch>
        </p:blipFill>
        <p:spPr>
          <a:xfrm>
            <a:off x="4051889" y="1229313"/>
            <a:ext cx="4239269" cy="5474798"/>
          </a:xfrm>
          <a:prstGeom prst="rect">
            <a:avLst/>
          </a:prstGeom>
        </p:spPr>
      </p:pic>
      <p:sp>
        <p:nvSpPr>
          <p:cNvPr id="2" name="Title 1"/>
          <p:cNvSpPr>
            <a:spLocks noGrp="1"/>
          </p:cNvSpPr>
          <p:nvPr>
            <p:ph type="title"/>
          </p:nvPr>
        </p:nvSpPr>
        <p:spPr/>
        <p:txBody>
          <a:bodyPr>
            <a:normAutofit/>
          </a:bodyPr>
          <a:lstStyle/>
          <a:p>
            <a:r>
              <a:rPr lang="en-US" dirty="0"/>
              <a:t>Procedure (Outline)</a:t>
            </a:r>
          </a:p>
        </p:txBody>
      </p:sp>
      <p:sp>
        <p:nvSpPr>
          <p:cNvPr id="8" name="Text Box 16"/>
          <p:cNvSpPr txBox="1">
            <a:spLocks noChangeArrowheads="1"/>
          </p:cNvSpPr>
          <p:nvPr/>
        </p:nvSpPr>
        <p:spPr bwMode="auto">
          <a:xfrm>
            <a:off x="1143001" y="6180891"/>
            <a:ext cx="2105700" cy="523220"/>
          </a:xfrm>
          <a:prstGeom prst="rect">
            <a:avLst/>
          </a:prstGeom>
          <a:noFill/>
          <a:ln w="12700">
            <a:noFill/>
            <a:miter lim="800000"/>
            <a:headEnd type="none" w="sm" len="sm"/>
            <a:tailEnd type="none" w="sm" len="sm"/>
          </a:ln>
        </p:spPr>
        <p:txBody>
          <a:bodyPr wrap="square">
            <a:spAutoFit/>
          </a:bodyPr>
          <a:lstStyle/>
          <a:p>
            <a:r>
              <a:rPr lang="en-US" sz="1400" dirty="0">
                <a:solidFill>
                  <a:srgbClr val="0070C0"/>
                </a:solidFill>
                <a:latin typeface="Arial" charset="0"/>
              </a:rPr>
              <a:t>ITAR and Proprietary statement in footer</a:t>
            </a:r>
          </a:p>
        </p:txBody>
      </p:sp>
      <p:cxnSp>
        <p:nvCxnSpPr>
          <p:cNvPr id="9" name="Straight Arrow Connector 8"/>
          <p:cNvCxnSpPr>
            <a:cxnSpLocks/>
            <a:stCxn id="8" idx="3"/>
          </p:cNvCxnSpPr>
          <p:nvPr/>
        </p:nvCxnSpPr>
        <p:spPr bwMode="auto">
          <a:xfrm>
            <a:off x="3248701" y="6442501"/>
            <a:ext cx="885763" cy="0"/>
          </a:xfrm>
          <a:prstGeom prst="straightConnector1">
            <a:avLst/>
          </a:prstGeom>
          <a:ln w="38100">
            <a:solidFill>
              <a:srgbClr val="FF0000"/>
            </a:solidFill>
            <a:headEnd type="none" w="sm" len="sm"/>
            <a:tailEnd type="arrow"/>
          </a:ln>
        </p:spPr>
        <p:style>
          <a:lnRef idx="2">
            <a:schemeClr val="accent4"/>
          </a:lnRef>
          <a:fillRef idx="0">
            <a:schemeClr val="accent4"/>
          </a:fillRef>
          <a:effectRef idx="1">
            <a:schemeClr val="accent4"/>
          </a:effectRef>
          <a:fontRef idx="minor">
            <a:schemeClr val="tx1"/>
          </a:fontRef>
        </p:style>
      </p:cxnSp>
      <p:sp>
        <p:nvSpPr>
          <p:cNvPr id="14" name="TextBox 13"/>
          <p:cNvSpPr txBox="1"/>
          <p:nvPr/>
        </p:nvSpPr>
        <p:spPr>
          <a:xfrm>
            <a:off x="8388040" y="3761265"/>
            <a:ext cx="1412613" cy="523220"/>
          </a:xfrm>
          <a:prstGeom prst="rect">
            <a:avLst/>
          </a:prstGeom>
          <a:noFill/>
        </p:spPr>
        <p:txBody>
          <a:bodyPr wrap="square" rtlCol="0">
            <a:spAutoFit/>
          </a:bodyPr>
          <a:lstStyle/>
          <a:p>
            <a:pPr algn="ctr"/>
            <a:r>
              <a:rPr lang="en-US" sz="1400" dirty="0">
                <a:solidFill>
                  <a:srgbClr val="0070C0"/>
                </a:solidFill>
                <a:latin typeface="Arial" pitchFamily="34" charset="0"/>
                <a:cs typeface="Arial" pitchFamily="34" charset="0"/>
              </a:rPr>
              <a:t>Related Document</a:t>
            </a:r>
          </a:p>
        </p:txBody>
      </p:sp>
      <p:sp>
        <p:nvSpPr>
          <p:cNvPr id="15" name="TextBox 14"/>
          <p:cNvSpPr txBox="1"/>
          <p:nvPr/>
        </p:nvSpPr>
        <p:spPr>
          <a:xfrm>
            <a:off x="8916307" y="5597373"/>
            <a:ext cx="2881702" cy="738664"/>
          </a:xfrm>
          <a:prstGeom prst="rect">
            <a:avLst/>
          </a:prstGeom>
          <a:noFill/>
        </p:spPr>
        <p:txBody>
          <a:bodyPr wrap="square" rtlCol="0">
            <a:spAutoFit/>
          </a:bodyPr>
          <a:lstStyle/>
          <a:p>
            <a:r>
              <a:rPr lang="en-US" sz="1400" dirty="0">
                <a:solidFill>
                  <a:srgbClr val="0070C0"/>
                </a:solidFill>
                <a:latin typeface="Arial" pitchFamily="34" charset="0"/>
                <a:cs typeface="Arial" pitchFamily="34" charset="0"/>
              </a:rPr>
              <a:t>Revision History </a:t>
            </a:r>
          </a:p>
          <a:p>
            <a:r>
              <a:rPr lang="en-US" sz="1400" dirty="0">
                <a:solidFill>
                  <a:srgbClr val="0070C0"/>
                </a:solidFill>
                <a:latin typeface="Arial" pitchFamily="34" charset="0"/>
                <a:cs typeface="Arial" pitchFamily="34" charset="0"/>
              </a:rPr>
              <a:t>What was changed, by whom and when. </a:t>
            </a:r>
          </a:p>
        </p:txBody>
      </p:sp>
      <p:cxnSp>
        <p:nvCxnSpPr>
          <p:cNvPr id="16" name="Straight Arrow Connector 15"/>
          <p:cNvCxnSpPr>
            <a:cxnSpLocks/>
            <a:stCxn id="14" idx="1"/>
          </p:cNvCxnSpPr>
          <p:nvPr/>
        </p:nvCxnSpPr>
        <p:spPr bwMode="auto">
          <a:xfrm flipH="1">
            <a:off x="7644213" y="4022875"/>
            <a:ext cx="743827" cy="0"/>
          </a:xfrm>
          <a:prstGeom prst="straightConnector1">
            <a:avLst/>
          </a:prstGeom>
          <a:ln w="38100">
            <a:solidFill>
              <a:srgbClr val="FF0000"/>
            </a:solidFill>
            <a:headEnd type="none" w="sm" len="sm"/>
            <a:tailEnd type="arrow"/>
          </a:ln>
        </p:spPr>
        <p:style>
          <a:lnRef idx="2">
            <a:schemeClr val="accent4"/>
          </a:lnRef>
          <a:fillRef idx="0">
            <a:schemeClr val="accent4"/>
          </a:fillRef>
          <a:effectRef idx="1">
            <a:schemeClr val="accent4"/>
          </a:effectRef>
          <a:fontRef idx="minor">
            <a:schemeClr val="tx1"/>
          </a:fontRef>
        </p:style>
      </p:cxnSp>
      <p:cxnSp>
        <p:nvCxnSpPr>
          <p:cNvPr id="17" name="Straight Arrow Connector 16"/>
          <p:cNvCxnSpPr>
            <a:cxnSpLocks/>
            <a:stCxn id="15" idx="1"/>
          </p:cNvCxnSpPr>
          <p:nvPr/>
        </p:nvCxnSpPr>
        <p:spPr bwMode="auto">
          <a:xfrm flipH="1">
            <a:off x="8247687" y="5966705"/>
            <a:ext cx="668620" cy="0"/>
          </a:xfrm>
          <a:prstGeom prst="straightConnector1">
            <a:avLst/>
          </a:prstGeom>
          <a:ln w="38100">
            <a:solidFill>
              <a:srgbClr val="FF0000"/>
            </a:solidFill>
            <a:headEnd type="none" w="sm" len="sm"/>
            <a:tailEnd type="arrow"/>
          </a:ln>
        </p:spPr>
        <p:style>
          <a:lnRef idx="2">
            <a:schemeClr val="accent4"/>
          </a:lnRef>
          <a:fillRef idx="0">
            <a:schemeClr val="accent4"/>
          </a:fillRef>
          <a:effectRef idx="1">
            <a:schemeClr val="accent4"/>
          </a:effectRef>
          <a:fontRef idx="minor">
            <a:schemeClr val="tx1"/>
          </a:fontRef>
        </p:style>
      </p:cxnSp>
      <p:sp>
        <p:nvSpPr>
          <p:cNvPr id="18" name="TextBox 17"/>
          <p:cNvSpPr txBox="1"/>
          <p:nvPr/>
        </p:nvSpPr>
        <p:spPr>
          <a:xfrm>
            <a:off x="1414423" y="2229471"/>
            <a:ext cx="2235871" cy="307777"/>
          </a:xfrm>
          <a:prstGeom prst="rect">
            <a:avLst/>
          </a:prstGeom>
          <a:noFill/>
        </p:spPr>
        <p:txBody>
          <a:bodyPr wrap="square" rtlCol="0">
            <a:spAutoFit/>
          </a:bodyPr>
          <a:lstStyle/>
          <a:p>
            <a:pPr algn="ctr"/>
            <a:r>
              <a:rPr lang="en-US" sz="1400" dirty="0">
                <a:solidFill>
                  <a:srgbClr val="0070C0"/>
                </a:solidFill>
                <a:latin typeface="Arial" pitchFamily="34" charset="0"/>
                <a:cs typeface="Arial" pitchFamily="34" charset="0"/>
              </a:rPr>
              <a:t>Purpose and Scope</a:t>
            </a:r>
          </a:p>
        </p:txBody>
      </p:sp>
      <p:cxnSp>
        <p:nvCxnSpPr>
          <p:cNvPr id="19" name="Straight Arrow Connector 18"/>
          <p:cNvCxnSpPr>
            <a:cxnSpLocks/>
            <a:stCxn id="18" idx="3"/>
          </p:cNvCxnSpPr>
          <p:nvPr/>
        </p:nvCxnSpPr>
        <p:spPr bwMode="auto">
          <a:xfrm>
            <a:off x="3650294" y="2383360"/>
            <a:ext cx="484170" cy="0"/>
          </a:xfrm>
          <a:prstGeom prst="straightConnector1">
            <a:avLst/>
          </a:prstGeom>
          <a:ln w="38100">
            <a:solidFill>
              <a:srgbClr val="FF0000"/>
            </a:solidFill>
            <a:headEnd type="none" w="sm" len="sm"/>
            <a:tailEnd type="arrow"/>
          </a:ln>
        </p:spPr>
        <p:style>
          <a:lnRef idx="2">
            <a:schemeClr val="accent4"/>
          </a:lnRef>
          <a:fillRef idx="0">
            <a:schemeClr val="accent4"/>
          </a:fillRef>
          <a:effectRef idx="1">
            <a:schemeClr val="accent4"/>
          </a:effectRef>
          <a:fontRef idx="minor">
            <a:schemeClr val="tx1"/>
          </a:fontRef>
        </p:style>
      </p:cxnSp>
      <p:cxnSp>
        <p:nvCxnSpPr>
          <p:cNvPr id="20" name="Straight Arrow Connector 19"/>
          <p:cNvCxnSpPr>
            <a:cxnSpLocks/>
            <a:stCxn id="40" idx="3"/>
          </p:cNvCxnSpPr>
          <p:nvPr/>
        </p:nvCxnSpPr>
        <p:spPr bwMode="auto">
          <a:xfrm>
            <a:off x="3317734" y="5247096"/>
            <a:ext cx="1100861" cy="25545"/>
          </a:xfrm>
          <a:prstGeom prst="straightConnector1">
            <a:avLst/>
          </a:prstGeom>
          <a:ln w="38100">
            <a:solidFill>
              <a:srgbClr val="FF0000"/>
            </a:solidFill>
            <a:headEnd type="none" w="sm" len="sm"/>
            <a:tailEnd type="arrow"/>
          </a:ln>
        </p:spPr>
        <p:style>
          <a:lnRef idx="2">
            <a:schemeClr val="accent4"/>
          </a:lnRef>
          <a:fillRef idx="0">
            <a:schemeClr val="accent4"/>
          </a:fillRef>
          <a:effectRef idx="1">
            <a:schemeClr val="accent4"/>
          </a:effectRef>
          <a:fontRef idx="minor">
            <a:schemeClr val="tx1"/>
          </a:fontRef>
        </p:style>
      </p:cxnSp>
      <p:sp>
        <p:nvSpPr>
          <p:cNvPr id="23" name="TextBox 22">
            <a:extLst>
              <a:ext uri="{FF2B5EF4-FFF2-40B4-BE49-F238E27FC236}">
                <a16:creationId xmlns:a16="http://schemas.microsoft.com/office/drawing/2014/main" id="{0367747B-4D64-443E-8F7A-CA4D8F582580}"/>
              </a:ext>
            </a:extLst>
          </p:cNvPr>
          <p:cNvSpPr txBox="1"/>
          <p:nvPr/>
        </p:nvSpPr>
        <p:spPr>
          <a:xfrm>
            <a:off x="11582401" y="35667"/>
            <a:ext cx="468333" cy="297454"/>
          </a:xfrm>
          <a:prstGeom prst="rect">
            <a:avLst/>
          </a:prstGeom>
          <a:noFill/>
        </p:spPr>
        <p:txBody>
          <a:bodyPr wrap="none" rtlCol="0">
            <a:spAutoFit/>
          </a:bodyPr>
          <a:lstStyle/>
          <a:p>
            <a:r>
              <a:rPr lang="en-US" sz="1333" dirty="0">
                <a:hlinkClick r:id="rId3" action="ppaction://hlinksldjump"/>
              </a:rPr>
              <a:t>TOC</a:t>
            </a:r>
            <a:endParaRPr lang="en-US" sz="1333" dirty="0"/>
          </a:p>
        </p:txBody>
      </p:sp>
      <p:sp>
        <p:nvSpPr>
          <p:cNvPr id="21" name="TextBox 20">
            <a:extLst>
              <a:ext uri="{FF2B5EF4-FFF2-40B4-BE49-F238E27FC236}">
                <a16:creationId xmlns:a16="http://schemas.microsoft.com/office/drawing/2014/main" id="{4E10ADCE-8686-474F-8559-EF4695A3AB8B}"/>
              </a:ext>
            </a:extLst>
          </p:cNvPr>
          <p:cNvSpPr txBox="1"/>
          <p:nvPr/>
        </p:nvSpPr>
        <p:spPr>
          <a:xfrm>
            <a:off x="9015641" y="3033152"/>
            <a:ext cx="1629845" cy="307777"/>
          </a:xfrm>
          <a:prstGeom prst="rect">
            <a:avLst/>
          </a:prstGeom>
          <a:noFill/>
        </p:spPr>
        <p:txBody>
          <a:bodyPr wrap="square" rtlCol="0">
            <a:spAutoFit/>
          </a:bodyPr>
          <a:lstStyle/>
          <a:p>
            <a:r>
              <a:rPr lang="en-US" sz="1400" dirty="0">
                <a:solidFill>
                  <a:srgbClr val="0070C0"/>
                </a:solidFill>
                <a:latin typeface="Arial" pitchFamily="34" charset="0"/>
                <a:cs typeface="Arial" pitchFamily="34" charset="0"/>
              </a:rPr>
              <a:t>Definitions</a:t>
            </a:r>
          </a:p>
        </p:txBody>
      </p:sp>
      <p:cxnSp>
        <p:nvCxnSpPr>
          <p:cNvPr id="24" name="Straight Arrow Connector 23">
            <a:extLst>
              <a:ext uri="{FF2B5EF4-FFF2-40B4-BE49-F238E27FC236}">
                <a16:creationId xmlns:a16="http://schemas.microsoft.com/office/drawing/2014/main" id="{813EB79B-D597-46EF-97F1-1407C8D73ED4}"/>
              </a:ext>
            </a:extLst>
          </p:cNvPr>
          <p:cNvCxnSpPr>
            <a:cxnSpLocks/>
            <a:stCxn id="21" idx="1"/>
          </p:cNvCxnSpPr>
          <p:nvPr/>
        </p:nvCxnSpPr>
        <p:spPr bwMode="auto">
          <a:xfrm flipH="1" flipV="1">
            <a:off x="8068350" y="3187040"/>
            <a:ext cx="947291" cy="1"/>
          </a:xfrm>
          <a:prstGeom prst="straightConnector1">
            <a:avLst/>
          </a:prstGeom>
          <a:ln w="38100">
            <a:solidFill>
              <a:srgbClr val="FF0000"/>
            </a:solidFill>
            <a:headEnd type="none" w="sm" len="sm"/>
            <a:tailEnd type="arrow"/>
          </a:ln>
        </p:spPr>
        <p:style>
          <a:lnRef idx="2">
            <a:schemeClr val="accent4"/>
          </a:lnRef>
          <a:fillRef idx="0">
            <a:schemeClr val="accent4"/>
          </a:fillRef>
          <a:effectRef idx="1">
            <a:schemeClr val="accent4"/>
          </a:effectRef>
          <a:fontRef idx="minor">
            <a:schemeClr val="tx1"/>
          </a:fontRef>
        </p:style>
      </p:cxnSp>
      <p:sp>
        <p:nvSpPr>
          <p:cNvPr id="26" name="TextBox 25">
            <a:extLst>
              <a:ext uri="{FF2B5EF4-FFF2-40B4-BE49-F238E27FC236}">
                <a16:creationId xmlns:a16="http://schemas.microsoft.com/office/drawing/2014/main" id="{55993228-E8DC-409A-BBBD-337B70CB8C43}"/>
              </a:ext>
            </a:extLst>
          </p:cNvPr>
          <p:cNvSpPr txBox="1"/>
          <p:nvPr/>
        </p:nvSpPr>
        <p:spPr>
          <a:xfrm>
            <a:off x="589952" y="2817709"/>
            <a:ext cx="3025454" cy="523220"/>
          </a:xfrm>
          <a:prstGeom prst="rect">
            <a:avLst/>
          </a:prstGeom>
          <a:noFill/>
        </p:spPr>
        <p:txBody>
          <a:bodyPr wrap="square" rtlCol="0">
            <a:spAutoFit/>
          </a:bodyPr>
          <a:lstStyle/>
          <a:p>
            <a:pPr algn="ctr"/>
            <a:r>
              <a:rPr lang="en-US" sz="1400" dirty="0">
                <a:solidFill>
                  <a:srgbClr val="0070C0"/>
                </a:solidFill>
                <a:latin typeface="Arial" pitchFamily="34" charset="0"/>
                <a:cs typeface="Arial" pitchFamily="34" charset="0"/>
              </a:rPr>
              <a:t>Responsibility</a:t>
            </a:r>
          </a:p>
          <a:p>
            <a:pPr algn="ctr"/>
            <a:r>
              <a:rPr lang="en-US" sz="1400" dirty="0">
                <a:solidFill>
                  <a:srgbClr val="0070C0"/>
                </a:solidFill>
                <a:latin typeface="Arial" pitchFamily="34" charset="0"/>
                <a:cs typeface="Arial" pitchFamily="34" charset="0"/>
              </a:rPr>
              <a:t>Owner, Coordinator, Participants</a:t>
            </a:r>
          </a:p>
        </p:txBody>
      </p:sp>
      <p:cxnSp>
        <p:nvCxnSpPr>
          <p:cNvPr id="27" name="Straight Arrow Connector 26">
            <a:extLst>
              <a:ext uri="{FF2B5EF4-FFF2-40B4-BE49-F238E27FC236}">
                <a16:creationId xmlns:a16="http://schemas.microsoft.com/office/drawing/2014/main" id="{2C58F50E-C68C-40BB-B307-D5EAEC7ADAAD}"/>
              </a:ext>
            </a:extLst>
          </p:cNvPr>
          <p:cNvCxnSpPr>
            <a:cxnSpLocks/>
            <a:stCxn id="26" idx="3"/>
          </p:cNvCxnSpPr>
          <p:nvPr/>
        </p:nvCxnSpPr>
        <p:spPr bwMode="auto">
          <a:xfrm flipV="1">
            <a:off x="3615406" y="2775084"/>
            <a:ext cx="803189" cy="304235"/>
          </a:xfrm>
          <a:prstGeom prst="straightConnector1">
            <a:avLst/>
          </a:prstGeom>
          <a:ln w="38100">
            <a:solidFill>
              <a:srgbClr val="FF0000"/>
            </a:solidFill>
            <a:headEnd type="none" w="sm" len="sm"/>
            <a:tailEnd type="arrow"/>
          </a:ln>
        </p:spPr>
        <p:style>
          <a:lnRef idx="2">
            <a:schemeClr val="accent4"/>
          </a:lnRef>
          <a:fillRef idx="0">
            <a:schemeClr val="accent4"/>
          </a:fillRef>
          <a:effectRef idx="1">
            <a:schemeClr val="accent4"/>
          </a:effectRef>
          <a:fontRef idx="minor">
            <a:schemeClr val="tx1"/>
          </a:fontRef>
        </p:style>
      </p:cxnSp>
      <p:sp>
        <p:nvSpPr>
          <p:cNvPr id="33" name="TextBox 32">
            <a:extLst>
              <a:ext uri="{FF2B5EF4-FFF2-40B4-BE49-F238E27FC236}">
                <a16:creationId xmlns:a16="http://schemas.microsoft.com/office/drawing/2014/main" id="{5FE15A70-A6E5-4238-A448-37CFF7E78C78}"/>
              </a:ext>
            </a:extLst>
          </p:cNvPr>
          <p:cNvSpPr txBox="1"/>
          <p:nvPr/>
        </p:nvSpPr>
        <p:spPr>
          <a:xfrm>
            <a:off x="8610183" y="4443211"/>
            <a:ext cx="3187825" cy="523220"/>
          </a:xfrm>
          <a:prstGeom prst="rect">
            <a:avLst/>
          </a:prstGeom>
          <a:noFill/>
        </p:spPr>
        <p:txBody>
          <a:bodyPr wrap="square" rtlCol="0">
            <a:spAutoFit/>
          </a:bodyPr>
          <a:lstStyle/>
          <a:p>
            <a:pPr algn="ctr"/>
            <a:r>
              <a:rPr lang="en-US" sz="1400" dirty="0">
                <a:solidFill>
                  <a:srgbClr val="0070C0"/>
                </a:solidFill>
                <a:latin typeface="Arial" pitchFamily="34" charset="0"/>
                <a:cs typeface="Arial" pitchFamily="34" charset="0"/>
              </a:rPr>
              <a:t>Equipment (for Work Instructions)</a:t>
            </a:r>
          </a:p>
          <a:p>
            <a:pPr algn="ctr"/>
            <a:r>
              <a:rPr lang="en-US" sz="1400" dirty="0">
                <a:solidFill>
                  <a:srgbClr val="0070C0"/>
                </a:solidFill>
                <a:latin typeface="Arial" pitchFamily="34" charset="0"/>
                <a:cs typeface="Arial" pitchFamily="34" charset="0"/>
              </a:rPr>
              <a:t>General Section (for procedures)</a:t>
            </a:r>
          </a:p>
        </p:txBody>
      </p:sp>
      <p:cxnSp>
        <p:nvCxnSpPr>
          <p:cNvPr id="34" name="Straight Arrow Connector 33">
            <a:extLst>
              <a:ext uri="{FF2B5EF4-FFF2-40B4-BE49-F238E27FC236}">
                <a16:creationId xmlns:a16="http://schemas.microsoft.com/office/drawing/2014/main" id="{B13010D2-6088-486C-93EC-0B8A2C48FD23}"/>
              </a:ext>
            </a:extLst>
          </p:cNvPr>
          <p:cNvCxnSpPr>
            <a:cxnSpLocks/>
            <a:stCxn id="33" idx="1"/>
          </p:cNvCxnSpPr>
          <p:nvPr/>
        </p:nvCxnSpPr>
        <p:spPr bwMode="auto">
          <a:xfrm flipH="1">
            <a:off x="7866359" y="4704821"/>
            <a:ext cx="743824" cy="0"/>
          </a:xfrm>
          <a:prstGeom prst="straightConnector1">
            <a:avLst/>
          </a:prstGeom>
          <a:ln w="38100">
            <a:solidFill>
              <a:srgbClr val="FF0000"/>
            </a:solidFill>
            <a:headEnd type="none" w="sm" len="sm"/>
            <a:tailEnd type="arrow"/>
          </a:ln>
        </p:spPr>
        <p:style>
          <a:lnRef idx="2">
            <a:schemeClr val="accent4"/>
          </a:lnRef>
          <a:fillRef idx="0">
            <a:schemeClr val="accent4"/>
          </a:fillRef>
          <a:effectRef idx="1">
            <a:schemeClr val="accent4"/>
          </a:effectRef>
          <a:fontRef idx="minor">
            <a:schemeClr val="tx1"/>
          </a:fontRef>
        </p:style>
      </p:cxnSp>
      <p:sp>
        <p:nvSpPr>
          <p:cNvPr id="40" name="TextBox 39">
            <a:extLst>
              <a:ext uri="{FF2B5EF4-FFF2-40B4-BE49-F238E27FC236}">
                <a16:creationId xmlns:a16="http://schemas.microsoft.com/office/drawing/2014/main" id="{55D73D02-0446-4670-B6C1-8758ECAAB27B}"/>
              </a:ext>
            </a:extLst>
          </p:cNvPr>
          <p:cNvSpPr txBox="1"/>
          <p:nvPr/>
        </p:nvSpPr>
        <p:spPr>
          <a:xfrm>
            <a:off x="1905121" y="5093207"/>
            <a:ext cx="1412613" cy="307777"/>
          </a:xfrm>
          <a:prstGeom prst="rect">
            <a:avLst/>
          </a:prstGeom>
          <a:noFill/>
        </p:spPr>
        <p:txBody>
          <a:bodyPr wrap="square" rtlCol="0">
            <a:spAutoFit/>
          </a:bodyPr>
          <a:lstStyle/>
          <a:p>
            <a:pPr algn="ctr"/>
            <a:r>
              <a:rPr lang="en-US" sz="1400" dirty="0">
                <a:solidFill>
                  <a:srgbClr val="0070C0"/>
                </a:solidFill>
                <a:latin typeface="Arial" pitchFamily="34" charset="0"/>
                <a:cs typeface="Arial" pitchFamily="34" charset="0"/>
              </a:rPr>
              <a:t>Process Steps</a:t>
            </a:r>
          </a:p>
        </p:txBody>
      </p:sp>
    </p:spTree>
    <p:extLst>
      <p:ext uri="{BB962C8B-B14F-4D97-AF65-F5344CB8AC3E}">
        <p14:creationId xmlns:p14="http://schemas.microsoft.com/office/powerpoint/2010/main" val="3234200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2000"/>
                                        <p:tgtEl>
                                          <p:spTgt spid="18"/>
                                        </p:tgtEl>
                                      </p:cBhvr>
                                    </p:animEffect>
                                  </p:childTnLst>
                                </p:cTn>
                              </p:par>
                              <p:par>
                                <p:cTn id="8" presetID="10"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20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2000"/>
                                        <p:tgtEl>
                                          <p:spTgt spid="26"/>
                                        </p:tgtEl>
                                      </p:cBhvr>
                                    </p:animEffect>
                                  </p:childTnLst>
                                </p:cTn>
                              </p:par>
                              <p:par>
                                <p:cTn id="16" presetID="10" presetClass="entr" presetSubtype="0" fill="hold"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2000"/>
                                        <p:tgtEl>
                                          <p:spTgt spid="2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2000"/>
                                        <p:tgtEl>
                                          <p:spTgt spid="21"/>
                                        </p:tgtEl>
                                      </p:cBhvr>
                                    </p:animEffect>
                                  </p:childTnLst>
                                </p:cTn>
                              </p:par>
                              <p:par>
                                <p:cTn id="24" presetID="10" presetClass="entr" presetSubtype="0" fill="hold" nodeType="with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2000"/>
                                        <p:tgtEl>
                                          <p:spTgt spid="24"/>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2000"/>
                                        <p:tgtEl>
                                          <p:spTgt spid="14"/>
                                        </p:tgtEl>
                                      </p:cBhvr>
                                    </p:animEffect>
                                  </p:childTnLst>
                                </p:cTn>
                              </p:par>
                              <p:par>
                                <p:cTn id="32" presetID="10" presetClass="entr" presetSubtype="0" fill="hold"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2000"/>
                                        <p:tgtEl>
                                          <p:spTgt spid="1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fade">
                                      <p:cBhvr>
                                        <p:cTn id="39" dur="2000"/>
                                        <p:tgtEl>
                                          <p:spTgt spid="33"/>
                                        </p:tgtEl>
                                      </p:cBhvr>
                                    </p:animEffect>
                                  </p:childTnLst>
                                </p:cTn>
                              </p:par>
                              <p:par>
                                <p:cTn id="40" presetID="10" presetClass="entr" presetSubtype="0" fill="hold" nodeType="with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fade">
                                      <p:cBhvr>
                                        <p:cTn id="42" dur="2000"/>
                                        <p:tgtEl>
                                          <p:spTgt spid="3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2000"/>
                                        <p:tgtEl>
                                          <p:spTgt spid="40"/>
                                        </p:tgtEl>
                                      </p:cBhvr>
                                    </p:animEffect>
                                  </p:childTnLst>
                                </p:cTn>
                              </p:par>
                              <p:par>
                                <p:cTn id="48" presetID="10" presetClass="entr" presetSubtype="0" fill="hold" nodeType="with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fade">
                                      <p:cBhvr>
                                        <p:cTn id="50" dur="2000"/>
                                        <p:tgtEl>
                                          <p:spTgt spid="20"/>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2000"/>
                                        <p:tgtEl>
                                          <p:spTgt spid="15"/>
                                        </p:tgtEl>
                                      </p:cBhvr>
                                    </p:animEffect>
                                  </p:childTnLst>
                                </p:cTn>
                              </p:par>
                              <p:par>
                                <p:cTn id="56" presetID="10" presetClass="entr" presetSubtype="0" fill="hold" nodeType="with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fade">
                                      <p:cBhvr>
                                        <p:cTn id="58" dur="2000"/>
                                        <p:tgtEl>
                                          <p:spTgt spid="17"/>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8"/>
                                        </p:tgtEl>
                                        <p:attrNameLst>
                                          <p:attrName>style.visibility</p:attrName>
                                        </p:attrNameLst>
                                      </p:cBhvr>
                                      <p:to>
                                        <p:strVal val="visible"/>
                                      </p:to>
                                    </p:set>
                                    <p:animEffect transition="in" filter="fade">
                                      <p:cBhvr>
                                        <p:cTn id="63" dur="2000"/>
                                        <p:tgtEl>
                                          <p:spTgt spid="8"/>
                                        </p:tgtEl>
                                      </p:cBhvr>
                                    </p:animEffect>
                                  </p:childTnLst>
                                </p:cTn>
                              </p:par>
                              <p:par>
                                <p:cTn id="64" presetID="10" presetClass="entr" presetSubtype="0" fill="hold" nodeType="with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fade">
                                      <p:cBhvr>
                                        <p:cTn id="66"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4" grpId="0"/>
      <p:bldP spid="15" grpId="0"/>
      <p:bldP spid="18" grpId="0"/>
      <p:bldP spid="21" grpId="0"/>
      <p:bldP spid="26" grpId="0"/>
      <p:bldP spid="33" grpId="0"/>
      <p:bldP spid="4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4976" y="533400"/>
            <a:ext cx="8724899" cy="680346"/>
          </a:xfrm>
        </p:spPr>
        <p:txBody>
          <a:bodyPr>
            <a:normAutofit/>
          </a:bodyPr>
          <a:lstStyle/>
          <a:p>
            <a:r>
              <a:rPr lang="en-US" sz="3200" dirty="0"/>
              <a:t>Drawing Template</a:t>
            </a:r>
          </a:p>
        </p:txBody>
      </p:sp>
      <p:pic>
        <p:nvPicPr>
          <p:cNvPr id="5" name="Picture 4">
            <a:extLst>
              <a:ext uri="{FF2B5EF4-FFF2-40B4-BE49-F238E27FC236}">
                <a16:creationId xmlns:a16="http://schemas.microsoft.com/office/drawing/2014/main" id="{C3DD6E83-D1B7-48C7-B719-A789153F25A1}"/>
              </a:ext>
            </a:extLst>
          </p:cNvPr>
          <p:cNvPicPr>
            <a:picLocks noChangeAspect="1"/>
          </p:cNvPicPr>
          <p:nvPr/>
        </p:nvPicPr>
        <p:blipFill>
          <a:blip r:embed="rId2"/>
          <a:stretch>
            <a:fillRect/>
          </a:stretch>
        </p:blipFill>
        <p:spPr>
          <a:xfrm>
            <a:off x="2284354" y="1500386"/>
            <a:ext cx="5828855" cy="4548892"/>
          </a:xfrm>
          <a:prstGeom prst="rect">
            <a:avLst/>
          </a:prstGeom>
          <a:ln>
            <a:solidFill>
              <a:schemeClr val="tx1"/>
            </a:solidFill>
          </a:ln>
        </p:spPr>
      </p:pic>
      <p:sp>
        <p:nvSpPr>
          <p:cNvPr id="6" name="Rectangle: Rounded Corners 5">
            <a:extLst>
              <a:ext uri="{FF2B5EF4-FFF2-40B4-BE49-F238E27FC236}">
                <a16:creationId xmlns:a16="http://schemas.microsoft.com/office/drawing/2014/main" id="{3BEDFC05-DC49-48AE-82EB-B80290B9A63B}"/>
              </a:ext>
            </a:extLst>
          </p:cNvPr>
          <p:cNvSpPr/>
          <p:nvPr/>
        </p:nvSpPr>
        <p:spPr>
          <a:xfrm>
            <a:off x="4285307" y="1416804"/>
            <a:ext cx="3827902" cy="923826"/>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4458B60-5124-49A3-AB3A-D90C198F946C}"/>
              </a:ext>
            </a:extLst>
          </p:cNvPr>
          <p:cNvSpPr txBox="1"/>
          <p:nvPr/>
        </p:nvSpPr>
        <p:spPr>
          <a:xfrm>
            <a:off x="8098077" y="1774892"/>
            <a:ext cx="1479892" cy="307777"/>
          </a:xfrm>
          <a:prstGeom prst="rect">
            <a:avLst/>
          </a:prstGeom>
          <a:noFill/>
        </p:spPr>
        <p:txBody>
          <a:bodyPr wrap="none" rtlCol="0">
            <a:spAutoFit/>
          </a:bodyPr>
          <a:lstStyle/>
          <a:p>
            <a:r>
              <a:rPr lang="en-US" sz="1400" dirty="0">
                <a:solidFill>
                  <a:srgbClr val="0070C0"/>
                </a:solidFill>
                <a:latin typeface="Arial" pitchFamily="34" charset="0"/>
                <a:cs typeface="Arial" pitchFamily="34" charset="0"/>
              </a:rPr>
              <a:t>Revision History</a:t>
            </a:r>
          </a:p>
        </p:txBody>
      </p:sp>
      <p:sp>
        <p:nvSpPr>
          <p:cNvPr id="8" name="TextBox 7">
            <a:extLst>
              <a:ext uri="{FF2B5EF4-FFF2-40B4-BE49-F238E27FC236}">
                <a16:creationId xmlns:a16="http://schemas.microsoft.com/office/drawing/2014/main" id="{64E0E780-FF1D-4007-BAF5-EECBEED75855}"/>
              </a:ext>
            </a:extLst>
          </p:cNvPr>
          <p:cNvSpPr txBox="1"/>
          <p:nvPr/>
        </p:nvSpPr>
        <p:spPr>
          <a:xfrm>
            <a:off x="8395838" y="5287307"/>
            <a:ext cx="516232" cy="307777"/>
          </a:xfrm>
          <a:prstGeom prst="rect">
            <a:avLst/>
          </a:prstGeom>
          <a:noFill/>
        </p:spPr>
        <p:txBody>
          <a:bodyPr wrap="none" rtlCol="0">
            <a:spAutoFit/>
          </a:bodyPr>
          <a:lstStyle/>
          <a:p>
            <a:r>
              <a:rPr lang="en-US" sz="1400" dirty="0">
                <a:solidFill>
                  <a:srgbClr val="0070C0"/>
                </a:solidFill>
                <a:latin typeface="Arial" pitchFamily="34" charset="0"/>
                <a:cs typeface="Arial" pitchFamily="34" charset="0"/>
              </a:rPr>
              <a:t>Title</a:t>
            </a:r>
          </a:p>
        </p:txBody>
      </p:sp>
      <p:cxnSp>
        <p:nvCxnSpPr>
          <p:cNvPr id="10" name="Straight Arrow Connector 9">
            <a:extLst>
              <a:ext uri="{FF2B5EF4-FFF2-40B4-BE49-F238E27FC236}">
                <a16:creationId xmlns:a16="http://schemas.microsoft.com/office/drawing/2014/main" id="{224BC5D9-1612-4E5A-B4DD-70C21CAA4567}"/>
              </a:ext>
            </a:extLst>
          </p:cNvPr>
          <p:cNvCxnSpPr>
            <a:cxnSpLocks/>
            <a:stCxn id="8" idx="1"/>
          </p:cNvCxnSpPr>
          <p:nvPr/>
        </p:nvCxnSpPr>
        <p:spPr>
          <a:xfrm flipH="1">
            <a:off x="7997426" y="5441195"/>
            <a:ext cx="398412"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B294FFFA-3107-4725-BFF7-38FAD607E543}"/>
              </a:ext>
            </a:extLst>
          </p:cNvPr>
          <p:cNvCxnSpPr>
            <a:cxnSpLocks/>
            <a:stCxn id="16" idx="0"/>
          </p:cNvCxnSpPr>
          <p:nvPr/>
        </p:nvCxnSpPr>
        <p:spPr>
          <a:xfrm flipH="1" flipV="1">
            <a:off x="7609762" y="5755001"/>
            <a:ext cx="554112" cy="470736"/>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2BDD4DB7-5BBA-49C8-A97E-3E35040080C9}"/>
              </a:ext>
            </a:extLst>
          </p:cNvPr>
          <p:cNvSpPr txBox="1"/>
          <p:nvPr/>
        </p:nvSpPr>
        <p:spPr>
          <a:xfrm>
            <a:off x="7018368" y="6225737"/>
            <a:ext cx="2291012" cy="307777"/>
          </a:xfrm>
          <a:prstGeom prst="rect">
            <a:avLst/>
          </a:prstGeom>
          <a:noFill/>
        </p:spPr>
        <p:txBody>
          <a:bodyPr wrap="none" rtlCol="0">
            <a:spAutoFit/>
          </a:bodyPr>
          <a:lstStyle/>
          <a:p>
            <a:r>
              <a:rPr lang="en-US" sz="1400" dirty="0">
                <a:solidFill>
                  <a:srgbClr val="0070C0"/>
                </a:solidFill>
                <a:latin typeface="Arial" pitchFamily="34" charset="0"/>
                <a:cs typeface="Arial" pitchFamily="34" charset="0"/>
              </a:rPr>
              <a:t>Doc number (part number)</a:t>
            </a:r>
          </a:p>
        </p:txBody>
      </p:sp>
      <p:sp>
        <p:nvSpPr>
          <p:cNvPr id="17" name="TextBox 16">
            <a:extLst>
              <a:ext uri="{FF2B5EF4-FFF2-40B4-BE49-F238E27FC236}">
                <a16:creationId xmlns:a16="http://schemas.microsoft.com/office/drawing/2014/main" id="{951745F9-A3F7-4B0C-8D80-861688E2318D}"/>
              </a:ext>
            </a:extLst>
          </p:cNvPr>
          <p:cNvSpPr txBox="1"/>
          <p:nvPr/>
        </p:nvSpPr>
        <p:spPr>
          <a:xfrm>
            <a:off x="8297297" y="5627711"/>
            <a:ext cx="872355" cy="307777"/>
          </a:xfrm>
          <a:prstGeom prst="rect">
            <a:avLst/>
          </a:prstGeom>
          <a:noFill/>
        </p:spPr>
        <p:txBody>
          <a:bodyPr wrap="none" rtlCol="0">
            <a:spAutoFit/>
          </a:bodyPr>
          <a:lstStyle/>
          <a:p>
            <a:r>
              <a:rPr lang="en-US" sz="1400" dirty="0">
                <a:solidFill>
                  <a:srgbClr val="0070C0"/>
                </a:solidFill>
                <a:latin typeface="Arial" pitchFamily="34" charset="0"/>
                <a:cs typeface="Arial" pitchFamily="34" charset="0"/>
              </a:rPr>
              <a:t>Revision</a:t>
            </a:r>
          </a:p>
        </p:txBody>
      </p:sp>
      <p:cxnSp>
        <p:nvCxnSpPr>
          <p:cNvPr id="21" name="Straight Arrow Connector 20">
            <a:extLst>
              <a:ext uri="{FF2B5EF4-FFF2-40B4-BE49-F238E27FC236}">
                <a16:creationId xmlns:a16="http://schemas.microsoft.com/office/drawing/2014/main" id="{DB25B00C-05C2-4D73-AFF5-9502BE96FA20}"/>
              </a:ext>
            </a:extLst>
          </p:cNvPr>
          <p:cNvCxnSpPr>
            <a:cxnSpLocks/>
            <a:stCxn id="17" idx="1"/>
          </p:cNvCxnSpPr>
          <p:nvPr/>
        </p:nvCxnSpPr>
        <p:spPr>
          <a:xfrm flipH="1" flipV="1">
            <a:off x="8038047" y="5781599"/>
            <a:ext cx="259250" cy="1"/>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C1F54F33-EA24-4132-B0F2-030A87F136C1}"/>
              </a:ext>
            </a:extLst>
          </p:cNvPr>
          <p:cNvSpPr txBox="1"/>
          <p:nvPr/>
        </p:nvSpPr>
        <p:spPr>
          <a:xfrm>
            <a:off x="5935667" y="6207702"/>
            <a:ext cx="981359" cy="307777"/>
          </a:xfrm>
          <a:prstGeom prst="rect">
            <a:avLst/>
          </a:prstGeom>
          <a:noFill/>
        </p:spPr>
        <p:txBody>
          <a:bodyPr wrap="none" rtlCol="0">
            <a:spAutoFit/>
          </a:bodyPr>
          <a:lstStyle/>
          <a:p>
            <a:r>
              <a:rPr lang="en-US" sz="1400" dirty="0">
                <a:solidFill>
                  <a:srgbClr val="0070C0"/>
                </a:solidFill>
                <a:latin typeface="Arial" pitchFamily="34" charset="0"/>
                <a:cs typeface="Arial" pitchFamily="34" charset="0"/>
              </a:rPr>
              <a:t>Approvals</a:t>
            </a:r>
          </a:p>
        </p:txBody>
      </p:sp>
      <p:cxnSp>
        <p:nvCxnSpPr>
          <p:cNvPr id="13" name="Straight Arrow Connector 12">
            <a:extLst>
              <a:ext uri="{FF2B5EF4-FFF2-40B4-BE49-F238E27FC236}">
                <a16:creationId xmlns:a16="http://schemas.microsoft.com/office/drawing/2014/main" id="{EAE581AF-991D-4A9B-A84B-56FFF7B8F675}"/>
              </a:ext>
            </a:extLst>
          </p:cNvPr>
          <p:cNvCxnSpPr>
            <a:cxnSpLocks/>
            <a:stCxn id="12" idx="0"/>
          </p:cNvCxnSpPr>
          <p:nvPr/>
        </p:nvCxnSpPr>
        <p:spPr>
          <a:xfrm flipH="1" flipV="1">
            <a:off x="6407179" y="5817162"/>
            <a:ext cx="19168" cy="39054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20DA67D8-6AC2-4879-93CB-28248BAFCF7A}"/>
              </a:ext>
            </a:extLst>
          </p:cNvPr>
          <p:cNvSpPr txBox="1"/>
          <p:nvPr/>
        </p:nvSpPr>
        <p:spPr>
          <a:xfrm>
            <a:off x="7496784" y="2523157"/>
            <a:ext cx="4578497" cy="523220"/>
          </a:xfrm>
          <a:prstGeom prst="rect">
            <a:avLst/>
          </a:prstGeom>
          <a:solidFill>
            <a:schemeClr val="bg1"/>
          </a:solidFill>
          <a:ln>
            <a:solidFill>
              <a:schemeClr val="accent1"/>
            </a:solidFill>
          </a:ln>
        </p:spPr>
        <p:txBody>
          <a:bodyPr wrap="none" rtlCol="0">
            <a:spAutoFit/>
          </a:bodyPr>
          <a:lstStyle/>
          <a:p>
            <a:r>
              <a:rPr lang="en-US" sz="1400" dirty="0">
                <a:solidFill>
                  <a:srgbClr val="0070C0"/>
                </a:solidFill>
                <a:latin typeface="Arial" pitchFamily="34" charset="0"/>
                <a:cs typeface="Arial" pitchFamily="34" charset="0"/>
              </a:rPr>
              <a:t>Notice that the revision goes from Rev 2 to Rev A.</a:t>
            </a:r>
          </a:p>
          <a:p>
            <a:r>
              <a:rPr lang="en-US" sz="1400" dirty="0">
                <a:solidFill>
                  <a:srgbClr val="0070C0"/>
                </a:solidFill>
                <a:latin typeface="Arial" pitchFamily="34" charset="0"/>
                <a:cs typeface="Arial" pitchFamily="34" charset="0"/>
              </a:rPr>
              <a:t>This represents release from engineering to production.</a:t>
            </a:r>
          </a:p>
        </p:txBody>
      </p:sp>
      <p:sp>
        <p:nvSpPr>
          <p:cNvPr id="19" name="TextBox 18">
            <a:extLst>
              <a:ext uri="{FF2B5EF4-FFF2-40B4-BE49-F238E27FC236}">
                <a16:creationId xmlns:a16="http://schemas.microsoft.com/office/drawing/2014/main" id="{79DC8AB0-6E0D-4DBC-86E7-FA8F2E411D95}"/>
              </a:ext>
            </a:extLst>
          </p:cNvPr>
          <p:cNvSpPr txBox="1"/>
          <p:nvPr/>
        </p:nvSpPr>
        <p:spPr>
          <a:xfrm>
            <a:off x="1075657" y="5663273"/>
            <a:ext cx="652743" cy="307777"/>
          </a:xfrm>
          <a:prstGeom prst="rect">
            <a:avLst/>
          </a:prstGeom>
          <a:noFill/>
        </p:spPr>
        <p:txBody>
          <a:bodyPr wrap="none" rtlCol="0">
            <a:spAutoFit/>
          </a:bodyPr>
          <a:lstStyle/>
          <a:p>
            <a:r>
              <a:rPr lang="en-US" sz="1400" dirty="0">
                <a:solidFill>
                  <a:srgbClr val="0070C0"/>
                </a:solidFill>
                <a:latin typeface="Arial" pitchFamily="34" charset="0"/>
                <a:cs typeface="Arial" pitchFamily="34" charset="0"/>
              </a:rPr>
              <a:t>Notes</a:t>
            </a:r>
          </a:p>
        </p:txBody>
      </p:sp>
      <p:sp>
        <p:nvSpPr>
          <p:cNvPr id="20" name="TextBox 19">
            <a:extLst>
              <a:ext uri="{FF2B5EF4-FFF2-40B4-BE49-F238E27FC236}">
                <a16:creationId xmlns:a16="http://schemas.microsoft.com/office/drawing/2014/main" id="{93764AEB-5B53-47E2-BB5A-43493A5CFBEB}"/>
              </a:ext>
            </a:extLst>
          </p:cNvPr>
          <p:cNvSpPr txBox="1"/>
          <p:nvPr/>
        </p:nvSpPr>
        <p:spPr>
          <a:xfrm>
            <a:off x="67286" y="1500386"/>
            <a:ext cx="2294218" cy="523220"/>
          </a:xfrm>
          <a:prstGeom prst="rect">
            <a:avLst/>
          </a:prstGeom>
          <a:noFill/>
        </p:spPr>
        <p:txBody>
          <a:bodyPr wrap="none" rtlCol="0">
            <a:spAutoFit/>
          </a:bodyPr>
          <a:lstStyle/>
          <a:p>
            <a:r>
              <a:rPr lang="en-US" sz="1400" dirty="0">
                <a:solidFill>
                  <a:srgbClr val="0070C0"/>
                </a:solidFill>
                <a:latin typeface="Arial" pitchFamily="34" charset="0"/>
                <a:cs typeface="Arial" pitchFamily="34" charset="0"/>
              </a:rPr>
              <a:t>Proprietary Statements</a:t>
            </a:r>
          </a:p>
          <a:p>
            <a:r>
              <a:rPr lang="en-US" sz="1400" dirty="0">
                <a:solidFill>
                  <a:srgbClr val="0070C0"/>
                </a:solidFill>
                <a:latin typeface="Arial" pitchFamily="34" charset="0"/>
                <a:cs typeface="Arial" pitchFamily="34" charset="0"/>
              </a:rPr>
              <a:t>Export-Control Statements</a:t>
            </a:r>
          </a:p>
        </p:txBody>
      </p:sp>
      <p:cxnSp>
        <p:nvCxnSpPr>
          <p:cNvPr id="22" name="Straight Arrow Connector 21">
            <a:extLst>
              <a:ext uri="{FF2B5EF4-FFF2-40B4-BE49-F238E27FC236}">
                <a16:creationId xmlns:a16="http://schemas.microsoft.com/office/drawing/2014/main" id="{47AC6099-C6B6-4EC5-8BD8-D58E08E03165}"/>
              </a:ext>
            </a:extLst>
          </p:cNvPr>
          <p:cNvCxnSpPr>
            <a:cxnSpLocks/>
            <a:stCxn id="19" idx="3"/>
          </p:cNvCxnSpPr>
          <p:nvPr/>
        </p:nvCxnSpPr>
        <p:spPr>
          <a:xfrm>
            <a:off x="1728400" y="5817162"/>
            <a:ext cx="422531"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7597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heel(1)">
                                      <p:cBhvr>
                                        <p:cTn id="11" dur="20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par>
                          <p:cTn id="17" fill="hold">
                            <p:stCondLst>
                              <p:cond delay="500"/>
                            </p:stCondLst>
                            <p:childTnLst>
                              <p:par>
                                <p:cTn id="18" presetID="22" presetClass="entr" presetSubtype="2"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right)">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childTnLst>
                          </p:cTn>
                        </p:par>
                        <p:par>
                          <p:cTn id="26" fill="hold">
                            <p:stCondLst>
                              <p:cond delay="500"/>
                            </p:stCondLst>
                            <p:childTnLst>
                              <p:par>
                                <p:cTn id="27" presetID="22" presetClass="entr" presetSubtype="2" fill="hold"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wipe(right)">
                                      <p:cBhvr>
                                        <p:cTn id="29" dur="500"/>
                                        <p:tgtEl>
                                          <p:spTgt spid="21"/>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childTnLst>
                          </p:cTn>
                        </p:par>
                        <p:par>
                          <p:cTn id="35" fill="hold">
                            <p:stCondLst>
                              <p:cond delay="500"/>
                            </p:stCondLst>
                            <p:childTnLst>
                              <p:par>
                                <p:cTn id="36" presetID="22" presetClass="entr" presetSubtype="4" fill="hold"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down)">
                                      <p:cBhvr>
                                        <p:cTn id="38" dur="500"/>
                                        <p:tgtEl>
                                          <p:spTgt spid="1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childTnLst>
                          </p:cTn>
                        </p:par>
                        <p:par>
                          <p:cTn id="44" fill="hold">
                            <p:stCondLst>
                              <p:cond delay="500"/>
                            </p:stCondLst>
                            <p:childTnLst>
                              <p:par>
                                <p:cTn id="45" presetID="22" presetClass="entr" presetSubtype="4" fill="hold"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down)">
                                      <p:cBhvr>
                                        <p:cTn id="47" dur="500"/>
                                        <p:tgtEl>
                                          <p:spTgt spid="13"/>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500"/>
                                        <p:tgtEl>
                                          <p:spTgt spid="19"/>
                                        </p:tgtEl>
                                      </p:cBhvr>
                                    </p:animEffect>
                                  </p:childTnLst>
                                </p:cTn>
                              </p:par>
                            </p:childTnLst>
                          </p:cTn>
                        </p:par>
                        <p:par>
                          <p:cTn id="53" fill="hold">
                            <p:stCondLst>
                              <p:cond delay="500"/>
                            </p:stCondLst>
                            <p:childTnLst>
                              <p:par>
                                <p:cTn id="54" presetID="22" presetClass="entr" presetSubtype="8" fill="hold" nodeType="after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wipe(left)">
                                      <p:cBhvr>
                                        <p:cTn id="56" dur="500"/>
                                        <p:tgtEl>
                                          <p:spTgt spid="22"/>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500"/>
                                        <p:tgtEl>
                                          <p:spTgt spid="20"/>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18"/>
                                        </p:tgtEl>
                                        <p:attrNameLst>
                                          <p:attrName>style.visibility</p:attrName>
                                        </p:attrNameLst>
                                      </p:cBhvr>
                                      <p:to>
                                        <p:strVal val="visible"/>
                                      </p:to>
                                    </p:set>
                                    <p:animEffect transition="in" filter="fade">
                                      <p:cBhvr>
                                        <p:cTn id="6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16" grpId="0"/>
      <p:bldP spid="17" grpId="0"/>
      <p:bldP spid="12" grpId="0"/>
      <p:bldP spid="18" grpId="0" animBg="1"/>
      <p:bldP spid="19" grpId="0"/>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E13B8-CEA4-456E-8D19-30C2586A0B6D}"/>
              </a:ext>
            </a:extLst>
          </p:cNvPr>
          <p:cNvSpPr>
            <a:spLocks noGrp="1"/>
          </p:cNvSpPr>
          <p:nvPr>
            <p:ph type="title"/>
          </p:nvPr>
        </p:nvSpPr>
        <p:spPr>
          <a:xfrm>
            <a:off x="838200" y="365125"/>
            <a:ext cx="10515600" cy="890469"/>
          </a:xfrm>
        </p:spPr>
        <p:txBody>
          <a:bodyPr/>
          <a:lstStyle/>
          <a:p>
            <a:r>
              <a:rPr lang="en-US" dirty="0"/>
              <a:t>Templates Folder in Doc Library</a:t>
            </a:r>
          </a:p>
        </p:txBody>
      </p:sp>
      <p:sp>
        <p:nvSpPr>
          <p:cNvPr id="5" name="File">
            <a:extLst>
              <a:ext uri="{FF2B5EF4-FFF2-40B4-BE49-F238E27FC236}">
                <a16:creationId xmlns:a16="http://schemas.microsoft.com/office/drawing/2014/main" id="{94CB0B9B-3887-43BB-9CCE-C1D5E2BED5A5}"/>
              </a:ext>
            </a:extLst>
          </p:cNvPr>
          <p:cNvSpPr>
            <a:spLocks noEditPoints="1" noChangeArrowheads="1"/>
          </p:cNvSpPr>
          <p:nvPr/>
        </p:nvSpPr>
        <p:spPr bwMode="auto">
          <a:xfrm>
            <a:off x="1991316" y="1616035"/>
            <a:ext cx="1522592" cy="1223552"/>
          </a:xfrm>
          <a:custGeom>
            <a:avLst/>
            <a:gdLst>
              <a:gd name="T0" fmla="*/ 10981 w 21600"/>
              <a:gd name="T1" fmla="*/ 3240 h 21600"/>
              <a:gd name="T2" fmla="*/ 0 w 21600"/>
              <a:gd name="T3" fmla="*/ 10800 h 21600"/>
              <a:gd name="T4" fmla="*/ 10800 w 21600"/>
              <a:gd name="T5" fmla="*/ 21600 h 21600"/>
              <a:gd name="T6" fmla="*/ 21600 w 21600"/>
              <a:gd name="T7" fmla="*/ 10800 h 21600"/>
              <a:gd name="T8" fmla="*/ 0 w 21600"/>
              <a:gd name="T9" fmla="*/ 21600 h 21600"/>
              <a:gd name="T10" fmla="*/ 21600 w 21600"/>
              <a:gd name="T11" fmla="*/ 21600 h 21600"/>
              <a:gd name="T12" fmla="*/ 1086 w 21600"/>
              <a:gd name="T13" fmla="*/ 4628 h 21600"/>
              <a:gd name="T14" fmla="*/ 20635 w 21600"/>
              <a:gd name="T15" fmla="*/ 20289 h 21600"/>
            </a:gdLst>
            <a:ahLst/>
            <a:cxnLst>
              <a:cxn ang="0">
                <a:pos x="T0" y="T1"/>
              </a:cxn>
              <a:cxn ang="0">
                <a:pos x="T2" y="T3"/>
              </a:cxn>
              <a:cxn ang="0">
                <a:pos x="T4" y="T5"/>
              </a:cxn>
              <a:cxn ang="0">
                <a:pos x="T6" y="T7"/>
              </a:cxn>
              <a:cxn ang="0">
                <a:pos x="T8" y="T9"/>
              </a:cxn>
              <a:cxn ang="0">
                <a:pos x="T10" y="T11"/>
              </a:cxn>
            </a:cxnLst>
            <a:rect l="T12" t="T13" r="T14" b="T15"/>
            <a:pathLst>
              <a:path w="21600" h="21600">
                <a:moveTo>
                  <a:pt x="19790" y="3240"/>
                </a:moveTo>
                <a:cubicBezTo>
                  <a:pt x="10981" y="3240"/>
                  <a:pt x="9171" y="3240"/>
                  <a:pt x="9050" y="3086"/>
                </a:cubicBezTo>
                <a:cubicBezTo>
                  <a:pt x="9050" y="2931"/>
                  <a:pt x="8930" y="2777"/>
                  <a:pt x="8930" y="2469"/>
                </a:cubicBezTo>
                <a:cubicBezTo>
                  <a:pt x="8930" y="2160"/>
                  <a:pt x="8809" y="1851"/>
                  <a:pt x="8688" y="1389"/>
                </a:cubicBezTo>
                <a:cubicBezTo>
                  <a:pt x="8568" y="1080"/>
                  <a:pt x="8326" y="771"/>
                  <a:pt x="8085" y="463"/>
                </a:cubicBezTo>
                <a:cubicBezTo>
                  <a:pt x="7723" y="154"/>
                  <a:pt x="7361" y="0"/>
                  <a:pt x="7361" y="0"/>
                </a:cubicBezTo>
                <a:cubicBezTo>
                  <a:pt x="7361" y="0"/>
                  <a:pt x="2293" y="0"/>
                  <a:pt x="2051" y="154"/>
                </a:cubicBezTo>
                <a:cubicBezTo>
                  <a:pt x="1689" y="309"/>
                  <a:pt x="1448" y="463"/>
                  <a:pt x="1327" y="771"/>
                </a:cubicBezTo>
                <a:cubicBezTo>
                  <a:pt x="1207" y="1080"/>
                  <a:pt x="1086" y="1389"/>
                  <a:pt x="965" y="1697"/>
                </a:cubicBezTo>
                <a:cubicBezTo>
                  <a:pt x="845" y="2160"/>
                  <a:pt x="724" y="2314"/>
                  <a:pt x="724" y="2469"/>
                </a:cubicBezTo>
                <a:cubicBezTo>
                  <a:pt x="603" y="2623"/>
                  <a:pt x="603" y="2777"/>
                  <a:pt x="483" y="2931"/>
                </a:cubicBezTo>
                <a:cubicBezTo>
                  <a:pt x="483" y="3086"/>
                  <a:pt x="362" y="3240"/>
                  <a:pt x="241" y="3240"/>
                </a:cubicBezTo>
                <a:lnTo>
                  <a:pt x="0" y="3394"/>
                </a:lnTo>
                <a:lnTo>
                  <a:pt x="0" y="3703"/>
                </a:lnTo>
                <a:lnTo>
                  <a:pt x="0" y="10800"/>
                </a:lnTo>
                <a:lnTo>
                  <a:pt x="0" y="21600"/>
                </a:lnTo>
                <a:lnTo>
                  <a:pt x="10981" y="21600"/>
                </a:lnTo>
                <a:lnTo>
                  <a:pt x="21600" y="21600"/>
                </a:lnTo>
                <a:lnTo>
                  <a:pt x="21600" y="10800"/>
                </a:lnTo>
                <a:lnTo>
                  <a:pt x="21600" y="5246"/>
                </a:lnTo>
                <a:lnTo>
                  <a:pt x="21600" y="4783"/>
                </a:lnTo>
                <a:cubicBezTo>
                  <a:pt x="21479" y="4320"/>
                  <a:pt x="21359" y="4011"/>
                  <a:pt x="21117" y="3703"/>
                </a:cubicBezTo>
                <a:cubicBezTo>
                  <a:pt x="20876" y="3549"/>
                  <a:pt x="20514" y="3394"/>
                  <a:pt x="20152" y="3240"/>
                </a:cubicBezTo>
                <a:close/>
              </a:path>
            </a:pathLst>
          </a:custGeom>
          <a:solidFill>
            <a:srgbClr val="FFFFCC"/>
          </a:solidFill>
          <a:ln w="9525">
            <a:solidFill>
              <a:srgbClr val="000000"/>
            </a:solidFill>
            <a:miter lim="800000"/>
            <a:headEnd/>
            <a:tailEnd/>
          </a:ln>
          <a:effectLst>
            <a:outerShdw dist="107763" dir="2700000" algn="ctr" rotWithShape="0">
              <a:srgbClr val="808080"/>
            </a:outerShdw>
          </a:effectLst>
        </p:spPr>
        <p:txBody>
          <a:bodyPr vert="horz" wrap="square" lIns="68580" tIns="34290" rIns="68580" bIns="34290" numCol="1" anchor="t" anchorCtr="0" compatLnSpc="1">
            <a:prstTxWarp prst="textNoShape">
              <a:avLst/>
            </a:prstTxWarp>
          </a:bodyPr>
          <a:lstStyle/>
          <a:p>
            <a:pPr algn="ctr"/>
            <a:r>
              <a:rPr lang="en-US" sz="2000" dirty="0"/>
              <a:t>Current </a:t>
            </a:r>
          </a:p>
          <a:p>
            <a:pPr algn="ctr"/>
            <a:r>
              <a:rPr lang="en-US" sz="2000" dirty="0"/>
              <a:t>Revisions</a:t>
            </a:r>
          </a:p>
        </p:txBody>
      </p:sp>
      <p:sp>
        <p:nvSpPr>
          <p:cNvPr id="6" name="File">
            <a:extLst>
              <a:ext uri="{FF2B5EF4-FFF2-40B4-BE49-F238E27FC236}">
                <a16:creationId xmlns:a16="http://schemas.microsoft.com/office/drawing/2014/main" id="{8EA549E7-19EB-4FB1-9C22-80D01C2B2F97}"/>
              </a:ext>
            </a:extLst>
          </p:cNvPr>
          <p:cNvSpPr>
            <a:spLocks noEditPoints="1" noChangeArrowheads="1"/>
          </p:cNvSpPr>
          <p:nvPr/>
        </p:nvSpPr>
        <p:spPr bwMode="auto">
          <a:xfrm>
            <a:off x="1991316" y="3199915"/>
            <a:ext cx="1522592" cy="1223552"/>
          </a:xfrm>
          <a:custGeom>
            <a:avLst/>
            <a:gdLst>
              <a:gd name="T0" fmla="*/ 10981 w 21600"/>
              <a:gd name="T1" fmla="*/ 3240 h 21600"/>
              <a:gd name="T2" fmla="*/ 0 w 21600"/>
              <a:gd name="T3" fmla="*/ 10800 h 21600"/>
              <a:gd name="T4" fmla="*/ 10800 w 21600"/>
              <a:gd name="T5" fmla="*/ 21600 h 21600"/>
              <a:gd name="T6" fmla="*/ 21600 w 21600"/>
              <a:gd name="T7" fmla="*/ 10800 h 21600"/>
              <a:gd name="T8" fmla="*/ 0 w 21600"/>
              <a:gd name="T9" fmla="*/ 21600 h 21600"/>
              <a:gd name="T10" fmla="*/ 21600 w 21600"/>
              <a:gd name="T11" fmla="*/ 21600 h 21600"/>
              <a:gd name="T12" fmla="*/ 1086 w 21600"/>
              <a:gd name="T13" fmla="*/ 4628 h 21600"/>
              <a:gd name="T14" fmla="*/ 20635 w 21600"/>
              <a:gd name="T15" fmla="*/ 20289 h 21600"/>
            </a:gdLst>
            <a:ahLst/>
            <a:cxnLst>
              <a:cxn ang="0">
                <a:pos x="T0" y="T1"/>
              </a:cxn>
              <a:cxn ang="0">
                <a:pos x="T2" y="T3"/>
              </a:cxn>
              <a:cxn ang="0">
                <a:pos x="T4" y="T5"/>
              </a:cxn>
              <a:cxn ang="0">
                <a:pos x="T6" y="T7"/>
              </a:cxn>
              <a:cxn ang="0">
                <a:pos x="T8" y="T9"/>
              </a:cxn>
              <a:cxn ang="0">
                <a:pos x="T10" y="T11"/>
              </a:cxn>
            </a:cxnLst>
            <a:rect l="T12" t="T13" r="T14" b="T15"/>
            <a:pathLst>
              <a:path w="21600" h="21600">
                <a:moveTo>
                  <a:pt x="19790" y="3240"/>
                </a:moveTo>
                <a:cubicBezTo>
                  <a:pt x="10981" y="3240"/>
                  <a:pt x="9171" y="3240"/>
                  <a:pt x="9050" y="3086"/>
                </a:cubicBezTo>
                <a:cubicBezTo>
                  <a:pt x="9050" y="2931"/>
                  <a:pt x="8930" y="2777"/>
                  <a:pt x="8930" y="2469"/>
                </a:cubicBezTo>
                <a:cubicBezTo>
                  <a:pt x="8930" y="2160"/>
                  <a:pt x="8809" y="1851"/>
                  <a:pt x="8688" y="1389"/>
                </a:cubicBezTo>
                <a:cubicBezTo>
                  <a:pt x="8568" y="1080"/>
                  <a:pt x="8326" y="771"/>
                  <a:pt x="8085" y="463"/>
                </a:cubicBezTo>
                <a:cubicBezTo>
                  <a:pt x="7723" y="154"/>
                  <a:pt x="7361" y="0"/>
                  <a:pt x="7361" y="0"/>
                </a:cubicBezTo>
                <a:cubicBezTo>
                  <a:pt x="7361" y="0"/>
                  <a:pt x="2293" y="0"/>
                  <a:pt x="2051" y="154"/>
                </a:cubicBezTo>
                <a:cubicBezTo>
                  <a:pt x="1689" y="309"/>
                  <a:pt x="1448" y="463"/>
                  <a:pt x="1327" y="771"/>
                </a:cubicBezTo>
                <a:cubicBezTo>
                  <a:pt x="1207" y="1080"/>
                  <a:pt x="1086" y="1389"/>
                  <a:pt x="965" y="1697"/>
                </a:cubicBezTo>
                <a:cubicBezTo>
                  <a:pt x="845" y="2160"/>
                  <a:pt x="724" y="2314"/>
                  <a:pt x="724" y="2469"/>
                </a:cubicBezTo>
                <a:cubicBezTo>
                  <a:pt x="603" y="2623"/>
                  <a:pt x="603" y="2777"/>
                  <a:pt x="483" y="2931"/>
                </a:cubicBezTo>
                <a:cubicBezTo>
                  <a:pt x="483" y="3086"/>
                  <a:pt x="362" y="3240"/>
                  <a:pt x="241" y="3240"/>
                </a:cubicBezTo>
                <a:lnTo>
                  <a:pt x="0" y="3394"/>
                </a:lnTo>
                <a:lnTo>
                  <a:pt x="0" y="3703"/>
                </a:lnTo>
                <a:lnTo>
                  <a:pt x="0" y="10800"/>
                </a:lnTo>
                <a:lnTo>
                  <a:pt x="0" y="21600"/>
                </a:lnTo>
                <a:lnTo>
                  <a:pt x="10981" y="21600"/>
                </a:lnTo>
                <a:lnTo>
                  <a:pt x="21600" y="21600"/>
                </a:lnTo>
                <a:lnTo>
                  <a:pt x="21600" y="10800"/>
                </a:lnTo>
                <a:lnTo>
                  <a:pt x="21600" y="5246"/>
                </a:lnTo>
                <a:lnTo>
                  <a:pt x="21600" y="4783"/>
                </a:lnTo>
                <a:cubicBezTo>
                  <a:pt x="21479" y="4320"/>
                  <a:pt x="21359" y="4011"/>
                  <a:pt x="21117" y="3703"/>
                </a:cubicBezTo>
                <a:cubicBezTo>
                  <a:pt x="20876" y="3549"/>
                  <a:pt x="20514" y="3394"/>
                  <a:pt x="20152" y="3240"/>
                </a:cubicBezTo>
                <a:close/>
              </a:path>
            </a:pathLst>
          </a:custGeom>
          <a:solidFill>
            <a:srgbClr val="FFFFCC"/>
          </a:solidFill>
          <a:ln w="9525">
            <a:solidFill>
              <a:srgbClr val="000000"/>
            </a:solidFill>
            <a:miter lim="800000"/>
            <a:headEnd/>
            <a:tailEnd/>
          </a:ln>
          <a:effectLst>
            <a:outerShdw dist="107763" dir="2700000" algn="ctr" rotWithShape="0">
              <a:srgbClr val="808080"/>
            </a:outerShdw>
          </a:effectLst>
        </p:spPr>
        <p:txBody>
          <a:bodyPr vert="horz" wrap="square" lIns="68580" tIns="34290" rIns="68580" bIns="34290" numCol="1" anchor="t" anchorCtr="0" compatLnSpc="1">
            <a:prstTxWarp prst="textNoShape">
              <a:avLst/>
            </a:prstTxWarp>
          </a:bodyPr>
          <a:lstStyle/>
          <a:p>
            <a:pPr algn="ctr"/>
            <a:r>
              <a:rPr lang="en-US" sz="2000" dirty="0"/>
              <a:t>Document Archive</a:t>
            </a:r>
          </a:p>
        </p:txBody>
      </p:sp>
      <p:sp>
        <p:nvSpPr>
          <p:cNvPr id="7" name="File">
            <a:extLst>
              <a:ext uri="{FF2B5EF4-FFF2-40B4-BE49-F238E27FC236}">
                <a16:creationId xmlns:a16="http://schemas.microsoft.com/office/drawing/2014/main" id="{3EC2123D-15A5-411E-9500-67DFF865AE89}"/>
              </a:ext>
            </a:extLst>
          </p:cNvPr>
          <p:cNvSpPr>
            <a:spLocks noEditPoints="1" noChangeArrowheads="1"/>
          </p:cNvSpPr>
          <p:nvPr/>
        </p:nvSpPr>
        <p:spPr bwMode="auto">
          <a:xfrm>
            <a:off x="1991316" y="4783908"/>
            <a:ext cx="1522592" cy="1223552"/>
          </a:xfrm>
          <a:custGeom>
            <a:avLst/>
            <a:gdLst>
              <a:gd name="T0" fmla="*/ 10981 w 21600"/>
              <a:gd name="T1" fmla="*/ 3240 h 21600"/>
              <a:gd name="T2" fmla="*/ 0 w 21600"/>
              <a:gd name="T3" fmla="*/ 10800 h 21600"/>
              <a:gd name="T4" fmla="*/ 10800 w 21600"/>
              <a:gd name="T5" fmla="*/ 21600 h 21600"/>
              <a:gd name="T6" fmla="*/ 21600 w 21600"/>
              <a:gd name="T7" fmla="*/ 10800 h 21600"/>
              <a:gd name="T8" fmla="*/ 0 w 21600"/>
              <a:gd name="T9" fmla="*/ 21600 h 21600"/>
              <a:gd name="T10" fmla="*/ 21600 w 21600"/>
              <a:gd name="T11" fmla="*/ 21600 h 21600"/>
              <a:gd name="T12" fmla="*/ 1086 w 21600"/>
              <a:gd name="T13" fmla="*/ 4628 h 21600"/>
              <a:gd name="T14" fmla="*/ 20635 w 21600"/>
              <a:gd name="T15" fmla="*/ 20289 h 21600"/>
            </a:gdLst>
            <a:ahLst/>
            <a:cxnLst>
              <a:cxn ang="0">
                <a:pos x="T0" y="T1"/>
              </a:cxn>
              <a:cxn ang="0">
                <a:pos x="T2" y="T3"/>
              </a:cxn>
              <a:cxn ang="0">
                <a:pos x="T4" y="T5"/>
              </a:cxn>
              <a:cxn ang="0">
                <a:pos x="T6" y="T7"/>
              </a:cxn>
              <a:cxn ang="0">
                <a:pos x="T8" y="T9"/>
              </a:cxn>
              <a:cxn ang="0">
                <a:pos x="T10" y="T11"/>
              </a:cxn>
            </a:cxnLst>
            <a:rect l="T12" t="T13" r="T14" b="T15"/>
            <a:pathLst>
              <a:path w="21600" h="21600">
                <a:moveTo>
                  <a:pt x="19790" y="3240"/>
                </a:moveTo>
                <a:cubicBezTo>
                  <a:pt x="10981" y="3240"/>
                  <a:pt x="9171" y="3240"/>
                  <a:pt x="9050" y="3086"/>
                </a:cubicBezTo>
                <a:cubicBezTo>
                  <a:pt x="9050" y="2931"/>
                  <a:pt x="8930" y="2777"/>
                  <a:pt x="8930" y="2469"/>
                </a:cubicBezTo>
                <a:cubicBezTo>
                  <a:pt x="8930" y="2160"/>
                  <a:pt x="8809" y="1851"/>
                  <a:pt x="8688" y="1389"/>
                </a:cubicBezTo>
                <a:cubicBezTo>
                  <a:pt x="8568" y="1080"/>
                  <a:pt x="8326" y="771"/>
                  <a:pt x="8085" y="463"/>
                </a:cubicBezTo>
                <a:cubicBezTo>
                  <a:pt x="7723" y="154"/>
                  <a:pt x="7361" y="0"/>
                  <a:pt x="7361" y="0"/>
                </a:cubicBezTo>
                <a:cubicBezTo>
                  <a:pt x="7361" y="0"/>
                  <a:pt x="2293" y="0"/>
                  <a:pt x="2051" y="154"/>
                </a:cubicBezTo>
                <a:cubicBezTo>
                  <a:pt x="1689" y="309"/>
                  <a:pt x="1448" y="463"/>
                  <a:pt x="1327" y="771"/>
                </a:cubicBezTo>
                <a:cubicBezTo>
                  <a:pt x="1207" y="1080"/>
                  <a:pt x="1086" y="1389"/>
                  <a:pt x="965" y="1697"/>
                </a:cubicBezTo>
                <a:cubicBezTo>
                  <a:pt x="845" y="2160"/>
                  <a:pt x="724" y="2314"/>
                  <a:pt x="724" y="2469"/>
                </a:cubicBezTo>
                <a:cubicBezTo>
                  <a:pt x="603" y="2623"/>
                  <a:pt x="603" y="2777"/>
                  <a:pt x="483" y="2931"/>
                </a:cubicBezTo>
                <a:cubicBezTo>
                  <a:pt x="483" y="3086"/>
                  <a:pt x="362" y="3240"/>
                  <a:pt x="241" y="3240"/>
                </a:cubicBezTo>
                <a:lnTo>
                  <a:pt x="0" y="3394"/>
                </a:lnTo>
                <a:lnTo>
                  <a:pt x="0" y="3703"/>
                </a:lnTo>
                <a:lnTo>
                  <a:pt x="0" y="10800"/>
                </a:lnTo>
                <a:lnTo>
                  <a:pt x="0" y="21600"/>
                </a:lnTo>
                <a:lnTo>
                  <a:pt x="10981" y="21600"/>
                </a:lnTo>
                <a:lnTo>
                  <a:pt x="21600" y="21600"/>
                </a:lnTo>
                <a:lnTo>
                  <a:pt x="21600" y="10800"/>
                </a:lnTo>
                <a:lnTo>
                  <a:pt x="21600" y="5246"/>
                </a:lnTo>
                <a:lnTo>
                  <a:pt x="21600" y="4783"/>
                </a:lnTo>
                <a:cubicBezTo>
                  <a:pt x="21479" y="4320"/>
                  <a:pt x="21359" y="4011"/>
                  <a:pt x="21117" y="3703"/>
                </a:cubicBezTo>
                <a:cubicBezTo>
                  <a:pt x="20876" y="3549"/>
                  <a:pt x="20514" y="3394"/>
                  <a:pt x="20152" y="3240"/>
                </a:cubicBezTo>
                <a:close/>
              </a:path>
            </a:pathLst>
          </a:custGeom>
          <a:solidFill>
            <a:srgbClr val="FFFFCC"/>
          </a:solidFill>
          <a:ln w="9525">
            <a:solidFill>
              <a:srgbClr val="000000"/>
            </a:solidFill>
            <a:miter lim="800000"/>
            <a:headEnd/>
            <a:tailEnd/>
          </a:ln>
          <a:effectLst>
            <a:outerShdw dist="107763" dir="2700000" algn="ctr" rotWithShape="0">
              <a:srgbClr val="808080"/>
            </a:outerShdw>
          </a:effectLst>
        </p:spPr>
        <p:txBody>
          <a:bodyPr vert="horz" wrap="square" lIns="68580" tIns="34290" rIns="68580" bIns="34290" numCol="1" anchor="t" anchorCtr="0" compatLnSpc="1">
            <a:prstTxWarp prst="textNoShape">
              <a:avLst/>
            </a:prstTxWarp>
          </a:bodyPr>
          <a:lstStyle/>
          <a:p>
            <a:pPr algn="ctr"/>
            <a:r>
              <a:rPr lang="en-US" sz="2000" dirty="0"/>
              <a:t>Templates</a:t>
            </a:r>
          </a:p>
        </p:txBody>
      </p:sp>
      <p:sp>
        <p:nvSpPr>
          <p:cNvPr id="8" name="TextBox 7">
            <a:extLst>
              <a:ext uri="{FF2B5EF4-FFF2-40B4-BE49-F238E27FC236}">
                <a16:creationId xmlns:a16="http://schemas.microsoft.com/office/drawing/2014/main" id="{61572BC5-82AC-448E-85D0-EBF9F1643DE5}"/>
              </a:ext>
            </a:extLst>
          </p:cNvPr>
          <p:cNvSpPr txBox="1"/>
          <p:nvPr/>
        </p:nvSpPr>
        <p:spPr>
          <a:xfrm>
            <a:off x="3714205" y="5072518"/>
            <a:ext cx="5650455" cy="923330"/>
          </a:xfrm>
          <a:prstGeom prst="rect">
            <a:avLst/>
          </a:prstGeom>
          <a:noFill/>
        </p:spPr>
        <p:txBody>
          <a:bodyPr wrap="square" rtlCol="0">
            <a:spAutoFit/>
          </a:bodyPr>
          <a:lstStyle/>
          <a:p>
            <a:r>
              <a:rPr lang="en-US" dirty="0"/>
              <a:t>Procedures, Work Instructions, Forms, Specification Documents, Drawing templates (unless this is controlled in more sophisticated software).</a:t>
            </a:r>
          </a:p>
        </p:txBody>
      </p:sp>
      <p:sp>
        <p:nvSpPr>
          <p:cNvPr id="9" name="File">
            <a:extLst>
              <a:ext uri="{FF2B5EF4-FFF2-40B4-BE49-F238E27FC236}">
                <a16:creationId xmlns:a16="http://schemas.microsoft.com/office/drawing/2014/main" id="{2A773904-BE34-4AC9-98A3-71EE7AEDBFEF}"/>
              </a:ext>
            </a:extLst>
          </p:cNvPr>
          <p:cNvSpPr>
            <a:spLocks noEditPoints="1" noChangeArrowheads="1"/>
          </p:cNvSpPr>
          <p:nvPr/>
        </p:nvSpPr>
        <p:spPr bwMode="auto">
          <a:xfrm>
            <a:off x="170520" y="392483"/>
            <a:ext cx="1522592" cy="1223552"/>
          </a:xfrm>
          <a:custGeom>
            <a:avLst/>
            <a:gdLst>
              <a:gd name="T0" fmla="*/ 10981 w 21600"/>
              <a:gd name="T1" fmla="*/ 3240 h 21600"/>
              <a:gd name="T2" fmla="*/ 0 w 21600"/>
              <a:gd name="T3" fmla="*/ 10800 h 21600"/>
              <a:gd name="T4" fmla="*/ 10800 w 21600"/>
              <a:gd name="T5" fmla="*/ 21600 h 21600"/>
              <a:gd name="T6" fmla="*/ 21600 w 21600"/>
              <a:gd name="T7" fmla="*/ 10800 h 21600"/>
              <a:gd name="T8" fmla="*/ 0 w 21600"/>
              <a:gd name="T9" fmla="*/ 21600 h 21600"/>
              <a:gd name="T10" fmla="*/ 21600 w 21600"/>
              <a:gd name="T11" fmla="*/ 21600 h 21600"/>
              <a:gd name="T12" fmla="*/ 1086 w 21600"/>
              <a:gd name="T13" fmla="*/ 4628 h 21600"/>
              <a:gd name="T14" fmla="*/ 20635 w 21600"/>
              <a:gd name="T15" fmla="*/ 20289 h 21600"/>
            </a:gdLst>
            <a:ahLst/>
            <a:cxnLst>
              <a:cxn ang="0">
                <a:pos x="T0" y="T1"/>
              </a:cxn>
              <a:cxn ang="0">
                <a:pos x="T2" y="T3"/>
              </a:cxn>
              <a:cxn ang="0">
                <a:pos x="T4" y="T5"/>
              </a:cxn>
              <a:cxn ang="0">
                <a:pos x="T6" y="T7"/>
              </a:cxn>
              <a:cxn ang="0">
                <a:pos x="T8" y="T9"/>
              </a:cxn>
              <a:cxn ang="0">
                <a:pos x="T10" y="T11"/>
              </a:cxn>
            </a:cxnLst>
            <a:rect l="T12" t="T13" r="T14" b="T15"/>
            <a:pathLst>
              <a:path w="21600" h="21600">
                <a:moveTo>
                  <a:pt x="19790" y="3240"/>
                </a:moveTo>
                <a:cubicBezTo>
                  <a:pt x="10981" y="3240"/>
                  <a:pt x="9171" y="3240"/>
                  <a:pt x="9050" y="3086"/>
                </a:cubicBezTo>
                <a:cubicBezTo>
                  <a:pt x="9050" y="2931"/>
                  <a:pt x="8930" y="2777"/>
                  <a:pt x="8930" y="2469"/>
                </a:cubicBezTo>
                <a:cubicBezTo>
                  <a:pt x="8930" y="2160"/>
                  <a:pt x="8809" y="1851"/>
                  <a:pt x="8688" y="1389"/>
                </a:cubicBezTo>
                <a:cubicBezTo>
                  <a:pt x="8568" y="1080"/>
                  <a:pt x="8326" y="771"/>
                  <a:pt x="8085" y="463"/>
                </a:cubicBezTo>
                <a:cubicBezTo>
                  <a:pt x="7723" y="154"/>
                  <a:pt x="7361" y="0"/>
                  <a:pt x="7361" y="0"/>
                </a:cubicBezTo>
                <a:cubicBezTo>
                  <a:pt x="7361" y="0"/>
                  <a:pt x="2293" y="0"/>
                  <a:pt x="2051" y="154"/>
                </a:cubicBezTo>
                <a:cubicBezTo>
                  <a:pt x="1689" y="309"/>
                  <a:pt x="1448" y="463"/>
                  <a:pt x="1327" y="771"/>
                </a:cubicBezTo>
                <a:cubicBezTo>
                  <a:pt x="1207" y="1080"/>
                  <a:pt x="1086" y="1389"/>
                  <a:pt x="965" y="1697"/>
                </a:cubicBezTo>
                <a:cubicBezTo>
                  <a:pt x="845" y="2160"/>
                  <a:pt x="724" y="2314"/>
                  <a:pt x="724" y="2469"/>
                </a:cubicBezTo>
                <a:cubicBezTo>
                  <a:pt x="603" y="2623"/>
                  <a:pt x="603" y="2777"/>
                  <a:pt x="483" y="2931"/>
                </a:cubicBezTo>
                <a:cubicBezTo>
                  <a:pt x="483" y="3086"/>
                  <a:pt x="362" y="3240"/>
                  <a:pt x="241" y="3240"/>
                </a:cubicBezTo>
                <a:lnTo>
                  <a:pt x="0" y="3394"/>
                </a:lnTo>
                <a:lnTo>
                  <a:pt x="0" y="3703"/>
                </a:lnTo>
                <a:lnTo>
                  <a:pt x="0" y="10800"/>
                </a:lnTo>
                <a:lnTo>
                  <a:pt x="0" y="21600"/>
                </a:lnTo>
                <a:lnTo>
                  <a:pt x="10981" y="21600"/>
                </a:lnTo>
                <a:lnTo>
                  <a:pt x="21600" y="21600"/>
                </a:lnTo>
                <a:lnTo>
                  <a:pt x="21600" y="10800"/>
                </a:lnTo>
                <a:lnTo>
                  <a:pt x="21600" y="5246"/>
                </a:lnTo>
                <a:lnTo>
                  <a:pt x="21600" y="4783"/>
                </a:lnTo>
                <a:cubicBezTo>
                  <a:pt x="21479" y="4320"/>
                  <a:pt x="21359" y="4011"/>
                  <a:pt x="21117" y="3703"/>
                </a:cubicBezTo>
                <a:cubicBezTo>
                  <a:pt x="20876" y="3549"/>
                  <a:pt x="20514" y="3394"/>
                  <a:pt x="20152" y="3240"/>
                </a:cubicBezTo>
                <a:close/>
              </a:path>
            </a:pathLst>
          </a:custGeom>
          <a:solidFill>
            <a:srgbClr val="FFFFCC"/>
          </a:solidFill>
          <a:ln w="9525">
            <a:solidFill>
              <a:srgbClr val="000000"/>
            </a:solidFill>
            <a:miter lim="800000"/>
            <a:headEnd/>
            <a:tailEnd/>
          </a:ln>
          <a:effectLst>
            <a:outerShdw dist="107763" dir="2700000" algn="ctr" rotWithShape="0">
              <a:srgbClr val="808080"/>
            </a:outerShdw>
          </a:effectLst>
        </p:spPr>
        <p:txBody>
          <a:bodyPr vert="horz" wrap="square" lIns="68580" tIns="34290" rIns="68580" bIns="34290" numCol="1" anchor="t" anchorCtr="0" compatLnSpc="1">
            <a:prstTxWarp prst="textNoShape">
              <a:avLst/>
            </a:prstTxWarp>
          </a:bodyPr>
          <a:lstStyle/>
          <a:p>
            <a:pPr algn="ctr"/>
            <a:r>
              <a:rPr lang="en-US" sz="2000" dirty="0"/>
              <a:t>Document </a:t>
            </a:r>
          </a:p>
          <a:p>
            <a:pPr algn="ctr"/>
            <a:r>
              <a:rPr lang="en-US" sz="2000" dirty="0"/>
              <a:t>Library</a:t>
            </a:r>
          </a:p>
        </p:txBody>
      </p:sp>
      <p:pic>
        <p:nvPicPr>
          <p:cNvPr id="10" name="Picture 6" descr="See the source image">
            <a:extLst>
              <a:ext uri="{FF2B5EF4-FFF2-40B4-BE49-F238E27FC236}">
                <a16:creationId xmlns:a16="http://schemas.microsoft.com/office/drawing/2014/main" id="{26F1D44B-76DD-4E85-8134-B19B80489B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76853" y="1586875"/>
            <a:ext cx="3402482" cy="28657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0563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209D4-B7B9-456C-BD84-6747D117EB00}"/>
              </a:ext>
            </a:extLst>
          </p:cNvPr>
          <p:cNvSpPr>
            <a:spLocks noGrp="1"/>
          </p:cNvSpPr>
          <p:nvPr>
            <p:ph type="title"/>
          </p:nvPr>
        </p:nvSpPr>
        <p:spPr/>
        <p:txBody>
          <a:bodyPr/>
          <a:lstStyle/>
          <a:p>
            <a:r>
              <a:rPr lang="en-US" dirty="0"/>
              <a:t>Step 5: Review and Approval</a:t>
            </a:r>
          </a:p>
        </p:txBody>
      </p:sp>
      <p:sp>
        <p:nvSpPr>
          <p:cNvPr id="3" name="Content Placeholder 2">
            <a:extLst>
              <a:ext uri="{FF2B5EF4-FFF2-40B4-BE49-F238E27FC236}">
                <a16:creationId xmlns:a16="http://schemas.microsoft.com/office/drawing/2014/main" id="{3C570FAA-D884-4EB7-A75C-3C8457002297}"/>
              </a:ext>
            </a:extLst>
          </p:cNvPr>
          <p:cNvSpPr>
            <a:spLocks noGrp="1"/>
          </p:cNvSpPr>
          <p:nvPr>
            <p:ph idx="1"/>
          </p:nvPr>
        </p:nvSpPr>
        <p:spPr/>
        <p:txBody>
          <a:bodyPr/>
          <a:lstStyle/>
          <a:p>
            <a:pPr>
              <a:spcAft>
                <a:spcPts val="1200"/>
              </a:spcAft>
            </a:pPr>
            <a:r>
              <a:rPr lang="en-US" dirty="0"/>
              <a:t>Review it to make sure it is ready to be published</a:t>
            </a:r>
          </a:p>
          <a:p>
            <a:pPr>
              <a:spcAft>
                <a:spcPts val="1200"/>
              </a:spcAft>
            </a:pPr>
            <a:r>
              <a:rPr lang="en-US" dirty="0"/>
              <a:t>Approve it to allow it to be published.</a:t>
            </a:r>
          </a:p>
          <a:p>
            <a:pPr marL="457200" lvl="1" indent="0">
              <a:spcAft>
                <a:spcPts val="1200"/>
              </a:spcAft>
              <a:buNone/>
            </a:pPr>
            <a:endParaRPr lang="en-US" dirty="0"/>
          </a:p>
          <a:p>
            <a:pPr lvl="1"/>
            <a:endParaRPr lang="en-US" dirty="0"/>
          </a:p>
        </p:txBody>
      </p:sp>
      <p:pic>
        <p:nvPicPr>
          <p:cNvPr id="2050" name="Picture 2" descr="Image result for quill john hancock signature">
            <a:extLst>
              <a:ext uri="{FF2B5EF4-FFF2-40B4-BE49-F238E27FC236}">
                <a16:creationId xmlns:a16="http://schemas.microsoft.com/office/drawing/2014/main" id="{B6C893C9-1003-424D-9552-278C8BEED0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49866" y="3468996"/>
            <a:ext cx="4321934" cy="30238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28942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706CA-C68F-44B3-B213-E23185C83B9C}"/>
              </a:ext>
            </a:extLst>
          </p:cNvPr>
          <p:cNvSpPr>
            <a:spLocks noGrp="1"/>
          </p:cNvSpPr>
          <p:nvPr>
            <p:ph type="title"/>
          </p:nvPr>
        </p:nvSpPr>
        <p:spPr/>
        <p:txBody>
          <a:bodyPr/>
          <a:lstStyle/>
          <a:p>
            <a:r>
              <a:rPr lang="en-US" dirty="0"/>
              <a:t>Who Approves</a:t>
            </a:r>
          </a:p>
        </p:txBody>
      </p:sp>
      <p:sp>
        <p:nvSpPr>
          <p:cNvPr id="5" name="TextBox 4">
            <a:extLst>
              <a:ext uri="{FF2B5EF4-FFF2-40B4-BE49-F238E27FC236}">
                <a16:creationId xmlns:a16="http://schemas.microsoft.com/office/drawing/2014/main" id="{E896C81D-5A9D-4741-A2A7-D145619B27DC}"/>
              </a:ext>
            </a:extLst>
          </p:cNvPr>
          <p:cNvSpPr txBox="1"/>
          <p:nvPr/>
        </p:nvSpPr>
        <p:spPr>
          <a:xfrm>
            <a:off x="277041" y="1476919"/>
            <a:ext cx="8276409" cy="3939540"/>
          </a:xfrm>
          <a:prstGeom prst="rect">
            <a:avLst/>
          </a:prstGeom>
          <a:noFill/>
        </p:spPr>
        <p:txBody>
          <a:bodyPr wrap="square" rtlCol="0">
            <a:spAutoFit/>
          </a:bodyPr>
          <a:lstStyle/>
          <a:p>
            <a:pPr marL="342900" indent="-342900">
              <a:spcAft>
                <a:spcPts val="1200"/>
              </a:spcAft>
              <a:buFont typeface="+mj-lt"/>
              <a:buAutoNum type="arabicPeriod"/>
            </a:pPr>
            <a:r>
              <a:rPr lang="en-US" sz="2000" dirty="0"/>
              <a:t>Author for the document</a:t>
            </a:r>
          </a:p>
          <a:p>
            <a:pPr marL="342900" indent="-342900">
              <a:spcAft>
                <a:spcPts val="1200"/>
              </a:spcAft>
              <a:buFont typeface="+mj-lt"/>
              <a:buAutoNum type="arabicPeriod"/>
            </a:pPr>
            <a:r>
              <a:rPr lang="en-US" sz="2000" dirty="0"/>
              <a:t>Process lead (process owner) who is responsible for the successful output</a:t>
            </a:r>
          </a:p>
          <a:p>
            <a:pPr marL="800100" lvl="1" indent="-342900">
              <a:spcAft>
                <a:spcPts val="1200"/>
              </a:spcAft>
              <a:buFont typeface="Arial" panose="020B0604020202020204" pitchFamily="34" charset="0"/>
              <a:buChar char="•"/>
            </a:pPr>
            <a:r>
              <a:rPr lang="en-US" sz="2000" dirty="0"/>
              <a:t>If process affects more than one department, may want each department lead to approve.</a:t>
            </a:r>
          </a:p>
          <a:p>
            <a:pPr marL="342900" indent="-342900">
              <a:spcAft>
                <a:spcPts val="1200"/>
              </a:spcAft>
              <a:buFont typeface="+mj-lt"/>
              <a:buAutoNum type="arabicPeriod"/>
            </a:pPr>
            <a:r>
              <a:rPr lang="en-US" sz="2000" dirty="0"/>
              <a:t>Subject matter expert (such as an engineer)</a:t>
            </a:r>
          </a:p>
          <a:p>
            <a:pPr marL="800100" lvl="1" indent="-342900">
              <a:spcAft>
                <a:spcPts val="1200"/>
              </a:spcAft>
              <a:buFont typeface="Arial" panose="020B0604020202020204" pitchFamily="34" charset="0"/>
              <a:buChar char="•"/>
            </a:pPr>
            <a:r>
              <a:rPr lang="en-US" sz="2000" dirty="0"/>
              <a:t>Someone with the knowledge that can assess the risk of the change.</a:t>
            </a:r>
          </a:p>
          <a:p>
            <a:pPr marL="342900" indent="-342900">
              <a:spcAft>
                <a:spcPts val="1200"/>
              </a:spcAft>
              <a:buFont typeface="+mj-lt"/>
              <a:buAutoNum type="arabicPeriod"/>
            </a:pPr>
            <a:r>
              <a:rPr lang="en-US" sz="2000" dirty="0"/>
              <a:t>Document Control Administrator</a:t>
            </a:r>
          </a:p>
          <a:p>
            <a:pPr marL="800100" lvl="1" indent="-342900">
              <a:spcAft>
                <a:spcPts val="1200"/>
              </a:spcAft>
              <a:buFont typeface="Arial" panose="020B0604020202020204" pitchFamily="34" charset="0"/>
              <a:buChar char="•"/>
            </a:pPr>
            <a:r>
              <a:rPr lang="en-US" sz="2000" dirty="0"/>
              <a:t>The person who is overseeing the Document Control Process.</a:t>
            </a:r>
          </a:p>
          <a:p>
            <a:endParaRPr lang="en-US" sz="2000" dirty="0"/>
          </a:p>
        </p:txBody>
      </p:sp>
      <p:pic>
        <p:nvPicPr>
          <p:cNvPr id="1026" name="Picture 2" descr="See the source image">
            <a:extLst>
              <a:ext uri="{FF2B5EF4-FFF2-40B4-BE49-F238E27FC236}">
                <a16:creationId xmlns:a16="http://schemas.microsoft.com/office/drawing/2014/main" id="{615189CE-29DA-40E8-A7A0-FA6C7250A7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24329" y="2077512"/>
            <a:ext cx="3539835" cy="354653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B57F36BE-66CF-4367-8046-E1EBBEA2B975}"/>
              </a:ext>
            </a:extLst>
          </p:cNvPr>
          <p:cNvSpPr/>
          <p:nvPr/>
        </p:nvSpPr>
        <p:spPr>
          <a:xfrm>
            <a:off x="2202426" y="6002083"/>
            <a:ext cx="6096000" cy="646331"/>
          </a:xfrm>
          <a:prstGeom prst="rect">
            <a:avLst/>
          </a:prstGeom>
          <a:ln>
            <a:solidFill>
              <a:schemeClr val="accent1"/>
            </a:solidFill>
          </a:ln>
        </p:spPr>
        <p:txBody>
          <a:bodyPr>
            <a:spAutoFit/>
          </a:bodyPr>
          <a:lstStyle/>
          <a:p>
            <a:pPr marL="0" lvl="1" indent="0">
              <a:spcAft>
                <a:spcPts val="1200"/>
              </a:spcAft>
              <a:buNone/>
            </a:pPr>
            <a:r>
              <a:rPr lang="en-US" dirty="0"/>
              <a:t>TIP: You may have it reviewed by several people. Not everyone who reviews it is required to formally approve it. </a:t>
            </a:r>
          </a:p>
        </p:txBody>
      </p:sp>
    </p:spTree>
    <p:extLst>
      <p:ext uri="{BB962C8B-B14F-4D97-AF65-F5344CB8AC3E}">
        <p14:creationId xmlns:p14="http://schemas.microsoft.com/office/powerpoint/2010/main" val="1704433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5">
                                            <p:txEl>
                                              <p:pRg st="2" end="2"/>
                                            </p:txEl>
                                          </p:spTgt>
                                        </p:tgtEl>
                                        <p:attrNameLst>
                                          <p:attrName>style.visibility</p:attrName>
                                        </p:attrNameLst>
                                      </p:cBhvr>
                                      <p:to>
                                        <p:strVal val="visible"/>
                                      </p:to>
                                    </p:set>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fade">
                                      <p:cBhvr>
                                        <p:cTn id="21" dur="500"/>
                                        <p:tgtEl>
                                          <p:spTgt spid="5">
                                            <p:txEl>
                                              <p:pRg st="3" end="3"/>
                                            </p:txEl>
                                          </p:spTgt>
                                        </p:tgtEl>
                                      </p:cBhvr>
                                    </p:animEffect>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Effect transition="in" filter="fade">
                                      <p:cBhvr>
                                        <p:cTn id="25" dur="500"/>
                                        <p:tgtEl>
                                          <p:spTgt spid="5">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5">
                                            <p:txEl>
                                              <p:pRg st="5" end="5"/>
                                            </p:txEl>
                                          </p:spTgt>
                                        </p:tgtEl>
                                        <p:attrNameLst>
                                          <p:attrName>style.visibility</p:attrName>
                                        </p:attrNameLst>
                                      </p:cBhvr>
                                      <p:to>
                                        <p:strVal val="visible"/>
                                      </p:to>
                                    </p:set>
                                    <p:animEffect transition="in" filter="fade">
                                      <p:cBhvr>
                                        <p:cTn id="30" dur="500"/>
                                        <p:tgtEl>
                                          <p:spTgt spid="5">
                                            <p:txEl>
                                              <p:pRg st="5" end="5"/>
                                            </p:txEl>
                                          </p:spTgt>
                                        </p:tgtEl>
                                      </p:cBhvr>
                                    </p:animEffect>
                                  </p:childTnLst>
                                </p:cTn>
                              </p:par>
                            </p:childTnLst>
                          </p:cTn>
                        </p:par>
                        <p:par>
                          <p:cTn id="31" fill="hold">
                            <p:stCondLst>
                              <p:cond delay="500"/>
                            </p:stCondLst>
                            <p:childTnLst>
                              <p:par>
                                <p:cTn id="32" presetID="10" presetClass="entr" presetSubtype="0" fill="hold" nodeType="afterEffect">
                                  <p:stCondLst>
                                    <p:cond delay="0"/>
                                  </p:stCondLst>
                                  <p:childTnLst>
                                    <p:set>
                                      <p:cBhvr>
                                        <p:cTn id="33" dur="1" fill="hold">
                                          <p:stCondLst>
                                            <p:cond delay="0"/>
                                          </p:stCondLst>
                                        </p:cTn>
                                        <p:tgtEl>
                                          <p:spTgt spid="5">
                                            <p:txEl>
                                              <p:pRg st="6" end="6"/>
                                            </p:txEl>
                                          </p:spTgt>
                                        </p:tgtEl>
                                        <p:attrNameLst>
                                          <p:attrName>style.visibility</p:attrName>
                                        </p:attrNameLst>
                                      </p:cBhvr>
                                      <p:to>
                                        <p:strVal val="visible"/>
                                      </p:to>
                                    </p:set>
                                    <p:animEffect transition="in" filter="fade">
                                      <p:cBhvr>
                                        <p:cTn id="34" dur="500"/>
                                        <p:tgtEl>
                                          <p:spTgt spid="5">
                                            <p:txEl>
                                              <p:pRg st="6" end="6"/>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Mechanisms for Approval</a:t>
            </a:r>
          </a:p>
        </p:txBody>
      </p:sp>
      <p:sp>
        <p:nvSpPr>
          <p:cNvPr id="23" name="TextBox 22">
            <a:extLst>
              <a:ext uri="{FF2B5EF4-FFF2-40B4-BE49-F238E27FC236}">
                <a16:creationId xmlns:a16="http://schemas.microsoft.com/office/drawing/2014/main" id="{0367747B-4D64-443E-8F7A-CA4D8F582580}"/>
              </a:ext>
            </a:extLst>
          </p:cNvPr>
          <p:cNvSpPr txBox="1"/>
          <p:nvPr/>
        </p:nvSpPr>
        <p:spPr>
          <a:xfrm>
            <a:off x="11582401" y="35667"/>
            <a:ext cx="468333" cy="297454"/>
          </a:xfrm>
          <a:prstGeom prst="rect">
            <a:avLst/>
          </a:prstGeom>
          <a:noFill/>
        </p:spPr>
        <p:txBody>
          <a:bodyPr wrap="none" rtlCol="0">
            <a:spAutoFit/>
          </a:bodyPr>
          <a:lstStyle/>
          <a:p>
            <a:r>
              <a:rPr lang="en-US" sz="1333" dirty="0">
                <a:hlinkClick r:id="rId2" action="ppaction://hlinksldjump"/>
              </a:rPr>
              <a:t>TOC</a:t>
            </a:r>
            <a:endParaRPr lang="en-US" sz="1333" dirty="0"/>
          </a:p>
        </p:txBody>
      </p:sp>
      <p:pic>
        <p:nvPicPr>
          <p:cNvPr id="22" name="Picture 2">
            <a:extLst>
              <a:ext uri="{FF2B5EF4-FFF2-40B4-BE49-F238E27FC236}">
                <a16:creationId xmlns:a16="http://schemas.microsoft.com/office/drawing/2014/main" id="{C0A34C34-A030-457D-B692-2A94390785B9}"/>
              </a:ext>
            </a:extLst>
          </p:cNvPr>
          <p:cNvPicPr>
            <a:picLocks noChangeAspect="1" noChangeArrowheads="1"/>
          </p:cNvPicPr>
          <p:nvPr/>
        </p:nvPicPr>
        <p:blipFill>
          <a:blip r:embed="rId3" cstate="print"/>
          <a:srcRect/>
          <a:stretch>
            <a:fillRect/>
          </a:stretch>
        </p:blipFill>
        <p:spPr bwMode="auto">
          <a:xfrm>
            <a:off x="285494" y="1591090"/>
            <a:ext cx="3471172" cy="3415366"/>
          </a:xfrm>
          <a:prstGeom prst="rect">
            <a:avLst/>
          </a:prstGeom>
          <a:noFill/>
          <a:ln w="9525">
            <a:solidFill>
              <a:schemeClr val="accent1"/>
            </a:solidFill>
            <a:miter lim="800000"/>
            <a:headEnd/>
            <a:tailEnd/>
          </a:ln>
        </p:spPr>
      </p:pic>
      <p:pic>
        <p:nvPicPr>
          <p:cNvPr id="3" name="Picture 2">
            <a:extLst>
              <a:ext uri="{FF2B5EF4-FFF2-40B4-BE49-F238E27FC236}">
                <a16:creationId xmlns:a16="http://schemas.microsoft.com/office/drawing/2014/main" id="{27480CF3-3377-46A9-A270-331EBCDF144E}"/>
              </a:ext>
            </a:extLst>
          </p:cNvPr>
          <p:cNvPicPr>
            <a:picLocks noChangeAspect="1"/>
          </p:cNvPicPr>
          <p:nvPr/>
        </p:nvPicPr>
        <p:blipFill>
          <a:blip r:embed="rId4"/>
          <a:stretch>
            <a:fillRect/>
          </a:stretch>
        </p:blipFill>
        <p:spPr>
          <a:xfrm>
            <a:off x="4146673" y="1591090"/>
            <a:ext cx="3560118" cy="4611971"/>
          </a:xfrm>
          <a:prstGeom prst="rect">
            <a:avLst/>
          </a:prstGeom>
          <a:ln>
            <a:solidFill>
              <a:schemeClr val="accent1"/>
            </a:solidFill>
          </a:ln>
        </p:spPr>
      </p:pic>
      <p:sp>
        <p:nvSpPr>
          <p:cNvPr id="4" name="TextBox 3">
            <a:extLst>
              <a:ext uri="{FF2B5EF4-FFF2-40B4-BE49-F238E27FC236}">
                <a16:creationId xmlns:a16="http://schemas.microsoft.com/office/drawing/2014/main" id="{DED3D091-3165-4BB4-AEBC-7982E575A37F}"/>
              </a:ext>
            </a:extLst>
          </p:cNvPr>
          <p:cNvSpPr txBox="1"/>
          <p:nvPr/>
        </p:nvSpPr>
        <p:spPr>
          <a:xfrm>
            <a:off x="295511" y="1221758"/>
            <a:ext cx="3451138" cy="369332"/>
          </a:xfrm>
          <a:prstGeom prst="rect">
            <a:avLst/>
          </a:prstGeom>
          <a:noFill/>
        </p:spPr>
        <p:txBody>
          <a:bodyPr wrap="none" rtlCol="0">
            <a:spAutoFit/>
          </a:bodyPr>
          <a:lstStyle/>
          <a:p>
            <a:r>
              <a:rPr lang="en-US" dirty="0"/>
              <a:t>Approval directly on the document</a:t>
            </a:r>
          </a:p>
        </p:txBody>
      </p:sp>
      <p:sp>
        <p:nvSpPr>
          <p:cNvPr id="26" name="TextBox 25">
            <a:extLst>
              <a:ext uri="{FF2B5EF4-FFF2-40B4-BE49-F238E27FC236}">
                <a16:creationId xmlns:a16="http://schemas.microsoft.com/office/drawing/2014/main" id="{20FBCEAF-7E09-4154-A9A4-47CC65B9B78C}"/>
              </a:ext>
            </a:extLst>
          </p:cNvPr>
          <p:cNvSpPr txBox="1"/>
          <p:nvPr/>
        </p:nvSpPr>
        <p:spPr>
          <a:xfrm>
            <a:off x="4500668" y="1199072"/>
            <a:ext cx="2852127" cy="369332"/>
          </a:xfrm>
          <a:prstGeom prst="rect">
            <a:avLst/>
          </a:prstGeom>
          <a:noFill/>
        </p:spPr>
        <p:txBody>
          <a:bodyPr wrap="none" rtlCol="0">
            <a:spAutoFit/>
          </a:bodyPr>
          <a:lstStyle/>
          <a:p>
            <a:r>
              <a:rPr lang="en-US" dirty="0"/>
              <a:t>Approval on a separate form</a:t>
            </a:r>
          </a:p>
        </p:txBody>
      </p:sp>
      <p:pic>
        <p:nvPicPr>
          <p:cNvPr id="5" name="Picture 4">
            <a:extLst>
              <a:ext uri="{FF2B5EF4-FFF2-40B4-BE49-F238E27FC236}">
                <a16:creationId xmlns:a16="http://schemas.microsoft.com/office/drawing/2014/main" id="{C3B60F23-68FC-4E94-A3E1-C33F805261B4}"/>
              </a:ext>
            </a:extLst>
          </p:cNvPr>
          <p:cNvPicPr>
            <a:picLocks noChangeAspect="1"/>
          </p:cNvPicPr>
          <p:nvPr/>
        </p:nvPicPr>
        <p:blipFill>
          <a:blip r:embed="rId5"/>
          <a:stretch>
            <a:fillRect/>
          </a:stretch>
        </p:blipFill>
        <p:spPr>
          <a:xfrm>
            <a:off x="7936450" y="1591090"/>
            <a:ext cx="4114285" cy="2914285"/>
          </a:xfrm>
          <a:prstGeom prst="rect">
            <a:avLst/>
          </a:prstGeom>
          <a:ln>
            <a:solidFill>
              <a:srgbClr val="0070C0"/>
            </a:solidFill>
          </a:ln>
        </p:spPr>
      </p:pic>
      <p:sp>
        <p:nvSpPr>
          <p:cNvPr id="9" name="TextBox 8">
            <a:extLst>
              <a:ext uri="{FF2B5EF4-FFF2-40B4-BE49-F238E27FC236}">
                <a16:creationId xmlns:a16="http://schemas.microsoft.com/office/drawing/2014/main" id="{DA623DF6-8FE0-4DDB-BCA0-C26531C9F6B2}"/>
              </a:ext>
            </a:extLst>
          </p:cNvPr>
          <p:cNvSpPr txBox="1"/>
          <p:nvPr/>
        </p:nvSpPr>
        <p:spPr>
          <a:xfrm>
            <a:off x="8320217" y="1194507"/>
            <a:ext cx="3346750" cy="369332"/>
          </a:xfrm>
          <a:prstGeom prst="rect">
            <a:avLst/>
          </a:prstGeom>
          <a:noFill/>
        </p:spPr>
        <p:txBody>
          <a:bodyPr wrap="none" rtlCol="0">
            <a:spAutoFit/>
          </a:bodyPr>
          <a:lstStyle/>
          <a:p>
            <a:r>
              <a:rPr lang="en-US" dirty="0"/>
              <a:t>Approval through an email chain</a:t>
            </a:r>
          </a:p>
        </p:txBody>
      </p:sp>
      <p:sp>
        <p:nvSpPr>
          <p:cNvPr id="11" name="Scroll: Horizontal 10">
            <a:extLst>
              <a:ext uri="{FF2B5EF4-FFF2-40B4-BE49-F238E27FC236}">
                <a16:creationId xmlns:a16="http://schemas.microsoft.com/office/drawing/2014/main" id="{63D005CB-6232-4A15-B770-ADDBEA69DE20}"/>
              </a:ext>
            </a:extLst>
          </p:cNvPr>
          <p:cNvSpPr/>
          <p:nvPr/>
        </p:nvSpPr>
        <p:spPr>
          <a:xfrm>
            <a:off x="4021394" y="6203061"/>
            <a:ext cx="3915056" cy="654939"/>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Retain Record of Approval</a:t>
            </a:r>
          </a:p>
        </p:txBody>
      </p:sp>
      <p:sp>
        <p:nvSpPr>
          <p:cNvPr id="7" name="Flowchart: Predefined Process 6">
            <a:extLst>
              <a:ext uri="{FF2B5EF4-FFF2-40B4-BE49-F238E27FC236}">
                <a16:creationId xmlns:a16="http://schemas.microsoft.com/office/drawing/2014/main" id="{B200DEC8-A224-4751-BDB7-0D482DF27020}"/>
              </a:ext>
            </a:extLst>
          </p:cNvPr>
          <p:cNvSpPr/>
          <p:nvPr/>
        </p:nvSpPr>
        <p:spPr>
          <a:xfrm>
            <a:off x="8721213" y="5266910"/>
            <a:ext cx="2517058" cy="1225965"/>
          </a:xfrm>
          <a:prstGeom prst="flowChartPredefined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SAP</a:t>
            </a:r>
          </a:p>
          <a:p>
            <a:pPr algn="ctr"/>
            <a:r>
              <a:rPr lang="en-US" dirty="0"/>
              <a:t>Or  </a:t>
            </a:r>
          </a:p>
          <a:p>
            <a:pPr algn="ctr"/>
            <a:r>
              <a:rPr lang="en-US" dirty="0"/>
              <a:t>Doc System</a:t>
            </a:r>
          </a:p>
        </p:txBody>
      </p:sp>
    </p:spTree>
    <p:extLst>
      <p:ext uri="{BB962C8B-B14F-4D97-AF65-F5344CB8AC3E}">
        <p14:creationId xmlns:p14="http://schemas.microsoft.com/office/powerpoint/2010/main" val="3829841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6" grpId="0"/>
      <p:bldP spid="9" grpId="0"/>
      <p:bldP spid="11" grpId="0" animBg="1"/>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1120" y="533400"/>
            <a:ext cx="9232698" cy="990600"/>
          </a:xfrm>
        </p:spPr>
        <p:txBody>
          <a:bodyPr>
            <a:normAutofit fontScale="90000"/>
          </a:bodyPr>
          <a:lstStyle/>
          <a:p>
            <a:r>
              <a:rPr lang="en-US" dirty="0"/>
              <a:t>Step 6: Document Management Process</a:t>
            </a:r>
            <a:br>
              <a:rPr lang="en-US" dirty="0"/>
            </a:br>
            <a:r>
              <a:rPr lang="en-US" dirty="0"/>
              <a:t>Change Control Process</a:t>
            </a:r>
          </a:p>
        </p:txBody>
      </p:sp>
      <p:sp>
        <p:nvSpPr>
          <p:cNvPr id="4" name="Rectangle 3"/>
          <p:cNvSpPr/>
          <p:nvPr/>
        </p:nvSpPr>
        <p:spPr>
          <a:xfrm>
            <a:off x="1989826" y="1824418"/>
            <a:ext cx="2397785" cy="48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Authorization</a:t>
            </a:r>
          </a:p>
        </p:txBody>
      </p:sp>
      <p:sp>
        <p:nvSpPr>
          <p:cNvPr id="5" name="Rectangle 4"/>
          <p:cNvSpPr/>
          <p:nvPr/>
        </p:nvSpPr>
        <p:spPr>
          <a:xfrm>
            <a:off x="1996176" y="2602726"/>
            <a:ext cx="2397785" cy="48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Validation</a:t>
            </a:r>
          </a:p>
        </p:txBody>
      </p:sp>
      <p:sp>
        <p:nvSpPr>
          <p:cNvPr id="6" name="Rectangle 5"/>
          <p:cNvSpPr/>
          <p:nvPr/>
        </p:nvSpPr>
        <p:spPr>
          <a:xfrm>
            <a:off x="1996176" y="4159342"/>
            <a:ext cx="2397785" cy="48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Approval</a:t>
            </a:r>
          </a:p>
        </p:txBody>
      </p:sp>
      <p:sp>
        <p:nvSpPr>
          <p:cNvPr id="7" name="Rectangle 6"/>
          <p:cNvSpPr/>
          <p:nvPr/>
        </p:nvSpPr>
        <p:spPr>
          <a:xfrm>
            <a:off x="1996176" y="4937650"/>
            <a:ext cx="2397785" cy="48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Implementation</a:t>
            </a:r>
          </a:p>
        </p:txBody>
      </p:sp>
      <p:sp>
        <p:nvSpPr>
          <p:cNvPr id="8" name="Rectangle 7"/>
          <p:cNvSpPr/>
          <p:nvPr/>
        </p:nvSpPr>
        <p:spPr>
          <a:xfrm>
            <a:off x="1996176" y="5871408"/>
            <a:ext cx="2397785" cy="48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Distribution</a:t>
            </a:r>
          </a:p>
        </p:txBody>
      </p:sp>
      <p:cxnSp>
        <p:nvCxnSpPr>
          <p:cNvPr id="12" name="Straight Arrow Connector 11"/>
          <p:cNvCxnSpPr>
            <a:stCxn id="4" idx="2"/>
            <a:endCxn id="5" idx="0"/>
          </p:cNvCxnSpPr>
          <p:nvPr/>
        </p:nvCxnSpPr>
        <p:spPr>
          <a:xfrm>
            <a:off x="3188718" y="2307018"/>
            <a:ext cx="6350" cy="29570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cxnSpLocks/>
            <a:endCxn id="18" idx="0"/>
          </p:cNvCxnSpPr>
          <p:nvPr/>
        </p:nvCxnSpPr>
        <p:spPr>
          <a:xfrm>
            <a:off x="3182368" y="2898434"/>
            <a:ext cx="0" cy="48260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cxnSpLocks/>
            <a:stCxn id="6" idx="2"/>
            <a:endCxn id="7" idx="0"/>
          </p:cNvCxnSpPr>
          <p:nvPr/>
        </p:nvCxnSpPr>
        <p:spPr>
          <a:xfrm>
            <a:off x="3195068" y="4641942"/>
            <a:ext cx="0" cy="29570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cxnSpLocks/>
            <a:stCxn id="7" idx="2"/>
            <a:endCxn id="8" idx="0"/>
          </p:cNvCxnSpPr>
          <p:nvPr/>
        </p:nvCxnSpPr>
        <p:spPr>
          <a:xfrm>
            <a:off x="3195068" y="5420250"/>
            <a:ext cx="0" cy="45115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1983476" y="3381034"/>
            <a:ext cx="2397785" cy="48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Make Change!</a:t>
            </a:r>
          </a:p>
        </p:txBody>
      </p:sp>
      <p:cxnSp>
        <p:nvCxnSpPr>
          <p:cNvPr id="19" name="Straight Arrow Connector 18"/>
          <p:cNvCxnSpPr>
            <a:cxnSpLocks/>
            <a:stCxn id="18" idx="2"/>
            <a:endCxn id="6" idx="0"/>
          </p:cNvCxnSpPr>
          <p:nvPr/>
        </p:nvCxnSpPr>
        <p:spPr>
          <a:xfrm>
            <a:off x="3182368" y="3863634"/>
            <a:ext cx="12700" cy="29570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4597740" y="1895613"/>
            <a:ext cx="3582436" cy="338554"/>
          </a:xfrm>
          <a:prstGeom prst="rect">
            <a:avLst/>
          </a:prstGeom>
          <a:noFill/>
        </p:spPr>
        <p:txBody>
          <a:bodyPr wrap="square" rtlCol="0">
            <a:spAutoFit/>
          </a:bodyPr>
          <a:lstStyle/>
          <a:p>
            <a:r>
              <a:rPr lang="en-US" sz="1600" dirty="0"/>
              <a:t>Should the change even be made?</a:t>
            </a:r>
          </a:p>
        </p:txBody>
      </p:sp>
      <p:sp>
        <p:nvSpPr>
          <p:cNvPr id="21" name="TextBox 20"/>
          <p:cNvSpPr txBox="1"/>
          <p:nvPr/>
        </p:nvSpPr>
        <p:spPr>
          <a:xfrm>
            <a:off x="4597740" y="2458117"/>
            <a:ext cx="6516194" cy="830997"/>
          </a:xfrm>
          <a:prstGeom prst="rect">
            <a:avLst/>
          </a:prstGeom>
          <a:noFill/>
        </p:spPr>
        <p:txBody>
          <a:bodyPr wrap="square" rtlCol="0">
            <a:spAutoFit/>
          </a:bodyPr>
          <a:lstStyle/>
          <a:p>
            <a:r>
              <a:rPr lang="en-US" sz="1600" dirty="0"/>
              <a:t>Will the change appropriately resolve the issue? Will it introduce risk? Are there other related controlled items that will need revision (Work Instructions, Quality Control forms, etc.)</a:t>
            </a:r>
          </a:p>
        </p:txBody>
      </p:sp>
      <p:sp>
        <p:nvSpPr>
          <p:cNvPr id="23" name="TextBox 22"/>
          <p:cNvSpPr txBox="1"/>
          <p:nvPr/>
        </p:nvSpPr>
        <p:spPr>
          <a:xfrm>
            <a:off x="4597738" y="3460030"/>
            <a:ext cx="3244534" cy="338554"/>
          </a:xfrm>
          <a:prstGeom prst="rect">
            <a:avLst/>
          </a:prstGeom>
          <a:noFill/>
        </p:spPr>
        <p:txBody>
          <a:bodyPr wrap="square" rtlCol="0">
            <a:spAutoFit/>
          </a:bodyPr>
          <a:lstStyle/>
          <a:p>
            <a:r>
              <a:rPr lang="en-US" sz="1600" dirty="0"/>
              <a:t>Create new/updated document.</a:t>
            </a:r>
          </a:p>
        </p:txBody>
      </p:sp>
      <p:sp>
        <p:nvSpPr>
          <p:cNvPr id="24" name="TextBox 23"/>
          <p:cNvSpPr txBox="1"/>
          <p:nvPr/>
        </p:nvSpPr>
        <p:spPr>
          <a:xfrm>
            <a:off x="4597744" y="4057168"/>
            <a:ext cx="5976076" cy="584775"/>
          </a:xfrm>
          <a:prstGeom prst="rect">
            <a:avLst/>
          </a:prstGeom>
          <a:noFill/>
        </p:spPr>
        <p:txBody>
          <a:bodyPr wrap="square" rtlCol="0">
            <a:spAutoFit/>
          </a:bodyPr>
          <a:lstStyle/>
          <a:p>
            <a:r>
              <a:rPr lang="en-US" sz="1600" dirty="0"/>
              <a:t>Submit change to review from representatives of all impacted parties (Customer Service, Production, Purchasing, etc.)</a:t>
            </a:r>
          </a:p>
        </p:txBody>
      </p:sp>
      <p:sp>
        <p:nvSpPr>
          <p:cNvPr id="25" name="TextBox 24"/>
          <p:cNvSpPr txBox="1"/>
          <p:nvPr/>
        </p:nvSpPr>
        <p:spPr>
          <a:xfrm>
            <a:off x="4597738" y="4731764"/>
            <a:ext cx="5976080" cy="1077218"/>
          </a:xfrm>
          <a:prstGeom prst="rect">
            <a:avLst/>
          </a:prstGeom>
          <a:noFill/>
        </p:spPr>
        <p:txBody>
          <a:bodyPr wrap="square" rtlCol="0">
            <a:spAutoFit/>
          </a:bodyPr>
          <a:lstStyle/>
          <a:p>
            <a:r>
              <a:rPr lang="en-US" sz="1600" dirty="0"/>
              <a:t>Store new revision in Document Library</a:t>
            </a:r>
          </a:p>
          <a:p>
            <a:r>
              <a:rPr lang="en-US" sz="1600" dirty="0"/>
              <a:t>Archive old revision</a:t>
            </a:r>
          </a:p>
          <a:p>
            <a:r>
              <a:rPr lang="en-US" sz="1600" dirty="0"/>
              <a:t>Update Stock, Open Work Orders, purchasing info, inspection plans, work instructions, etc.</a:t>
            </a:r>
          </a:p>
        </p:txBody>
      </p:sp>
      <p:sp>
        <p:nvSpPr>
          <p:cNvPr id="26" name="TextBox 25"/>
          <p:cNvSpPr txBox="1"/>
          <p:nvPr/>
        </p:nvSpPr>
        <p:spPr>
          <a:xfrm>
            <a:off x="4597745" y="5801488"/>
            <a:ext cx="6404549" cy="830997"/>
          </a:xfrm>
          <a:prstGeom prst="rect">
            <a:avLst/>
          </a:prstGeom>
          <a:noFill/>
        </p:spPr>
        <p:txBody>
          <a:bodyPr wrap="square" rtlCol="0">
            <a:spAutoFit/>
          </a:bodyPr>
          <a:lstStyle/>
          <a:p>
            <a:r>
              <a:rPr lang="en-US" sz="1600" dirty="0"/>
              <a:t>Document Control Admin notifies all relevant employees of change.</a:t>
            </a:r>
          </a:p>
          <a:p>
            <a:r>
              <a:rPr lang="en-US" sz="1600" dirty="0"/>
              <a:t>Training</a:t>
            </a:r>
          </a:p>
          <a:p>
            <a:r>
              <a:rPr lang="en-US" sz="1600" dirty="0"/>
              <a:t>Purchasing notifies Suppliers (for drawings or instructions)</a:t>
            </a:r>
          </a:p>
        </p:txBody>
      </p:sp>
    </p:spTree>
    <p:extLst>
      <p:ext uri="{BB962C8B-B14F-4D97-AF65-F5344CB8AC3E}">
        <p14:creationId xmlns:p14="http://schemas.microsoft.com/office/powerpoint/2010/main" val="3912345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1" grpId="0"/>
      <p:bldP spid="23" grpId="0"/>
      <p:bldP spid="24" grpId="0"/>
      <p:bldP spid="25" grpId="0"/>
      <p:bldP spid="2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272524" y="1608759"/>
            <a:ext cx="3954712" cy="1471172"/>
          </a:xfrm>
          <a:prstGeom prst="rect">
            <a:avLst/>
          </a:prstGeom>
          <a:ln>
            <a:solidFill>
              <a:schemeClr val="accent1"/>
            </a:solidFill>
          </a:ln>
        </p:spPr>
        <p:txBody>
          <a:bodyPr vert="horz" wrap="square" lIns="91440" tIns="45720" rIns="91440" bIns="45720" rtlCol="0">
            <a:sp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342900" indent="-342900"/>
            <a:r>
              <a:rPr lang="en-US" sz="1600" dirty="0"/>
              <a:t>Do you want it safe?</a:t>
            </a:r>
          </a:p>
          <a:p>
            <a:pPr marL="342900" indent="-342900"/>
            <a:r>
              <a:rPr lang="en-US" sz="1600" dirty="0"/>
              <a:t>Do you want everyone working to the same version?</a:t>
            </a:r>
          </a:p>
          <a:p>
            <a:pPr marL="342900" indent="-342900"/>
            <a:r>
              <a:rPr lang="en-US" sz="1600" dirty="0"/>
              <a:t>Do you want to find it fast?</a:t>
            </a:r>
          </a:p>
          <a:p>
            <a:pPr marL="342900" indent="-342900"/>
            <a:r>
              <a:rPr lang="en-US" sz="1600" dirty="0"/>
              <a:t>Do you want a record of changes?</a:t>
            </a:r>
          </a:p>
        </p:txBody>
      </p:sp>
      <p:sp>
        <p:nvSpPr>
          <p:cNvPr id="7" name="Content Placeholder 2"/>
          <p:cNvSpPr txBox="1">
            <a:spLocks/>
          </p:cNvSpPr>
          <p:nvPr/>
        </p:nvSpPr>
        <p:spPr>
          <a:xfrm>
            <a:off x="1735655" y="4318422"/>
            <a:ext cx="3937457" cy="1815882"/>
          </a:xfrm>
          <a:prstGeom prst="rect">
            <a:avLst/>
          </a:prstGeom>
          <a:ln>
            <a:solidFill>
              <a:schemeClr val="accent1"/>
            </a:solidFill>
          </a:ln>
        </p:spPr>
        <p:txBody>
          <a:bodyPr vert="horz" wrap="square" lIns="91440" tIns="45720" rIns="91440" bIns="45720" rtlCol="0">
            <a:sp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342900" indent="-342900"/>
            <a:r>
              <a:rPr lang="en-US" sz="1600" dirty="0"/>
              <a:t>Procedures</a:t>
            </a:r>
          </a:p>
          <a:p>
            <a:pPr marL="342900" indent="-342900"/>
            <a:r>
              <a:rPr lang="en-US" sz="1600" dirty="0"/>
              <a:t>Work Instructions</a:t>
            </a:r>
          </a:p>
          <a:p>
            <a:pPr marL="342900" indent="-342900"/>
            <a:r>
              <a:rPr lang="en-US" sz="1600" dirty="0"/>
              <a:t>Specifications</a:t>
            </a:r>
          </a:p>
          <a:p>
            <a:pPr marL="342900" indent="-342900"/>
            <a:r>
              <a:rPr lang="en-US" sz="1600" dirty="0"/>
              <a:t>Drawings</a:t>
            </a:r>
          </a:p>
          <a:p>
            <a:pPr marL="342900" indent="-342900"/>
            <a:r>
              <a:rPr lang="en-US" sz="1600" dirty="0"/>
              <a:t>Forms</a:t>
            </a:r>
          </a:p>
          <a:p>
            <a:pPr marL="342900" indent="-342900"/>
            <a:r>
              <a:rPr lang="en-US" sz="1600" dirty="0"/>
              <a:t>Regulatory Requirements and Standards</a:t>
            </a:r>
          </a:p>
        </p:txBody>
      </p:sp>
      <p:sp>
        <p:nvSpPr>
          <p:cNvPr id="8" name="Title 1"/>
          <p:cNvSpPr txBox="1">
            <a:spLocks/>
          </p:cNvSpPr>
          <p:nvPr/>
        </p:nvSpPr>
        <p:spPr>
          <a:xfrm>
            <a:off x="594784" y="1164191"/>
            <a:ext cx="2937957" cy="46659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r>
              <a:rPr lang="en-US" sz="1800" dirty="0">
                <a:solidFill>
                  <a:srgbClr val="0D50BD"/>
                </a:solidFill>
                <a:latin typeface="+mn-lt"/>
                <a:ea typeface="+mn-ea"/>
                <a:cs typeface="+mn-cs"/>
              </a:rPr>
              <a:t>When to control documents</a:t>
            </a:r>
          </a:p>
        </p:txBody>
      </p:sp>
      <p:sp>
        <p:nvSpPr>
          <p:cNvPr id="9" name="Title 1"/>
          <p:cNvSpPr txBox="1">
            <a:spLocks/>
          </p:cNvSpPr>
          <p:nvPr/>
        </p:nvSpPr>
        <p:spPr>
          <a:xfrm>
            <a:off x="2063763" y="3949089"/>
            <a:ext cx="3609349" cy="369333"/>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r>
              <a:rPr lang="en-US" sz="1800" dirty="0">
                <a:solidFill>
                  <a:srgbClr val="0D50BD"/>
                </a:solidFill>
                <a:latin typeface="+mn-lt"/>
                <a:ea typeface="+mn-ea"/>
                <a:cs typeface="+mn-cs"/>
              </a:rPr>
              <a:t>Examples of Controlled Documents:</a:t>
            </a:r>
          </a:p>
        </p:txBody>
      </p:sp>
      <p:sp>
        <p:nvSpPr>
          <p:cNvPr id="5" name="TextBox 4">
            <a:extLst>
              <a:ext uri="{FF2B5EF4-FFF2-40B4-BE49-F238E27FC236}">
                <a16:creationId xmlns:a16="http://schemas.microsoft.com/office/drawing/2014/main" id="{C5E28A85-6738-442E-A1EB-F5375369EACB}"/>
              </a:ext>
            </a:extLst>
          </p:cNvPr>
          <p:cNvSpPr txBox="1"/>
          <p:nvPr/>
        </p:nvSpPr>
        <p:spPr>
          <a:xfrm>
            <a:off x="7063669" y="1133147"/>
            <a:ext cx="3956404" cy="369332"/>
          </a:xfrm>
          <a:prstGeom prst="rect">
            <a:avLst/>
          </a:prstGeom>
          <a:noFill/>
        </p:spPr>
        <p:txBody>
          <a:bodyPr wrap="none" rtlCol="0">
            <a:spAutoFit/>
          </a:bodyPr>
          <a:lstStyle/>
          <a:p>
            <a:r>
              <a:rPr lang="en-US" dirty="0">
                <a:solidFill>
                  <a:srgbClr val="0D50BD"/>
                </a:solidFill>
              </a:rPr>
              <a:t>Characteristics of Controlled Documents</a:t>
            </a:r>
          </a:p>
        </p:txBody>
      </p:sp>
      <p:sp>
        <p:nvSpPr>
          <p:cNvPr id="13" name="Title 1">
            <a:extLst>
              <a:ext uri="{FF2B5EF4-FFF2-40B4-BE49-F238E27FC236}">
                <a16:creationId xmlns:a16="http://schemas.microsoft.com/office/drawing/2014/main" id="{E99017B2-8C54-4C16-8F17-231139235884}"/>
              </a:ext>
            </a:extLst>
          </p:cNvPr>
          <p:cNvSpPr>
            <a:spLocks noGrp="1"/>
          </p:cNvSpPr>
          <p:nvPr>
            <p:ph type="title"/>
          </p:nvPr>
        </p:nvSpPr>
        <p:spPr>
          <a:xfrm>
            <a:off x="1981200" y="270850"/>
            <a:ext cx="8229600" cy="990600"/>
          </a:xfrm>
        </p:spPr>
        <p:txBody>
          <a:bodyPr/>
          <a:lstStyle/>
          <a:p>
            <a:r>
              <a:rPr lang="en-US" dirty="0"/>
              <a:t>Summary</a:t>
            </a:r>
          </a:p>
        </p:txBody>
      </p:sp>
      <p:sp>
        <p:nvSpPr>
          <p:cNvPr id="12" name="Rectangle 11">
            <a:extLst>
              <a:ext uri="{FF2B5EF4-FFF2-40B4-BE49-F238E27FC236}">
                <a16:creationId xmlns:a16="http://schemas.microsoft.com/office/drawing/2014/main" id="{6AA0F698-4A40-4A4A-89BC-A2CFA02EAF0A}"/>
              </a:ext>
            </a:extLst>
          </p:cNvPr>
          <p:cNvSpPr/>
          <p:nvPr/>
        </p:nvSpPr>
        <p:spPr>
          <a:xfrm>
            <a:off x="7447096" y="1596566"/>
            <a:ext cx="3469861" cy="2800767"/>
          </a:xfrm>
          <a:prstGeom prst="rect">
            <a:avLst/>
          </a:prstGeom>
          <a:ln>
            <a:solidFill>
              <a:schemeClr val="accent1"/>
            </a:solidFill>
          </a:ln>
        </p:spPr>
        <p:txBody>
          <a:bodyPr wrap="square">
            <a:spAutoFit/>
          </a:bodyPr>
          <a:lstStyle/>
          <a:p>
            <a:pPr marL="285750" indent="-285750">
              <a:buFont typeface="Arial" panose="020B0604020202020204" pitchFamily="34" charset="0"/>
              <a:buChar char="•"/>
            </a:pPr>
            <a:r>
              <a:rPr lang="en-US" sz="1600" dirty="0"/>
              <a:t>Document Title</a:t>
            </a:r>
          </a:p>
          <a:p>
            <a:pPr marL="285750" indent="-285750">
              <a:buFont typeface="Arial" panose="020B0604020202020204" pitchFamily="34" charset="0"/>
              <a:buChar char="•"/>
            </a:pPr>
            <a:r>
              <a:rPr lang="en-US" sz="1600" dirty="0"/>
              <a:t>Document Number</a:t>
            </a:r>
          </a:p>
          <a:p>
            <a:pPr marL="285750" indent="-285750">
              <a:buFont typeface="Arial" panose="020B0604020202020204" pitchFamily="34" charset="0"/>
              <a:buChar char="•"/>
            </a:pPr>
            <a:r>
              <a:rPr lang="en-US" sz="1600" dirty="0"/>
              <a:t>Revision Level</a:t>
            </a:r>
          </a:p>
          <a:p>
            <a:pPr marL="285750" indent="-285750">
              <a:buFont typeface="Arial" panose="020B0604020202020204" pitchFamily="34" charset="0"/>
              <a:buChar char="•"/>
            </a:pPr>
            <a:r>
              <a:rPr lang="en-US" sz="1600" dirty="0"/>
              <a:t>Common Format (Templates)</a:t>
            </a:r>
          </a:p>
          <a:p>
            <a:pPr marL="285750" indent="-285750">
              <a:buFont typeface="Arial" panose="020B0604020202020204" pitchFamily="34" charset="0"/>
              <a:buChar char="•"/>
            </a:pPr>
            <a:r>
              <a:rPr lang="en-US" sz="1600" dirty="0"/>
              <a:t>Revision History Table</a:t>
            </a:r>
          </a:p>
          <a:p>
            <a:pPr marL="285750" indent="-285750">
              <a:buFont typeface="Arial" panose="020B0604020202020204" pitchFamily="34" charset="0"/>
              <a:buChar char="•"/>
            </a:pPr>
            <a:r>
              <a:rPr lang="en-US" sz="1600" dirty="0"/>
              <a:t>Proprietary Statement</a:t>
            </a:r>
          </a:p>
          <a:p>
            <a:pPr marL="285750" indent="-285750">
              <a:buFont typeface="Arial" panose="020B0604020202020204" pitchFamily="34" charset="0"/>
              <a:buChar char="•"/>
            </a:pPr>
            <a:r>
              <a:rPr lang="en-US" sz="1600" dirty="0"/>
              <a:t>Process for making changes</a:t>
            </a:r>
          </a:p>
          <a:p>
            <a:pPr marL="285750" indent="-285750">
              <a:buFont typeface="Arial" panose="020B0604020202020204" pitchFamily="34" charset="0"/>
              <a:buChar char="•"/>
            </a:pPr>
            <a:r>
              <a:rPr lang="en-US" sz="1600" dirty="0"/>
              <a:t>Stored in Document Library</a:t>
            </a:r>
          </a:p>
          <a:p>
            <a:pPr marL="742950" lvl="1" indent="-285750">
              <a:buFont typeface="Arial" panose="020B0604020202020204" pitchFamily="34" charset="0"/>
              <a:buChar char="•"/>
            </a:pPr>
            <a:r>
              <a:rPr lang="en-US" sz="1600" dirty="0"/>
              <a:t>Central Location all can access</a:t>
            </a:r>
          </a:p>
          <a:p>
            <a:pPr marL="742950" lvl="1" indent="-285750">
              <a:buFont typeface="Arial" panose="020B0604020202020204" pitchFamily="34" charset="0"/>
              <a:buChar char="•"/>
            </a:pPr>
            <a:r>
              <a:rPr lang="en-US" sz="1600" dirty="0"/>
              <a:t>Current Revisions</a:t>
            </a:r>
          </a:p>
          <a:p>
            <a:pPr marL="742950" lvl="1" indent="-285750">
              <a:buFont typeface="Arial" panose="020B0604020202020204" pitchFamily="34" charset="0"/>
              <a:buChar char="•"/>
            </a:pPr>
            <a:r>
              <a:rPr lang="en-US" sz="1600" dirty="0"/>
              <a:t>Limited Edit Access</a:t>
            </a:r>
          </a:p>
        </p:txBody>
      </p:sp>
    </p:spTree>
    <p:extLst>
      <p:ext uri="{BB962C8B-B14F-4D97-AF65-F5344CB8AC3E}">
        <p14:creationId xmlns:p14="http://schemas.microsoft.com/office/powerpoint/2010/main" val="3072893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fade">
                                      <p:cBhvr>
                                        <p:cTn id="15" dur="500"/>
                                        <p:tgtEl>
                                          <p:spTgt spid="5">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P spid="1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C6475-0EDC-423B-A5B6-425E2948A5D6}"/>
              </a:ext>
            </a:extLst>
          </p:cNvPr>
          <p:cNvSpPr>
            <a:spLocks noGrp="1"/>
          </p:cNvSpPr>
          <p:nvPr>
            <p:ph type="title"/>
          </p:nvPr>
        </p:nvSpPr>
        <p:spPr/>
        <p:txBody>
          <a:bodyPr/>
          <a:lstStyle/>
          <a:p>
            <a:endParaRPr lang="en-US"/>
          </a:p>
        </p:txBody>
      </p:sp>
      <p:pic>
        <p:nvPicPr>
          <p:cNvPr id="5" name="Content Placeholder 4" descr="A river with a mountain in the background&#10;&#10;Description automatically generated">
            <a:extLst>
              <a:ext uri="{FF2B5EF4-FFF2-40B4-BE49-F238E27FC236}">
                <a16:creationId xmlns:a16="http://schemas.microsoft.com/office/drawing/2014/main" id="{85CF138B-F836-447B-89D4-B6809A1E3CC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6" name="TextBox 5">
            <a:extLst>
              <a:ext uri="{FF2B5EF4-FFF2-40B4-BE49-F238E27FC236}">
                <a16:creationId xmlns:a16="http://schemas.microsoft.com/office/drawing/2014/main" id="{E7A3B5C1-BE7A-4E12-B050-B923F95F0A44}"/>
              </a:ext>
            </a:extLst>
          </p:cNvPr>
          <p:cNvSpPr txBox="1"/>
          <p:nvPr/>
        </p:nvSpPr>
        <p:spPr>
          <a:xfrm>
            <a:off x="5219700" y="906684"/>
            <a:ext cx="2274149" cy="584775"/>
          </a:xfrm>
          <a:prstGeom prst="rect">
            <a:avLst/>
          </a:prstGeom>
          <a:noFill/>
        </p:spPr>
        <p:txBody>
          <a:bodyPr wrap="none" rtlCol="0">
            <a:spAutoFit/>
          </a:bodyPr>
          <a:lstStyle/>
          <a:p>
            <a:r>
              <a:rPr lang="en-US" sz="3200" dirty="0"/>
              <a:t>Open Forum</a:t>
            </a:r>
          </a:p>
        </p:txBody>
      </p:sp>
      <p:sp>
        <p:nvSpPr>
          <p:cNvPr id="7" name="TextBox 6">
            <a:extLst>
              <a:ext uri="{FF2B5EF4-FFF2-40B4-BE49-F238E27FC236}">
                <a16:creationId xmlns:a16="http://schemas.microsoft.com/office/drawing/2014/main" id="{54777641-E045-4609-A03A-5705A4CD0682}"/>
              </a:ext>
            </a:extLst>
          </p:cNvPr>
          <p:cNvSpPr txBox="1"/>
          <p:nvPr/>
        </p:nvSpPr>
        <p:spPr>
          <a:xfrm>
            <a:off x="1114426" y="5524212"/>
            <a:ext cx="2762249" cy="1200329"/>
          </a:xfrm>
          <a:prstGeom prst="rect">
            <a:avLst/>
          </a:prstGeom>
          <a:noFill/>
        </p:spPr>
        <p:txBody>
          <a:bodyPr wrap="square" rtlCol="0">
            <a:spAutoFit/>
          </a:bodyPr>
          <a:lstStyle/>
          <a:p>
            <a:r>
              <a:rPr lang="en-US" sz="2400" dirty="0"/>
              <a:t>This slide deck will be available at the MPIA website</a:t>
            </a:r>
          </a:p>
        </p:txBody>
      </p:sp>
    </p:spTree>
    <p:extLst>
      <p:ext uri="{BB962C8B-B14F-4D97-AF65-F5344CB8AC3E}">
        <p14:creationId xmlns:p14="http://schemas.microsoft.com/office/powerpoint/2010/main" val="35292798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3468F-8DC1-45F6-A070-33E891D13CD5}"/>
              </a:ext>
            </a:extLst>
          </p:cNvPr>
          <p:cNvSpPr>
            <a:spLocks noGrp="1"/>
          </p:cNvSpPr>
          <p:nvPr>
            <p:ph type="title"/>
          </p:nvPr>
        </p:nvSpPr>
        <p:spPr>
          <a:xfrm>
            <a:off x="838200" y="365125"/>
            <a:ext cx="10515600" cy="3063875"/>
          </a:xfrm>
        </p:spPr>
        <p:txBody>
          <a:bodyPr>
            <a:normAutofit/>
          </a:bodyPr>
          <a:lstStyle/>
          <a:p>
            <a:r>
              <a:rPr lang="en-US" dirty="0"/>
              <a:t>Case Study</a:t>
            </a:r>
            <a:br>
              <a:rPr lang="en-US" dirty="0"/>
            </a:br>
            <a:r>
              <a:rPr lang="en-US" dirty="0"/>
              <a:t>Version Control</a:t>
            </a:r>
            <a:br>
              <a:rPr lang="en-US" dirty="0"/>
            </a:br>
            <a:r>
              <a:rPr lang="en-US" dirty="0"/>
              <a:t>Document Numbering Systems</a:t>
            </a:r>
          </a:p>
        </p:txBody>
      </p:sp>
    </p:spTree>
    <p:extLst>
      <p:ext uri="{BB962C8B-B14F-4D97-AF65-F5344CB8AC3E}">
        <p14:creationId xmlns:p14="http://schemas.microsoft.com/office/powerpoint/2010/main" val="17490251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3DD6E83-D1B7-48C7-B719-A789153F25A1}"/>
              </a:ext>
            </a:extLst>
          </p:cNvPr>
          <p:cNvPicPr>
            <a:picLocks noChangeAspect="1"/>
          </p:cNvPicPr>
          <p:nvPr/>
        </p:nvPicPr>
        <p:blipFill>
          <a:blip r:embed="rId3"/>
          <a:stretch>
            <a:fillRect/>
          </a:stretch>
        </p:blipFill>
        <p:spPr>
          <a:xfrm>
            <a:off x="4565938" y="1314025"/>
            <a:ext cx="6102062" cy="4762105"/>
          </a:xfrm>
          <a:prstGeom prst="rect">
            <a:avLst/>
          </a:prstGeom>
        </p:spPr>
      </p:pic>
      <p:pic>
        <p:nvPicPr>
          <p:cNvPr id="6" name="Picture 5">
            <a:extLst>
              <a:ext uri="{FF2B5EF4-FFF2-40B4-BE49-F238E27FC236}">
                <a16:creationId xmlns:a16="http://schemas.microsoft.com/office/drawing/2014/main" id="{FB7D1E73-FA13-46EC-AE3F-5B84CA7920B2}"/>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955458" y="4630524"/>
            <a:ext cx="2387925" cy="1662891"/>
          </a:xfrm>
          <a:prstGeom prst="rect">
            <a:avLst/>
          </a:prstGeom>
        </p:spPr>
      </p:pic>
      <p:sp>
        <p:nvSpPr>
          <p:cNvPr id="7" name="TextBox 6">
            <a:extLst>
              <a:ext uri="{FF2B5EF4-FFF2-40B4-BE49-F238E27FC236}">
                <a16:creationId xmlns:a16="http://schemas.microsoft.com/office/drawing/2014/main" id="{81F374E3-A2AB-499E-9D3B-BA066F97FED0}"/>
              </a:ext>
            </a:extLst>
          </p:cNvPr>
          <p:cNvSpPr txBox="1"/>
          <p:nvPr/>
        </p:nvSpPr>
        <p:spPr>
          <a:xfrm>
            <a:off x="1644578" y="1293640"/>
            <a:ext cx="2921360" cy="3108543"/>
          </a:xfrm>
          <a:prstGeom prst="rect">
            <a:avLst/>
          </a:prstGeom>
          <a:noFill/>
        </p:spPr>
        <p:txBody>
          <a:bodyPr wrap="square" rtlCol="0">
            <a:spAutoFit/>
          </a:bodyPr>
          <a:lstStyle/>
          <a:p>
            <a:pPr marL="285750" indent="-285750">
              <a:buFont typeface="Arial" panose="020B0604020202020204" pitchFamily="34" charset="0"/>
              <a:buChar char="•"/>
            </a:pPr>
            <a:r>
              <a:rPr lang="en-US" sz="1400" dirty="0"/>
              <a:t>A simple insulating washer used inside a solid state laser system.</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This washer provides electrical insulation between mating components, as well as preventing other nearby metal parts from touching electrical contacts.</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If the metal parts touch the electrical contacts, a short can occur and the system will stop working.</a:t>
            </a:r>
          </a:p>
        </p:txBody>
      </p:sp>
      <p:sp>
        <p:nvSpPr>
          <p:cNvPr id="9" name="Title 1"/>
          <p:cNvSpPr>
            <a:spLocks noGrp="1"/>
          </p:cNvSpPr>
          <p:nvPr>
            <p:ph type="title"/>
          </p:nvPr>
        </p:nvSpPr>
        <p:spPr>
          <a:xfrm>
            <a:off x="1955457" y="303039"/>
            <a:ext cx="8229600" cy="990600"/>
          </a:xfrm>
        </p:spPr>
        <p:txBody>
          <a:bodyPr/>
          <a:lstStyle/>
          <a:p>
            <a:r>
              <a:rPr lang="en-US" dirty="0"/>
              <a:t>Background Information (Context)</a:t>
            </a:r>
          </a:p>
        </p:txBody>
      </p:sp>
    </p:spTree>
    <p:extLst>
      <p:ext uri="{BB962C8B-B14F-4D97-AF65-F5344CB8AC3E}">
        <p14:creationId xmlns:p14="http://schemas.microsoft.com/office/powerpoint/2010/main" val="30180390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94660"/>
            <a:ext cx="8229600" cy="990600"/>
          </a:xfrm>
        </p:spPr>
        <p:txBody>
          <a:bodyPr/>
          <a:lstStyle/>
          <a:p>
            <a:r>
              <a:rPr lang="en-US" dirty="0"/>
              <a:t>Document Management: Problem</a:t>
            </a:r>
          </a:p>
        </p:txBody>
      </p:sp>
      <p:sp>
        <p:nvSpPr>
          <p:cNvPr id="3" name="Content Placeholder 2"/>
          <p:cNvSpPr>
            <a:spLocks noGrp="1"/>
          </p:cNvSpPr>
          <p:nvPr>
            <p:ph idx="1"/>
          </p:nvPr>
        </p:nvSpPr>
        <p:spPr>
          <a:xfrm>
            <a:off x="1777497" y="1132167"/>
            <a:ext cx="8229600" cy="3859518"/>
          </a:xfrm>
        </p:spPr>
        <p:txBody>
          <a:bodyPr>
            <a:spAutoFit/>
          </a:bodyPr>
          <a:lstStyle/>
          <a:p>
            <a:pPr marL="0" indent="0">
              <a:buNone/>
            </a:pPr>
            <a:r>
              <a:rPr lang="en-US" sz="1800" b="1" dirty="0"/>
              <a:t>Problem: </a:t>
            </a:r>
            <a:r>
              <a:rPr lang="en-US" sz="1800" dirty="0"/>
              <a:t>The washers are ordered, received, pass incoming QC, are cleaned, and put in to production, however </a:t>
            </a:r>
            <a:r>
              <a:rPr lang="en-US" sz="1800" dirty="0">
                <a:solidFill>
                  <a:srgbClr val="FF0000"/>
                </a:solidFill>
              </a:rPr>
              <a:t>electrical parts start shorting and damaging</a:t>
            </a:r>
            <a:r>
              <a:rPr lang="en-US" sz="1800" dirty="0"/>
              <a:t> during assembly. </a:t>
            </a:r>
            <a:br>
              <a:rPr lang="en-US" sz="1800" dirty="0"/>
            </a:br>
            <a:endParaRPr lang="en-US" sz="1800" dirty="0"/>
          </a:p>
          <a:p>
            <a:pPr marL="0" indent="0">
              <a:buNone/>
            </a:pPr>
            <a:r>
              <a:rPr lang="en-US" sz="1800" dirty="0"/>
              <a:t>Investigation determined the washers were made to an old revision and the O.D. is too small. The parts will need to be scrapped and replaced.  </a:t>
            </a:r>
            <a:br>
              <a:rPr lang="en-US" sz="1800" dirty="0"/>
            </a:br>
            <a:endParaRPr lang="en-US" sz="1800" dirty="0"/>
          </a:p>
          <a:p>
            <a:pPr marL="0" indent="0">
              <a:buNone/>
            </a:pPr>
            <a:r>
              <a:rPr lang="en-US" sz="1800" dirty="0"/>
              <a:t>Two week lead time to get replacement parts. Production schedule is interrupted. Delivery schedules to customers are at risk. Damaged parts need to be replaced. Resources investigating the cause.</a:t>
            </a:r>
            <a:r>
              <a:rPr lang="en-US" sz="1800" dirty="0">
                <a:solidFill>
                  <a:srgbClr val="FF0000"/>
                </a:solidFill>
              </a:rPr>
              <a:t> $$$$$$$$$$$$$$</a:t>
            </a:r>
            <a:br>
              <a:rPr lang="en-US" sz="1800" dirty="0"/>
            </a:br>
            <a:endParaRPr lang="en-US" sz="1800" dirty="0"/>
          </a:p>
          <a:p>
            <a:pPr marL="0" indent="0">
              <a:buNone/>
            </a:pPr>
            <a:r>
              <a:rPr lang="en-US" sz="1800" dirty="0"/>
              <a:t>A design change was made but not formally communicated to the supplier or the incoming inspector. </a:t>
            </a:r>
          </a:p>
        </p:txBody>
      </p:sp>
      <p:sp>
        <p:nvSpPr>
          <p:cNvPr id="6" name="Scroll: Horizontal 5">
            <a:extLst>
              <a:ext uri="{FF2B5EF4-FFF2-40B4-BE49-F238E27FC236}">
                <a16:creationId xmlns:a16="http://schemas.microsoft.com/office/drawing/2014/main" id="{B491E5E5-A602-4554-AD37-AA6481F1DE3A}"/>
              </a:ext>
            </a:extLst>
          </p:cNvPr>
          <p:cNvSpPr/>
          <p:nvPr/>
        </p:nvSpPr>
        <p:spPr>
          <a:xfrm>
            <a:off x="3446714" y="5418355"/>
            <a:ext cx="5298572" cy="1004643"/>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Simple Part, Minor Change, Significant Impact</a:t>
            </a:r>
          </a:p>
        </p:txBody>
      </p:sp>
    </p:spTree>
    <p:extLst>
      <p:ext uri="{BB962C8B-B14F-4D97-AF65-F5344CB8AC3E}">
        <p14:creationId xmlns:p14="http://schemas.microsoft.com/office/powerpoint/2010/main" val="3290068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0850"/>
            <a:ext cx="8229600" cy="990600"/>
          </a:xfrm>
        </p:spPr>
        <p:txBody>
          <a:bodyPr/>
          <a:lstStyle/>
          <a:p>
            <a:r>
              <a:rPr lang="en-US" dirty="0"/>
              <a:t>Document Management Process</a:t>
            </a:r>
          </a:p>
        </p:txBody>
      </p:sp>
      <p:sp>
        <p:nvSpPr>
          <p:cNvPr id="3" name="Content Placeholder 2"/>
          <p:cNvSpPr>
            <a:spLocks noGrp="1"/>
          </p:cNvSpPr>
          <p:nvPr>
            <p:ph idx="1"/>
          </p:nvPr>
        </p:nvSpPr>
        <p:spPr>
          <a:xfrm>
            <a:off x="1981200" y="1451573"/>
            <a:ext cx="8116432" cy="2599686"/>
          </a:xfrm>
        </p:spPr>
        <p:txBody>
          <a:bodyPr>
            <a:spAutoFit/>
          </a:bodyPr>
          <a:lstStyle/>
          <a:p>
            <a:pPr marL="0" indent="0">
              <a:buNone/>
            </a:pPr>
            <a:r>
              <a:rPr lang="en-US" sz="1800" b="1" dirty="0"/>
              <a:t>Solution: </a:t>
            </a:r>
            <a:r>
              <a:rPr lang="en-US" sz="1800" dirty="0"/>
              <a:t>Design a process to create, store, and make changes to information needed to build your product (Change/Engineering Control Process).</a:t>
            </a:r>
          </a:p>
          <a:p>
            <a:endParaRPr lang="en-US" sz="1800" dirty="0"/>
          </a:p>
          <a:p>
            <a:pPr marL="0" indent="0">
              <a:buNone/>
            </a:pPr>
            <a:r>
              <a:rPr lang="en-US" sz="1800" dirty="0"/>
              <a:t>Documents are stored in a central location and changes are managed by a Document Control person. Everyone has access to the most current version of the documents they need and changes are validated, approved and distributed accordingly.</a:t>
            </a:r>
          </a:p>
          <a:p>
            <a:endParaRPr lang="en-US" sz="1800" dirty="0"/>
          </a:p>
          <a:p>
            <a:pPr marL="0" indent="0">
              <a:buNone/>
            </a:pPr>
            <a:r>
              <a:rPr lang="en-US" sz="1800" dirty="0"/>
              <a:t>Return, rework and scrap rates have declined. </a:t>
            </a:r>
          </a:p>
        </p:txBody>
      </p:sp>
      <p:sp>
        <p:nvSpPr>
          <p:cNvPr id="4" name="Scroll: Horizontal 3">
            <a:extLst>
              <a:ext uri="{FF2B5EF4-FFF2-40B4-BE49-F238E27FC236}">
                <a16:creationId xmlns:a16="http://schemas.microsoft.com/office/drawing/2014/main" id="{9196B865-E995-4D62-942B-8B7AF79C2DAB}"/>
              </a:ext>
            </a:extLst>
          </p:cNvPr>
          <p:cNvSpPr/>
          <p:nvPr/>
        </p:nvSpPr>
        <p:spPr>
          <a:xfrm>
            <a:off x="4199299" y="5160475"/>
            <a:ext cx="3490111" cy="923162"/>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Do it right the first time!</a:t>
            </a:r>
          </a:p>
        </p:txBody>
      </p:sp>
    </p:spTree>
    <p:extLst>
      <p:ext uri="{BB962C8B-B14F-4D97-AF65-F5344CB8AC3E}">
        <p14:creationId xmlns:p14="http://schemas.microsoft.com/office/powerpoint/2010/main" val="105827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left)">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4863" y="334224"/>
            <a:ext cx="8229600" cy="990600"/>
          </a:xfrm>
        </p:spPr>
        <p:txBody>
          <a:bodyPr/>
          <a:lstStyle/>
          <a:p>
            <a:r>
              <a:rPr lang="en-US" dirty="0"/>
              <a:t>Questions to Ask Yourself</a:t>
            </a:r>
          </a:p>
        </p:txBody>
      </p:sp>
      <p:sp>
        <p:nvSpPr>
          <p:cNvPr id="3" name="Content Placeholder 2"/>
          <p:cNvSpPr>
            <a:spLocks noGrp="1"/>
          </p:cNvSpPr>
          <p:nvPr>
            <p:ph idx="1"/>
          </p:nvPr>
        </p:nvSpPr>
        <p:spPr>
          <a:xfrm>
            <a:off x="1668855" y="1279578"/>
            <a:ext cx="8863064" cy="2378022"/>
          </a:xfrm>
        </p:spPr>
        <p:txBody>
          <a:bodyPr>
            <a:normAutofit/>
          </a:bodyPr>
          <a:lstStyle/>
          <a:p>
            <a:pPr>
              <a:spcBef>
                <a:spcPts val="0"/>
              </a:spcBef>
              <a:spcAft>
                <a:spcPts val="1200"/>
              </a:spcAft>
            </a:pPr>
            <a:r>
              <a:rPr lang="en-US" sz="1800" dirty="0"/>
              <a:t>Have you ever ordered the wrong revision part?</a:t>
            </a:r>
          </a:p>
          <a:p>
            <a:pPr>
              <a:spcBef>
                <a:spcPts val="0"/>
              </a:spcBef>
              <a:spcAft>
                <a:spcPts val="1200"/>
              </a:spcAft>
            </a:pPr>
            <a:r>
              <a:rPr lang="en-US" sz="1800" dirty="0"/>
              <a:t>Have you built an assembly using the wrong type of materials?</a:t>
            </a:r>
          </a:p>
          <a:p>
            <a:pPr>
              <a:spcBef>
                <a:spcPts val="0"/>
              </a:spcBef>
              <a:spcAft>
                <a:spcPts val="1200"/>
              </a:spcAft>
            </a:pPr>
            <a:r>
              <a:rPr lang="en-US" sz="1800" dirty="0"/>
              <a:t>Do you have failures in the field because a change designed to prevent an intermittent failure had not been implemented?</a:t>
            </a:r>
          </a:p>
          <a:p>
            <a:pPr>
              <a:spcBef>
                <a:spcPts val="0"/>
              </a:spcBef>
              <a:spcAft>
                <a:spcPts val="1200"/>
              </a:spcAft>
            </a:pPr>
            <a:r>
              <a:rPr lang="en-US" sz="1800" dirty="0"/>
              <a:t>Are you struggling to figure out what the latest drawing/procedure is and where to get it?</a:t>
            </a:r>
          </a:p>
          <a:p>
            <a:endParaRPr lang="en-US" sz="1800" dirty="0"/>
          </a:p>
        </p:txBody>
      </p:sp>
      <p:sp>
        <p:nvSpPr>
          <p:cNvPr id="4" name="TextBox 3">
            <a:extLst>
              <a:ext uri="{FF2B5EF4-FFF2-40B4-BE49-F238E27FC236}">
                <a16:creationId xmlns:a16="http://schemas.microsoft.com/office/drawing/2014/main" id="{0938ED66-3A11-44D4-870F-AA2FF5727162}"/>
              </a:ext>
            </a:extLst>
          </p:cNvPr>
          <p:cNvSpPr txBox="1"/>
          <p:nvPr/>
        </p:nvSpPr>
        <p:spPr>
          <a:xfrm>
            <a:off x="1754863" y="4978258"/>
            <a:ext cx="8677468" cy="1200329"/>
          </a:xfrm>
          <a:prstGeom prst="rect">
            <a:avLst/>
          </a:prstGeom>
          <a:noFill/>
        </p:spPr>
        <p:txBody>
          <a:bodyPr wrap="square" rtlCol="0">
            <a:spAutoFit/>
          </a:bodyPr>
          <a:lstStyle/>
          <a:p>
            <a:r>
              <a:rPr lang="en-US" dirty="0">
                <a:solidFill>
                  <a:schemeClr val="accent2">
                    <a:lumMod val="75000"/>
                  </a:schemeClr>
                </a:solidFill>
              </a:rPr>
              <a:t>A minor change to a simple part can have a significant impact on the quality of your product. Having a Document Control Process can provide you with the consistency you need to build quality into your products, train new employees, reduce rework and scrap and thereby increase profitability.  </a:t>
            </a:r>
          </a:p>
        </p:txBody>
      </p:sp>
      <p:sp>
        <p:nvSpPr>
          <p:cNvPr id="6" name="Rectangle 5">
            <a:extLst>
              <a:ext uri="{FF2B5EF4-FFF2-40B4-BE49-F238E27FC236}">
                <a16:creationId xmlns:a16="http://schemas.microsoft.com/office/drawing/2014/main" id="{462B166B-FBA0-4131-9C33-3565AA072AFA}"/>
              </a:ext>
            </a:extLst>
          </p:cNvPr>
          <p:cNvSpPr/>
          <p:nvPr/>
        </p:nvSpPr>
        <p:spPr>
          <a:xfrm>
            <a:off x="9099072" y="264194"/>
            <a:ext cx="1568928" cy="1631216"/>
          </a:xfrm>
          <a:prstGeom prst="rect">
            <a:avLst/>
          </a:prstGeom>
          <a:noFill/>
        </p:spPr>
        <p:txBody>
          <a:bodyPr wrap="square" lIns="91440" tIns="45720" rIns="91440" bIns="45720">
            <a:spAutoFit/>
          </a:bodyPr>
          <a:lstStyle/>
          <a:p>
            <a:pPr algn="ctr"/>
            <a:r>
              <a:rPr lang="en-US" sz="10000" b="1" dirty="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rPr>
              <a:t>?</a:t>
            </a:r>
          </a:p>
        </p:txBody>
      </p:sp>
    </p:spTree>
    <p:extLst>
      <p:ext uri="{BB962C8B-B14F-4D97-AF65-F5344CB8AC3E}">
        <p14:creationId xmlns:p14="http://schemas.microsoft.com/office/powerpoint/2010/main" val="2044655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C44F4-277B-468F-A1E5-1ACBEDEB9F5B}"/>
              </a:ext>
            </a:extLst>
          </p:cNvPr>
          <p:cNvSpPr>
            <a:spLocks noGrp="1"/>
          </p:cNvSpPr>
          <p:nvPr>
            <p:ph type="title"/>
          </p:nvPr>
        </p:nvSpPr>
        <p:spPr/>
        <p:txBody>
          <a:bodyPr/>
          <a:lstStyle/>
          <a:p>
            <a:r>
              <a:rPr lang="en-US" dirty="0"/>
              <a:t>Version Control</a:t>
            </a:r>
          </a:p>
        </p:txBody>
      </p:sp>
      <p:sp>
        <p:nvSpPr>
          <p:cNvPr id="4" name="TextBox 3">
            <a:extLst>
              <a:ext uri="{FF2B5EF4-FFF2-40B4-BE49-F238E27FC236}">
                <a16:creationId xmlns:a16="http://schemas.microsoft.com/office/drawing/2014/main" id="{47924597-5E6D-404E-8EA6-FB2CC793823F}"/>
              </a:ext>
            </a:extLst>
          </p:cNvPr>
          <p:cNvSpPr txBox="1"/>
          <p:nvPr/>
        </p:nvSpPr>
        <p:spPr>
          <a:xfrm>
            <a:off x="838200" y="1377519"/>
            <a:ext cx="10881049" cy="3970318"/>
          </a:xfrm>
          <a:prstGeom prst="rect">
            <a:avLst/>
          </a:prstGeom>
          <a:noFill/>
        </p:spPr>
        <p:txBody>
          <a:bodyPr wrap="square" rtlCol="0">
            <a:spAutoFit/>
          </a:bodyPr>
          <a:lstStyle/>
          <a:p>
            <a:pPr marL="285750" indent="-285750">
              <a:buFont typeface="Arial" panose="020B0604020202020204" pitchFamily="34" charset="0"/>
              <a:buChar char="•"/>
            </a:pPr>
            <a:r>
              <a:rPr lang="en-US" dirty="0"/>
              <a:t>A critical part of unique identity is the use of a revision level to maintain version control.</a:t>
            </a:r>
          </a:p>
          <a:p>
            <a:pPr marL="285750" indent="-285750">
              <a:buFont typeface="Arial" panose="020B0604020202020204" pitchFamily="34" charset="0"/>
              <a:buChar char="•"/>
            </a:pPr>
            <a:r>
              <a:rPr lang="en-US" dirty="0"/>
              <a:t>Generally revisions are numeric or alpha. </a:t>
            </a:r>
          </a:p>
          <a:p>
            <a:pPr marL="285750" indent="-285750">
              <a:buFont typeface="Arial" panose="020B0604020202020204" pitchFamily="34" charset="0"/>
              <a:buChar char="•"/>
            </a:pPr>
            <a:r>
              <a:rPr lang="en-US" dirty="0"/>
              <a:t>It is common to use revision numbers for engineering level documents and alpha once the document (drawing or work instructions) is released to production</a:t>
            </a:r>
          </a:p>
          <a:p>
            <a:r>
              <a:rPr lang="en-US" dirty="0"/>
              <a:t>Example: Numeric goes, rev 1, 2, 3, 4, </a:t>
            </a:r>
            <a:r>
              <a:rPr lang="en-US" dirty="0" err="1"/>
              <a:t>etc</a:t>
            </a:r>
            <a:r>
              <a:rPr lang="en-US" dirty="0"/>
              <a:t> and roles to rev A when it is released to production.</a:t>
            </a:r>
          </a:p>
          <a:p>
            <a:endParaRPr lang="en-US" dirty="0"/>
          </a:p>
          <a:p>
            <a:r>
              <a:rPr lang="en-US" dirty="0"/>
              <a:t>Start with Rev A, the Rev B and so on</a:t>
            </a:r>
          </a:p>
          <a:p>
            <a:r>
              <a:rPr lang="en-US" dirty="0"/>
              <a:t>After Rev Z, Rev AA, AB, AC, </a:t>
            </a:r>
            <a:r>
              <a:rPr lang="en-US" dirty="0" err="1"/>
              <a:t>etc</a:t>
            </a:r>
            <a:endParaRPr lang="en-US" dirty="0"/>
          </a:p>
          <a:p>
            <a:endParaRPr lang="en-US" dirty="0"/>
          </a:p>
          <a:p>
            <a:r>
              <a:rPr lang="en-US" dirty="0"/>
              <a:t>Software may use decimal places.</a:t>
            </a:r>
          </a:p>
          <a:p>
            <a:endParaRPr lang="en-US" dirty="0"/>
          </a:p>
          <a:p>
            <a:r>
              <a:rPr lang="en-US" dirty="0"/>
              <a:t>Not uncommon to use both alpha and numeric to control record changes, </a:t>
            </a:r>
            <a:r>
              <a:rPr lang="en-US" dirty="0" err="1"/>
              <a:t>ie</a:t>
            </a:r>
            <a:r>
              <a:rPr lang="en-US" dirty="0"/>
              <a:t> Rev a to Rev A1 (</a:t>
            </a:r>
            <a:r>
              <a:rPr lang="en-US" dirty="0" err="1"/>
              <a:t>Eg.</a:t>
            </a:r>
            <a:r>
              <a:rPr lang="en-US" dirty="0"/>
              <a:t> Revision to a doc title, to replace a footer with a new statement, to add a logo. Does not change form, fit or function or process design. )</a:t>
            </a:r>
          </a:p>
        </p:txBody>
      </p:sp>
    </p:spTree>
    <p:extLst>
      <p:ext uri="{BB962C8B-B14F-4D97-AF65-F5344CB8AC3E}">
        <p14:creationId xmlns:p14="http://schemas.microsoft.com/office/powerpoint/2010/main" val="1820716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848A3-F2F9-47AE-8354-0B40487BBC4B}"/>
              </a:ext>
            </a:extLst>
          </p:cNvPr>
          <p:cNvSpPr>
            <a:spLocks noGrp="1"/>
          </p:cNvSpPr>
          <p:nvPr>
            <p:ph type="title"/>
          </p:nvPr>
        </p:nvSpPr>
        <p:spPr/>
        <p:txBody>
          <a:bodyPr/>
          <a:lstStyle/>
          <a:p>
            <a:r>
              <a:rPr lang="en-US" dirty="0"/>
              <a:t>Document Numbering System Examples</a:t>
            </a:r>
          </a:p>
        </p:txBody>
      </p:sp>
      <p:pic>
        <p:nvPicPr>
          <p:cNvPr id="4" name="Picture 3">
            <a:extLst>
              <a:ext uri="{FF2B5EF4-FFF2-40B4-BE49-F238E27FC236}">
                <a16:creationId xmlns:a16="http://schemas.microsoft.com/office/drawing/2014/main" id="{08C81D73-2A02-45F2-8779-4335C084BEE1}"/>
              </a:ext>
            </a:extLst>
          </p:cNvPr>
          <p:cNvPicPr>
            <a:picLocks noChangeAspect="1"/>
          </p:cNvPicPr>
          <p:nvPr/>
        </p:nvPicPr>
        <p:blipFill>
          <a:blip r:embed="rId2"/>
          <a:stretch>
            <a:fillRect/>
          </a:stretch>
        </p:blipFill>
        <p:spPr>
          <a:xfrm>
            <a:off x="264285" y="1529172"/>
            <a:ext cx="4002439" cy="5328828"/>
          </a:xfrm>
          <a:prstGeom prst="rect">
            <a:avLst/>
          </a:prstGeom>
          <a:ln>
            <a:solidFill>
              <a:schemeClr val="accent1"/>
            </a:solidFill>
          </a:ln>
        </p:spPr>
      </p:pic>
      <p:sp>
        <p:nvSpPr>
          <p:cNvPr id="5" name="TextBox 4">
            <a:extLst>
              <a:ext uri="{FF2B5EF4-FFF2-40B4-BE49-F238E27FC236}">
                <a16:creationId xmlns:a16="http://schemas.microsoft.com/office/drawing/2014/main" id="{E12C173A-70A5-4ABF-B331-F3477460B790}"/>
              </a:ext>
            </a:extLst>
          </p:cNvPr>
          <p:cNvSpPr txBox="1"/>
          <p:nvPr/>
        </p:nvSpPr>
        <p:spPr>
          <a:xfrm>
            <a:off x="838200" y="1179456"/>
            <a:ext cx="1855380" cy="369332"/>
          </a:xfrm>
          <a:prstGeom prst="rect">
            <a:avLst/>
          </a:prstGeom>
          <a:noFill/>
        </p:spPr>
        <p:txBody>
          <a:bodyPr wrap="none" rtlCol="0">
            <a:spAutoFit/>
          </a:bodyPr>
          <a:lstStyle/>
          <a:p>
            <a:r>
              <a:rPr lang="en-US" dirty="0"/>
              <a:t>Team Wavelength</a:t>
            </a:r>
          </a:p>
        </p:txBody>
      </p:sp>
      <p:sp>
        <p:nvSpPr>
          <p:cNvPr id="3" name="TextBox 2">
            <a:extLst>
              <a:ext uri="{FF2B5EF4-FFF2-40B4-BE49-F238E27FC236}">
                <a16:creationId xmlns:a16="http://schemas.microsoft.com/office/drawing/2014/main" id="{78C91EFF-474A-4292-A506-1BA319797145}"/>
              </a:ext>
            </a:extLst>
          </p:cNvPr>
          <p:cNvSpPr txBox="1"/>
          <p:nvPr/>
        </p:nvSpPr>
        <p:spPr>
          <a:xfrm>
            <a:off x="5966886" y="1846085"/>
            <a:ext cx="5378869" cy="646331"/>
          </a:xfrm>
          <a:prstGeom prst="rect">
            <a:avLst/>
          </a:prstGeom>
          <a:noFill/>
        </p:spPr>
        <p:txBody>
          <a:bodyPr wrap="square" rtlCol="0">
            <a:spAutoFit/>
          </a:bodyPr>
          <a:lstStyle/>
          <a:p>
            <a:r>
              <a:rPr lang="en-US" dirty="0"/>
              <a:t>4100914 – Seven-digit number generated by a doc control system, ERP system, or</a:t>
            </a:r>
          </a:p>
        </p:txBody>
      </p:sp>
      <p:sp>
        <p:nvSpPr>
          <p:cNvPr id="7" name="TextBox 6">
            <a:extLst>
              <a:ext uri="{FF2B5EF4-FFF2-40B4-BE49-F238E27FC236}">
                <a16:creationId xmlns:a16="http://schemas.microsoft.com/office/drawing/2014/main" id="{948163BB-E690-4704-9A47-626B2487431D}"/>
              </a:ext>
            </a:extLst>
          </p:cNvPr>
          <p:cNvSpPr txBox="1"/>
          <p:nvPr/>
        </p:nvSpPr>
        <p:spPr>
          <a:xfrm>
            <a:off x="5989201" y="2597745"/>
            <a:ext cx="5378869" cy="646331"/>
          </a:xfrm>
          <a:prstGeom prst="rect">
            <a:avLst/>
          </a:prstGeom>
          <a:noFill/>
        </p:spPr>
        <p:txBody>
          <a:bodyPr wrap="square" rtlCol="0">
            <a:spAutoFit/>
          </a:bodyPr>
          <a:lstStyle/>
          <a:p>
            <a:r>
              <a:rPr lang="en-US" dirty="0"/>
              <a:t>05-WL- 010</a:t>
            </a:r>
          </a:p>
          <a:p>
            <a:r>
              <a:rPr lang="en-US" dirty="0"/>
              <a:t>Last three digits = indexed number (001, 002, 003, </a:t>
            </a:r>
            <a:r>
              <a:rPr lang="en-US" dirty="0" err="1"/>
              <a:t>etc</a:t>
            </a:r>
            <a:r>
              <a:rPr lang="en-US" dirty="0"/>
              <a:t>)</a:t>
            </a:r>
          </a:p>
        </p:txBody>
      </p:sp>
      <p:graphicFrame>
        <p:nvGraphicFramePr>
          <p:cNvPr id="8" name="Table 7">
            <a:extLst>
              <a:ext uri="{FF2B5EF4-FFF2-40B4-BE49-F238E27FC236}">
                <a16:creationId xmlns:a16="http://schemas.microsoft.com/office/drawing/2014/main" id="{680884FB-AD9D-41EA-84C6-ECDC2BA74654}"/>
              </a:ext>
            </a:extLst>
          </p:cNvPr>
          <p:cNvGraphicFramePr>
            <a:graphicFrameLocks noGrp="1"/>
          </p:cNvGraphicFramePr>
          <p:nvPr>
            <p:extLst>
              <p:ext uri="{D42A27DB-BD31-4B8C-83A1-F6EECF244321}">
                <p14:modId xmlns:p14="http://schemas.microsoft.com/office/powerpoint/2010/main" val="2960259707"/>
              </p:ext>
            </p:extLst>
          </p:nvPr>
        </p:nvGraphicFramePr>
        <p:xfrm>
          <a:off x="7408028" y="3763962"/>
          <a:ext cx="1972555" cy="1295400"/>
        </p:xfrm>
        <a:graphic>
          <a:graphicData uri="http://schemas.openxmlformats.org/drawingml/2006/table">
            <a:tbl>
              <a:tblPr>
                <a:tableStyleId>{5C22544A-7EE6-4342-B048-85BDC9FD1C3A}</a:tableStyleId>
              </a:tblPr>
              <a:tblGrid>
                <a:gridCol w="596600">
                  <a:extLst>
                    <a:ext uri="{9D8B030D-6E8A-4147-A177-3AD203B41FA5}">
                      <a16:colId xmlns:a16="http://schemas.microsoft.com/office/drawing/2014/main" val="188840264"/>
                    </a:ext>
                  </a:extLst>
                </a:gridCol>
                <a:gridCol w="1375955">
                  <a:extLst>
                    <a:ext uri="{9D8B030D-6E8A-4147-A177-3AD203B41FA5}">
                      <a16:colId xmlns:a16="http://schemas.microsoft.com/office/drawing/2014/main" val="1111611000"/>
                    </a:ext>
                  </a:extLst>
                </a:gridCol>
              </a:tblGrid>
              <a:tr h="323850">
                <a:tc>
                  <a:txBody>
                    <a:bodyPr/>
                    <a:lstStyle/>
                    <a:p>
                      <a:pPr algn="ctr" fontAlgn="b"/>
                      <a:r>
                        <a:rPr lang="en-US" sz="1000" u="none" strike="noStrike">
                          <a:effectLst/>
                        </a:rPr>
                        <a:t>Document Type</a:t>
                      </a:r>
                      <a:endParaRPr lang="en-US" sz="1000" b="1" i="0" u="none" strike="noStrike">
                        <a:solidFill>
                          <a:srgbClr val="E26B0A"/>
                        </a:solidFill>
                        <a:effectLst/>
                        <a:latin typeface="Arial" panose="020B0604020202020204" pitchFamily="34" charset="0"/>
                      </a:endParaRPr>
                    </a:p>
                  </a:txBody>
                  <a:tcPr marL="0" marR="0" marT="0" marB="0" anchor="b"/>
                </a:tc>
                <a:tc>
                  <a:txBody>
                    <a:bodyPr/>
                    <a:lstStyle/>
                    <a:p>
                      <a:pPr algn="l" fontAlgn="b"/>
                      <a:r>
                        <a:rPr lang="en-US" sz="1000" u="none" strike="noStrike">
                          <a:effectLst/>
                        </a:rPr>
                        <a:t>Description</a:t>
                      </a:r>
                      <a:endParaRPr lang="en-US" sz="1000" b="1" i="0" u="none" strike="noStrike">
                        <a:solidFill>
                          <a:srgbClr val="E26B0A"/>
                        </a:solidFill>
                        <a:effectLst/>
                        <a:latin typeface="Arial" panose="020B0604020202020204" pitchFamily="34" charset="0"/>
                      </a:endParaRPr>
                    </a:p>
                  </a:txBody>
                  <a:tcPr marL="0" marR="0" marT="0" marB="0" anchor="b"/>
                </a:tc>
                <a:extLst>
                  <a:ext uri="{0D108BD9-81ED-4DB2-BD59-A6C34878D82A}">
                    <a16:rowId xmlns:a16="http://schemas.microsoft.com/office/drawing/2014/main" val="1743327200"/>
                  </a:ext>
                </a:extLst>
              </a:tr>
              <a:tr h="161925">
                <a:tc>
                  <a:txBody>
                    <a:bodyPr/>
                    <a:lstStyle/>
                    <a:p>
                      <a:pPr algn="ctr" fontAlgn="b"/>
                      <a:r>
                        <a:rPr lang="en-US" sz="1000" u="none" strike="noStrike">
                          <a:effectLst/>
                        </a:rPr>
                        <a:t>Q</a:t>
                      </a:r>
                      <a:endParaRPr lang="en-US" sz="1000" b="0" i="0" u="none" strike="noStrike">
                        <a:solidFill>
                          <a:srgbClr val="00B0F0"/>
                        </a:solidFill>
                        <a:effectLst/>
                        <a:latin typeface="Arial" panose="020B0604020202020204" pitchFamily="34" charset="0"/>
                      </a:endParaRPr>
                    </a:p>
                  </a:txBody>
                  <a:tcPr marL="0" marR="0" marT="0" marB="0" anchor="b"/>
                </a:tc>
                <a:tc>
                  <a:txBody>
                    <a:bodyPr/>
                    <a:lstStyle/>
                    <a:p>
                      <a:pPr algn="l" fontAlgn="b"/>
                      <a:r>
                        <a:rPr lang="en-US" sz="1000" u="none" strike="noStrike">
                          <a:effectLst/>
                        </a:rPr>
                        <a:t>Quality Document</a:t>
                      </a:r>
                      <a:endParaRPr lang="en-US" sz="1000" b="0" i="0" u="none" strike="noStrike">
                        <a:solidFill>
                          <a:srgbClr val="00B0F0"/>
                        </a:solidFill>
                        <a:effectLst/>
                        <a:latin typeface="Arial" panose="020B0604020202020204" pitchFamily="34" charset="0"/>
                      </a:endParaRPr>
                    </a:p>
                  </a:txBody>
                  <a:tcPr marL="0" marR="0" marT="0" marB="0" anchor="b"/>
                </a:tc>
                <a:extLst>
                  <a:ext uri="{0D108BD9-81ED-4DB2-BD59-A6C34878D82A}">
                    <a16:rowId xmlns:a16="http://schemas.microsoft.com/office/drawing/2014/main" val="3677902189"/>
                  </a:ext>
                </a:extLst>
              </a:tr>
              <a:tr h="161925">
                <a:tc>
                  <a:txBody>
                    <a:bodyPr/>
                    <a:lstStyle/>
                    <a:p>
                      <a:pPr algn="ctr" fontAlgn="b"/>
                      <a:r>
                        <a:rPr lang="en-US" sz="1000" u="none" strike="noStrike">
                          <a:effectLst/>
                        </a:rPr>
                        <a:t>P</a:t>
                      </a:r>
                      <a:endParaRPr lang="en-US" sz="1000" b="0" i="0" u="none" strike="noStrike">
                        <a:solidFill>
                          <a:srgbClr val="00B0F0"/>
                        </a:solidFill>
                        <a:effectLst/>
                        <a:latin typeface="Arial" panose="020B0604020202020204" pitchFamily="34" charset="0"/>
                      </a:endParaRPr>
                    </a:p>
                  </a:txBody>
                  <a:tcPr marL="0" marR="0" marT="0" marB="0" anchor="b"/>
                </a:tc>
                <a:tc>
                  <a:txBody>
                    <a:bodyPr/>
                    <a:lstStyle/>
                    <a:p>
                      <a:pPr algn="l" fontAlgn="b"/>
                      <a:r>
                        <a:rPr lang="en-US" sz="1000" u="none" strike="noStrike">
                          <a:effectLst/>
                        </a:rPr>
                        <a:t>Procedure</a:t>
                      </a:r>
                      <a:endParaRPr lang="en-US" sz="1000" b="0" i="0" u="none" strike="noStrike">
                        <a:solidFill>
                          <a:srgbClr val="00B0F0"/>
                        </a:solidFill>
                        <a:effectLst/>
                        <a:latin typeface="Arial" panose="020B0604020202020204" pitchFamily="34" charset="0"/>
                      </a:endParaRPr>
                    </a:p>
                  </a:txBody>
                  <a:tcPr marL="0" marR="0" marT="0" marB="0" anchor="b"/>
                </a:tc>
                <a:extLst>
                  <a:ext uri="{0D108BD9-81ED-4DB2-BD59-A6C34878D82A}">
                    <a16:rowId xmlns:a16="http://schemas.microsoft.com/office/drawing/2014/main" val="3272306243"/>
                  </a:ext>
                </a:extLst>
              </a:tr>
              <a:tr h="161925">
                <a:tc>
                  <a:txBody>
                    <a:bodyPr/>
                    <a:lstStyle/>
                    <a:p>
                      <a:pPr algn="ctr" fontAlgn="b"/>
                      <a:r>
                        <a:rPr lang="en-US" sz="1000" u="none" strike="noStrike">
                          <a:effectLst/>
                        </a:rPr>
                        <a:t>F</a:t>
                      </a:r>
                      <a:endParaRPr lang="en-US" sz="1000" b="0" i="0" u="none" strike="noStrike">
                        <a:solidFill>
                          <a:srgbClr val="00B0F0"/>
                        </a:solidFill>
                        <a:effectLst/>
                        <a:latin typeface="Arial" panose="020B0604020202020204" pitchFamily="34" charset="0"/>
                      </a:endParaRPr>
                    </a:p>
                  </a:txBody>
                  <a:tcPr marL="0" marR="0" marT="0" marB="0" anchor="b"/>
                </a:tc>
                <a:tc>
                  <a:txBody>
                    <a:bodyPr/>
                    <a:lstStyle/>
                    <a:p>
                      <a:pPr algn="l" fontAlgn="b"/>
                      <a:r>
                        <a:rPr lang="en-US" sz="1000" u="none" strike="noStrike">
                          <a:effectLst/>
                        </a:rPr>
                        <a:t>Form</a:t>
                      </a:r>
                      <a:endParaRPr lang="en-US" sz="1000" b="0" i="0" u="none" strike="noStrike">
                        <a:solidFill>
                          <a:srgbClr val="00B0F0"/>
                        </a:solidFill>
                        <a:effectLst/>
                        <a:latin typeface="Arial" panose="020B0604020202020204" pitchFamily="34" charset="0"/>
                      </a:endParaRPr>
                    </a:p>
                  </a:txBody>
                  <a:tcPr marL="0" marR="0" marT="0" marB="0" anchor="b"/>
                </a:tc>
                <a:extLst>
                  <a:ext uri="{0D108BD9-81ED-4DB2-BD59-A6C34878D82A}">
                    <a16:rowId xmlns:a16="http://schemas.microsoft.com/office/drawing/2014/main" val="4223637810"/>
                  </a:ext>
                </a:extLst>
              </a:tr>
              <a:tr h="161925">
                <a:tc>
                  <a:txBody>
                    <a:bodyPr/>
                    <a:lstStyle/>
                    <a:p>
                      <a:pPr algn="ctr" fontAlgn="b"/>
                      <a:r>
                        <a:rPr lang="en-US" sz="1000" u="none" strike="noStrike">
                          <a:effectLst/>
                        </a:rPr>
                        <a:t>W</a:t>
                      </a:r>
                      <a:endParaRPr lang="en-US" sz="1000" b="0" i="0" u="none" strike="noStrike">
                        <a:solidFill>
                          <a:srgbClr val="00B0F0"/>
                        </a:solidFill>
                        <a:effectLst/>
                        <a:latin typeface="Arial" panose="020B0604020202020204" pitchFamily="34" charset="0"/>
                      </a:endParaRPr>
                    </a:p>
                  </a:txBody>
                  <a:tcPr marL="0" marR="0" marT="0" marB="0" anchor="b"/>
                </a:tc>
                <a:tc>
                  <a:txBody>
                    <a:bodyPr/>
                    <a:lstStyle/>
                    <a:p>
                      <a:pPr algn="l" fontAlgn="b"/>
                      <a:r>
                        <a:rPr lang="en-US" sz="1000" u="none" strike="noStrike">
                          <a:effectLst/>
                        </a:rPr>
                        <a:t>Work Instruction</a:t>
                      </a:r>
                      <a:endParaRPr lang="en-US" sz="1000" b="0" i="0" u="none" strike="noStrike">
                        <a:solidFill>
                          <a:srgbClr val="00B0F0"/>
                        </a:solidFill>
                        <a:effectLst/>
                        <a:latin typeface="Arial" panose="020B0604020202020204" pitchFamily="34" charset="0"/>
                      </a:endParaRPr>
                    </a:p>
                  </a:txBody>
                  <a:tcPr marL="0" marR="0" marT="0" marB="0" anchor="b"/>
                </a:tc>
                <a:extLst>
                  <a:ext uri="{0D108BD9-81ED-4DB2-BD59-A6C34878D82A}">
                    <a16:rowId xmlns:a16="http://schemas.microsoft.com/office/drawing/2014/main" val="1706284701"/>
                  </a:ext>
                </a:extLst>
              </a:tr>
              <a:tr h="161925">
                <a:tc>
                  <a:txBody>
                    <a:bodyPr/>
                    <a:lstStyle/>
                    <a:p>
                      <a:pPr algn="ctr" fontAlgn="b"/>
                      <a:r>
                        <a:rPr lang="en-US" sz="1000" u="none" strike="noStrike">
                          <a:effectLst/>
                        </a:rPr>
                        <a:t>E</a:t>
                      </a:r>
                      <a:endParaRPr lang="en-US" sz="1000" b="0" i="0" u="none" strike="noStrike">
                        <a:solidFill>
                          <a:srgbClr val="00B0F0"/>
                        </a:solidFill>
                        <a:effectLst/>
                        <a:latin typeface="Arial" panose="020B0604020202020204" pitchFamily="34" charset="0"/>
                      </a:endParaRPr>
                    </a:p>
                  </a:txBody>
                  <a:tcPr marL="0" marR="0" marT="0" marB="0" anchor="b"/>
                </a:tc>
                <a:tc>
                  <a:txBody>
                    <a:bodyPr/>
                    <a:lstStyle/>
                    <a:p>
                      <a:pPr algn="l" fontAlgn="b"/>
                      <a:r>
                        <a:rPr lang="en-US" sz="1000" u="none" strike="noStrike">
                          <a:effectLst/>
                        </a:rPr>
                        <a:t>Electonric Form</a:t>
                      </a:r>
                      <a:endParaRPr lang="en-US" sz="1000" b="0" i="0" u="none" strike="noStrike">
                        <a:solidFill>
                          <a:srgbClr val="00B0F0"/>
                        </a:solidFill>
                        <a:effectLst/>
                        <a:latin typeface="Arial" panose="020B0604020202020204" pitchFamily="34" charset="0"/>
                      </a:endParaRPr>
                    </a:p>
                  </a:txBody>
                  <a:tcPr marL="0" marR="0" marT="0" marB="0" anchor="b"/>
                </a:tc>
                <a:extLst>
                  <a:ext uri="{0D108BD9-81ED-4DB2-BD59-A6C34878D82A}">
                    <a16:rowId xmlns:a16="http://schemas.microsoft.com/office/drawing/2014/main" val="3959082063"/>
                  </a:ext>
                </a:extLst>
              </a:tr>
              <a:tr h="161925">
                <a:tc>
                  <a:txBody>
                    <a:bodyPr/>
                    <a:lstStyle/>
                    <a:p>
                      <a:pPr algn="ctr" fontAlgn="b"/>
                      <a:r>
                        <a:rPr lang="en-US" sz="1000" u="none" strike="noStrike">
                          <a:effectLst/>
                        </a:rPr>
                        <a:t>R</a:t>
                      </a:r>
                      <a:endParaRPr lang="en-US" sz="1000" b="0" i="0" u="none" strike="noStrike">
                        <a:solidFill>
                          <a:srgbClr val="00B0F0"/>
                        </a:solidFill>
                        <a:effectLst/>
                        <a:latin typeface="Arial" panose="020B0604020202020204" pitchFamily="34" charset="0"/>
                      </a:endParaRPr>
                    </a:p>
                  </a:txBody>
                  <a:tcPr marL="0" marR="0" marT="0" marB="0" anchor="b"/>
                </a:tc>
                <a:tc>
                  <a:txBody>
                    <a:bodyPr/>
                    <a:lstStyle/>
                    <a:p>
                      <a:pPr algn="l" fontAlgn="b"/>
                      <a:r>
                        <a:rPr lang="en-US" sz="1000" u="none" strike="noStrike" dirty="0">
                          <a:effectLst/>
                        </a:rPr>
                        <a:t>Process</a:t>
                      </a:r>
                      <a:endParaRPr lang="en-US" sz="1000" b="0" i="0" u="none" strike="noStrike" dirty="0">
                        <a:solidFill>
                          <a:srgbClr val="00B0F0"/>
                        </a:solidFill>
                        <a:effectLst/>
                        <a:latin typeface="Arial" panose="020B0604020202020204" pitchFamily="34" charset="0"/>
                      </a:endParaRPr>
                    </a:p>
                  </a:txBody>
                  <a:tcPr marL="0" marR="0" marT="0" marB="0" anchor="b"/>
                </a:tc>
                <a:extLst>
                  <a:ext uri="{0D108BD9-81ED-4DB2-BD59-A6C34878D82A}">
                    <a16:rowId xmlns:a16="http://schemas.microsoft.com/office/drawing/2014/main" val="3711192923"/>
                  </a:ext>
                </a:extLst>
              </a:tr>
            </a:tbl>
          </a:graphicData>
        </a:graphic>
      </p:graphicFrame>
      <p:graphicFrame>
        <p:nvGraphicFramePr>
          <p:cNvPr id="9" name="Table 8">
            <a:extLst>
              <a:ext uri="{FF2B5EF4-FFF2-40B4-BE49-F238E27FC236}">
                <a16:creationId xmlns:a16="http://schemas.microsoft.com/office/drawing/2014/main" id="{23DCE5A5-A466-4507-A4FE-068959CC096C}"/>
              </a:ext>
            </a:extLst>
          </p:cNvPr>
          <p:cNvGraphicFramePr>
            <a:graphicFrameLocks noGrp="1"/>
          </p:cNvGraphicFramePr>
          <p:nvPr>
            <p:extLst>
              <p:ext uri="{D42A27DB-BD31-4B8C-83A1-F6EECF244321}">
                <p14:modId xmlns:p14="http://schemas.microsoft.com/office/powerpoint/2010/main" val="1734968063"/>
              </p:ext>
            </p:extLst>
          </p:nvPr>
        </p:nvGraphicFramePr>
        <p:xfrm>
          <a:off x="9473411" y="3763962"/>
          <a:ext cx="2615293" cy="1781175"/>
        </p:xfrm>
        <a:graphic>
          <a:graphicData uri="http://schemas.openxmlformats.org/drawingml/2006/table">
            <a:tbl>
              <a:tblPr>
                <a:tableStyleId>{5C22544A-7EE6-4342-B048-85BDC9FD1C3A}</a:tableStyleId>
              </a:tblPr>
              <a:tblGrid>
                <a:gridCol w="691399">
                  <a:extLst>
                    <a:ext uri="{9D8B030D-6E8A-4147-A177-3AD203B41FA5}">
                      <a16:colId xmlns:a16="http://schemas.microsoft.com/office/drawing/2014/main" val="2982883918"/>
                    </a:ext>
                  </a:extLst>
                </a:gridCol>
                <a:gridCol w="1923894">
                  <a:extLst>
                    <a:ext uri="{9D8B030D-6E8A-4147-A177-3AD203B41FA5}">
                      <a16:colId xmlns:a16="http://schemas.microsoft.com/office/drawing/2014/main" val="1099468277"/>
                    </a:ext>
                  </a:extLst>
                </a:gridCol>
              </a:tblGrid>
              <a:tr h="323850">
                <a:tc>
                  <a:txBody>
                    <a:bodyPr/>
                    <a:lstStyle/>
                    <a:p>
                      <a:pPr algn="ctr" fontAlgn="b"/>
                      <a:r>
                        <a:rPr lang="en-US" sz="1000" u="none" strike="noStrike">
                          <a:effectLst/>
                        </a:rPr>
                        <a:t>Department Letter</a:t>
                      </a:r>
                      <a:endParaRPr lang="en-US" sz="1000" b="1" i="0" u="none" strike="noStrike">
                        <a:solidFill>
                          <a:srgbClr val="E26B0A"/>
                        </a:solidFill>
                        <a:effectLst/>
                        <a:latin typeface="Arial" panose="020B0604020202020204" pitchFamily="34" charset="0"/>
                      </a:endParaRPr>
                    </a:p>
                  </a:txBody>
                  <a:tcPr marL="0" marR="0" marT="0" marB="0" anchor="b"/>
                </a:tc>
                <a:tc>
                  <a:txBody>
                    <a:bodyPr/>
                    <a:lstStyle/>
                    <a:p>
                      <a:pPr algn="l" fontAlgn="b"/>
                      <a:r>
                        <a:rPr lang="en-US" sz="1000" u="none" strike="noStrike">
                          <a:effectLst/>
                        </a:rPr>
                        <a:t>Description</a:t>
                      </a:r>
                      <a:endParaRPr lang="en-US" sz="1000" b="1" i="0" u="none" strike="noStrike">
                        <a:solidFill>
                          <a:srgbClr val="E26B0A"/>
                        </a:solidFill>
                        <a:effectLst/>
                        <a:latin typeface="Arial" panose="020B0604020202020204" pitchFamily="34" charset="0"/>
                      </a:endParaRPr>
                    </a:p>
                  </a:txBody>
                  <a:tcPr marL="0" marR="0" marT="0" marB="0" anchor="b"/>
                </a:tc>
                <a:extLst>
                  <a:ext uri="{0D108BD9-81ED-4DB2-BD59-A6C34878D82A}">
                    <a16:rowId xmlns:a16="http://schemas.microsoft.com/office/drawing/2014/main" val="3013541223"/>
                  </a:ext>
                </a:extLst>
              </a:tr>
              <a:tr h="161925">
                <a:tc>
                  <a:txBody>
                    <a:bodyPr/>
                    <a:lstStyle/>
                    <a:p>
                      <a:pPr algn="ctr" fontAlgn="b"/>
                      <a:r>
                        <a:rPr lang="en-US" sz="1000" u="none" strike="noStrike">
                          <a:effectLst/>
                        </a:rPr>
                        <a:t>I</a:t>
                      </a:r>
                      <a:endParaRPr lang="en-US" sz="1000" b="0" i="0" u="none" strike="noStrike">
                        <a:solidFill>
                          <a:srgbClr val="00B0F0"/>
                        </a:solidFill>
                        <a:effectLst/>
                        <a:latin typeface="Arial" panose="020B0604020202020204" pitchFamily="34" charset="0"/>
                      </a:endParaRPr>
                    </a:p>
                  </a:txBody>
                  <a:tcPr marL="0" marR="0" marT="0" marB="0" anchor="b"/>
                </a:tc>
                <a:tc>
                  <a:txBody>
                    <a:bodyPr/>
                    <a:lstStyle/>
                    <a:p>
                      <a:pPr algn="l" fontAlgn="b"/>
                      <a:r>
                        <a:rPr lang="en-US" sz="1000" u="none" strike="noStrike">
                          <a:effectLst/>
                        </a:rPr>
                        <a:t>Inspection (M&amp;C QC)</a:t>
                      </a:r>
                      <a:endParaRPr lang="en-US" sz="1000" b="0" i="0" u="none" strike="noStrike">
                        <a:solidFill>
                          <a:srgbClr val="00B0F0"/>
                        </a:solidFill>
                        <a:effectLst/>
                        <a:latin typeface="Arial" panose="020B0604020202020204" pitchFamily="34" charset="0"/>
                      </a:endParaRPr>
                    </a:p>
                  </a:txBody>
                  <a:tcPr marL="0" marR="0" marT="0" marB="0" anchor="b"/>
                </a:tc>
                <a:extLst>
                  <a:ext uri="{0D108BD9-81ED-4DB2-BD59-A6C34878D82A}">
                    <a16:rowId xmlns:a16="http://schemas.microsoft.com/office/drawing/2014/main" val="2563074281"/>
                  </a:ext>
                </a:extLst>
              </a:tr>
              <a:tr h="161925">
                <a:tc>
                  <a:txBody>
                    <a:bodyPr/>
                    <a:lstStyle/>
                    <a:p>
                      <a:pPr algn="ctr" fontAlgn="b"/>
                      <a:r>
                        <a:rPr lang="en-US" sz="1000" u="none" strike="noStrike">
                          <a:effectLst/>
                        </a:rPr>
                        <a:t>G</a:t>
                      </a:r>
                      <a:endParaRPr lang="en-US" sz="1000" b="0" i="0" u="none" strike="noStrike">
                        <a:solidFill>
                          <a:srgbClr val="00B0F0"/>
                        </a:solidFill>
                        <a:effectLst/>
                        <a:latin typeface="Arial" panose="020B0604020202020204" pitchFamily="34" charset="0"/>
                      </a:endParaRPr>
                    </a:p>
                  </a:txBody>
                  <a:tcPr marL="0" marR="0" marT="0" marB="0" anchor="b"/>
                </a:tc>
                <a:tc>
                  <a:txBody>
                    <a:bodyPr/>
                    <a:lstStyle/>
                    <a:p>
                      <a:pPr algn="l" fontAlgn="b"/>
                      <a:r>
                        <a:rPr lang="en-US" sz="1000" u="none" strike="noStrike">
                          <a:effectLst/>
                        </a:rPr>
                        <a:t>Growth</a:t>
                      </a:r>
                      <a:endParaRPr lang="en-US" sz="1000" b="0" i="0" u="none" strike="noStrike">
                        <a:solidFill>
                          <a:srgbClr val="00B0F0"/>
                        </a:solidFill>
                        <a:effectLst/>
                        <a:latin typeface="Arial" panose="020B0604020202020204" pitchFamily="34" charset="0"/>
                      </a:endParaRPr>
                    </a:p>
                  </a:txBody>
                  <a:tcPr marL="0" marR="0" marT="0" marB="0" anchor="b"/>
                </a:tc>
                <a:extLst>
                  <a:ext uri="{0D108BD9-81ED-4DB2-BD59-A6C34878D82A}">
                    <a16:rowId xmlns:a16="http://schemas.microsoft.com/office/drawing/2014/main" val="3323175937"/>
                  </a:ext>
                </a:extLst>
              </a:tr>
              <a:tr h="161925">
                <a:tc>
                  <a:txBody>
                    <a:bodyPr/>
                    <a:lstStyle/>
                    <a:p>
                      <a:pPr algn="ctr" fontAlgn="b"/>
                      <a:r>
                        <a:rPr lang="en-US" sz="1000" u="none" strike="noStrike">
                          <a:effectLst/>
                        </a:rPr>
                        <a:t>F</a:t>
                      </a:r>
                      <a:endParaRPr lang="en-US" sz="1000" b="0" i="0" u="none" strike="noStrike">
                        <a:solidFill>
                          <a:srgbClr val="00B0F0"/>
                        </a:solidFill>
                        <a:effectLst/>
                        <a:latin typeface="Arial" panose="020B0604020202020204" pitchFamily="34" charset="0"/>
                      </a:endParaRPr>
                    </a:p>
                  </a:txBody>
                  <a:tcPr marL="0" marR="0" marT="0" marB="0" anchor="b"/>
                </a:tc>
                <a:tc>
                  <a:txBody>
                    <a:bodyPr/>
                    <a:lstStyle/>
                    <a:p>
                      <a:pPr algn="l" fontAlgn="b"/>
                      <a:r>
                        <a:rPr lang="en-US" sz="1000" u="none" strike="noStrike">
                          <a:effectLst/>
                        </a:rPr>
                        <a:t>Fabrication</a:t>
                      </a:r>
                      <a:endParaRPr lang="en-US" sz="1000" b="0" i="0" u="none" strike="noStrike">
                        <a:solidFill>
                          <a:srgbClr val="00B0F0"/>
                        </a:solidFill>
                        <a:effectLst/>
                        <a:latin typeface="Arial" panose="020B0604020202020204" pitchFamily="34" charset="0"/>
                      </a:endParaRPr>
                    </a:p>
                  </a:txBody>
                  <a:tcPr marL="0" marR="0" marT="0" marB="0" anchor="b"/>
                </a:tc>
                <a:extLst>
                  <a:ext uri="{0D108BD9-81ED-4DB2-BD59-A6C34878D82A}">
                    <a16:rowId xmlns:a16="http://schemas.microsoft.com/office/drawing/2014/main" val="2117163345"/>
                  </a:ext>
                </a:extLst>
              </a:tr>
              <a:tr h="161925">
                <a:tc>
                  <a:txBody>
                    <a:bodyPr/>
                    <a:lstStyle/>
                    <a:p>
                      <a:pPr algn="ctr" fontAlgn="b"/>
                      <a:r>
                        <a:rPr lang="en-US" sz="1000" u="none" strike="noStrike">
                          <a:effectLst/>
                        </a:rPr>
                        <a:t>P</a:t>
                      </a:r>
                      <a:endParaRPr lang="en-US" sz="1000" b="0" i="0" u="none" strike="noStrike">
                        <a:solidFill>
                          <a:srgbClr val="00B0F0"/>
                        </a:solidFill>
                        <a:effectLst/>
                        <a:latin typeface="Arial" panose="020B0604020202020204" pitchFamily="34" charset="0"/>
                      </a:endParaRPr>
                    </a:p>
                  </a:txBody>
                  <a:tcPr marL="0" marR="0" marT="0" marB="0" anchor="b"/>
                </a:tc>
                <a:tc>
                  <a:txBody>
                    <a:bodyPr/>
                    <a:lstStyle/>
                    <a:p>
                      <a:pPr algn="l" fontAlgn="b"/>
                      <a:r>
                        <a:rPr lang="en-US" sz="1000" u="none" strike="noStrike">
                          <a:effectLst/>
                        </a:rPr>
                        <a:t>Polishing</a:t>
                      </a:r>
                      <a:endParaRPr lang="en-US" sz="1000" b="0" i="0" u="none" strike="noStrike">
                        <a:solidFill>
                          <a:srgbClr val="00B0F0"/>
                        </a:solidFill>
                        <a:effectLst/>
                        <a:latin typeface="Arial" panose="020B0604020202020204" pitchFamily="34" charset="0"/>
                      </a:endParaRPr>
                    </a:p>
                  </a:txBody>
                  <a:tcPr marL="0" marR="0" marT="0" marB="0" anchor="b"/>
                </a:tc>
                <a:extLst>
                  <a:ext uri="{0D108BD9-81ED-4DB2-BD59-A6C34878D82A}">
                    <a16:rowId xmlns:a16="http://schemas.microsoft.com/office/drawing/2014/main" val="2607968854"/>
                  </a:ext>
                </a:extLst>
              </a:tr>
              <a:tr h="161925">
                <a:tc>
                  <a:txBody>
                    <a:bodyPr/>
                    <a:lstStyle/>
                    <a:p>
                      <a:pPr algn="ctr" fontAlgn="b"/>
                      <a:r>
                        <a:rPr lang="en-US" sz="1000" u="none" strike="noStrike">
                          <a:effectLst/>
                        </a:rPr>
                        <a:t>C</a:t>
                      </a:r>
                      <a:endParaRPr lang="en-US" sz="1000" b="0" i="0" u="none" strike="noStrike">
                        <a:solidFill>
                          <a:srgbClr val="00B0F0"/>
                        </a:solidFill>
                        <a:effectLst/>
                        <a:latin typeface="Arial" panose="020B0604020202020204" pitchFamily="34" charset="0"/>
                      </a:endParaRPr>
                    </a:p>
                  </a:txBody>
                  <a:tcPr marL="0" marR="0" marT="0" marB="0" anchor="b"/>
                </a:tc>
                <a:tc>
                  <a:txBody>
                    <a:bodyPr/>
                    <a:lstStyle/>
                    <a:p>
                      <a:pPr algn="l" fontAlgn="b"/>
                      <a:r>
                        <a:rPr lang="en-US" sz="1000" u="none" strike="noStrike">
                          <a:effectLst/>
                        </a:rPr>
                        <a:t>Chemlab</a:t>
                      </a:r>
                      <a:endParaRPr lang="en-US" sz="1000" b="0" i="0" u="none" strike="noStrike">
                        <a:solidFill>
                          <a:srgbClr val="00B0F0"/>
                        </a:solidFill>
                        <a:effectLst/>
                        <a:latin typeface="Arial" panose="020B0604020202020204" pitchFamily="34" charset="0"/>
                      </a:endParaRPr>
                    </a:p>
                  </a:txBody>
                  <a:tcPr marL="0" marR="0" marT="0" marB="0" anchor="b"/>
                </a:tc>
                <a:extLst>
                  <a:ext uri="{0D108BD9-81ED-4DB2-BD59-A6C34878D82A}">
                    <a16:rowId xmlns:a16="http://schemas.microsoft.com/office/drawing/2014/main" val="3671024192"/>
                  </a:ext>
                </a:extLst>
              </a:tr>
              <a:tr h="161925">
                <a:tc>
                  <a:txBody>
                    <a:bodyPr/>
                    <a:lstStyle/>
                    <a:p>
                      <a:pPr algn="ctr" fontAlgn="b"/>
                      <a:r>
                        <a:rPr lang="en-US" sz="1000" u="none" strike="noStrike">
                          <a:effectLst/>
                        </a:rPr>
                        <a:t>Z</a:t>
                      </a:r>
                      <a:endParaRPr lang="en-US" sz="1000" b="0" i="0" u="none" strike="noStrike">
                        <a:solidFill>
                          <a:srgbClr val="00B0F0"/>
                        </a:solidFill>
                        <a:effectLst/>
                        <a:latin typeface="Arial" panose="020B0604020202020204" pitchFamily="34" charset="0"/>
                      </a:endParaRPr>
                    </a:p>
                  </a:txBody>
                  <a:tcPr marL="0" marR="0" marT="0" marB="0" anchor="b"/>
                </a:tc>
                <a:tc>
                  <a:txBody>
                    <a:bodyPr/>
                    <a:lstStyle/>
                    <a:p>
                      <a:pPr algn="l" fontAlgn="b"/>
                      <a:r>
                        <a:rPr lang="en-US" sz="1000" u="none" strike="noStrike">
                          <a:effectLst/>
                        </a:rPr>
                        <a:t>Manufacturing Processes M&amp;C</a:t>
                      </a:r>
                      <a:endParaRPr lang="en-US" sz="1000" b="0" i="0" u="none" strike="noStrike">
                        <a:solidFill>
                          <a:srgbClr val="00B0F0"/>
                        </a:solidFill>
                        <a:effectLst/>
                        <a:latin typeface="Arial" panose="020B0604020202020204" pitchFamily="34" charset="0"/>
                      </a:endParaRPr>
                    </a:p>
                  </a:txBody>
                  <a:tcPr marL="0" marR="0" marT="0" marB="0" anchor="b"/>
                </a:tc>
                <a:extLst>
                  <a:ext uri="{0D108BD9-81ED-4DB2-BD59-A6C34878D82A}">
                    <a16:rowId xmlns:a16="http://schemas.microsoft.com/office/drawing/2014/main" val="2344326302"/>
                  </a:ext>
                </a:extLst>
              </a:tr>
              <a:tr h="161925">
                <a:tc>
                  <a:txBody>
                    <a:bodyPr/>
                    <a:lstStyle/>
                    <a:p>
                      <a:pPr algn="ctr" fontAlgn="b"/>
                      <a:r>
                        <a:rPr lang="en-US" sz="1000" u="none" strike="noStrike">
                          <a:effectLst/>
                        </a:rPr>
                        <a:t>L</a:t>
                      </a:r>
                      <a:endParaRPr lang="en-US" sz="1000" b="0" i="0" u="none" strike="noStrike">
                        <a:solidFill>
                          <a:srgbClr val="00B0F0"/>
                        </a:solidFill>
                        <a:effectLst/>
                        <a:latin typeface="Arial" panose="020B0604020202020204" pitchFamily="34" charset="0"/>
                      </a:endParaRPr>
                    </a:p>
                  </a:txBody>
                  <a:tcPr marL="0" marR="0" marT="0" marB="0" anchor="b"/>
                </a:tc>
                <a:tc>
                  <a:txBody>
                    <a:bodyPr/>
                    <a:lstStyle/>
                    <a:p>
                      <a:pPr algn="l" fontAlgn="b"/>
                      <a:r>
                        <a:rPr lang="en-US" sz="1000" u="none" strike="noStrike" dirty="0">
                          <a:effectLst/>
                        </a:rPr>
                        <a:t>Lasers Manufacturing</a:t>
                      </a:r>
                      <a:endParaRPr lang="en-US" sz="1000" b="0" i="0" u="none" strike="noStrike" dirty="0">
                        <a:solidFill>
                          <a:srgbClr val="00B0F0"/>
                        </a:solidFill>
                        <a:effectLst/>
                        <a:latin typeface="Arial" panose="020B0604020202020204" pitchFamily="34" charset="0"/>
                      </a:endParaRPr>
                    </a:p>
                  </a:txBody>
                  <a:tcPr marL="0" marR="0" marT="0" marB="0" anchor="b"/>
                </a:tc>
                <a:extLst>
                  <a:ext uri="{0D108BD9-81ED-4DB2-BD59-A6C34878D82A}">
                    <a16:rowId xmlns:a16="http://schemas.microsoft.com/office/drawing/2014/main" val="1384313037"/>
                  </a:ext>
                </a:extLst>
              </a:tr>
              <a:tr h="161925">
                <a:tc>
                  <a:txBody>
                    <a:bodyPr/>
                    <a:lstStyle/>
                    <a:p>
                      <a:pPr algn="ctr" fontAlgn="b"/>
                      <a:r>
                        <a:rPr lang="en-US" sz="1000" u="none" strike="noStrike">
                          <a:effectLst/>
                        </a:rPr>
                        <a:t>M</a:t>
                      </a:r>
                      <a:endParaRPr lang="en-US" sz="1000" b="0" i="0" u="none" strike="noStrike">
                        <a:solidFill>
                          <a:srgbClr val="00B0F0"/>
                        </a:solidFill>
                        <a:effectLst/>
                        <a:latin typeface="Arial" panose="020B0604020202020204" pitchFamily="34" charset="0"/>
                      </a:endParaRPr>
                    </a:p>
                  </a:txBody>
                  <a:tcPr marL="0" marR="0" marT="0" marB="0" anchor="b"/>
                </a:tc>
                <a:tc>
                  <a:txBody>
                    <a:bodyPr/>
                    <a:lstStyle/>
                    <a:p>
                      <a:pPr algn="l" fontAlgn="b"/>
                      <a:r>
                        <a:rPr lang="en-US" sz="1000" u="none" strike="noStrike">
                          <a:effectLst/>
                        </a:rPr>
                        <a:t>Materials and Quality for lasers</a:t>
                      </a:r>
                      <a:endParaRPr lang="en-US" sz="1000" b="0" i="0" u="none" strike="noStrike">
                        <a:solidFill>
                          <a:srgbClr val="00B0F0"/>
                        </a:solidFill>
                        <a:effectLst/>
                        <a:latin typeface="Arial" panose="020B0604020202020204" pitchFamily="34" charset="0"/>
                      </a:endParaRPr>
                    </a:p>
                  </a:txBody>
                  <a:tcPr marL="0" marR="0" marT="0" marB="0" anchor="b"/>
                </a:tc>
                <a:extLst>
                  <a:ext uri="{0D108BD9-81ED-4DB2-BD59-A6C34878D82A}">
                    <a16:rowId xmlns:a16="http://schemas.microsoft.com/office/drawing/2014/main" val="3878179132"/>
                  </a:ext>
                </a:extLst>
              </a:tr>
              <a:tr h="161925">
                <a:tc>
                  <a:txBody>
                    <a:bodyPr/>
                    <a:lstStyle/>
                    <a:p>
                      <a:pPr algn="ctr" fontAlgn="b"/>
                      <a:r>
                        <a:rPr lang="en-US" sz="1000" u="none" strike="noStrike">
                          <a:effectLst/>
                        </a:rPr>
                        <a:t>S</a:t>
                      </a:r>
                      <a:endParaRPr lang="en-US" sz="1000" b="0" i="0" u="none" strike="noStrike">
                        <a:solidFill>
                          <a:srgbClr val="00B0F0"/>
                        </a:solidFill>
                        <a:effectLst/>
                        <a:latin typeface="Arial" panose="020B0604020202020204" pitchFamily="34" charset="0"/>
                      </a:endParaRPr>
                    </a:p>
                  </a:txBody>
                  <a:tcPr marL="0" marR="0" marT="0" marB="0" anchor="b"/>
                </a:tc>
                <a:tc>
                  <a:txBody>
                    <a:bodyPr/>
                    <a:lstStyle/>
                    <a:p>
                      <a:pPr algn="l" fontAlgn="b"/>
                      <a:r>
                        <a:rPr lang="en-US" sz="1000" u="none" strike="noStrike" dirty="0">
                          <a:effectLst/>
                        </a:rPr>
                        <a:t>Service Lasers</a:t>
                      </a:r>
                      <a:endParaRPr lang="en-US" sz="1000" b="0" i="0" u="none" strike="noStrike" dirty="0">
                        <a:solidFill>
                          <a:srgbClr val="00B0F0"/>
                        </a:solidFill>
                        <a:effectLst/>
                        <a:latin typeface="Arial" panose="020B0604020202020204" pitchFamily="34" charset="0"/>
                      </a:endParaRPr>
                    </a:p>
                  </a:txBody>
                  <a:tcPr marL="0" marR="0" marT="0" marB="0" anchor="b"/>
                </a:tc>
                <a:extLst>
                  <a:ext uri="{0D108BD9-81ED-4DB2-BD59-A6C34878D82A}">
                    <a16:rowId xmlns:a16="http://schemas.microsoft.com/office/drawing/2014/main" val="2445406001"/>
                  </a:ext>
                </a:extLst>
              </a:tr>
            </a:tbl>
          </a:graphicData>
        </a:graphic>
      </p:graphicFrame>
      <p:graphicFrame>
        <p:nvGraphicFramePr>
          <p:cNvPr id="10" name="Table 9">
            <a:extLst>
              <a:ext uri="{FF2B5EF4-FFF2-40B4-BE49-F238E27FC236}">
                <a16:creationId xmlns:a16="http://schemas.microsoft.com/office/drawing/2014/main" id="{973E354D-1563-40D1-8422-4B3D7C8678C6}"/>
              </a:ext>
            </a:extLst>
          </p:cNvPr>
          <p:cNvGraphicFramePr>
            <a:graphicFrameLocks noGrp="1"/>
          </p:cNvGraphicFramePr>
          <p:nvPr>
            <p:extLst>
              <p:ext uri="{D42A27DB-BD31-4B8C-83A1-F6EECF244321}">
                <p14:modId xmlns:p14="http://schemas.microsoft.com/office/powerpoint/2010/main" val="2897158851"/>
              </p:ext>
            </p:extLst>
          </p:nvPr>
        </p:nvGraphicFramePr>
        <p:xfrm>
          <a:off x="4489205" y="3763962"/>
          <a:ext cx="2825995" cy="1295400"/>
        </p:xfrm>
        <a:graphic>
          <a:graphicData uri="http://schemas.openxmlformats.org/drawingml/2006/table">
            <a:tbl>
              <a:tblPr>
                <a:tableStyleId>{5C22544A-7EE6-4342-B048-85BDC9FD1C3A}</a:tableStyleId>
              </a:tblPr>
              <a:tblGrid>
                <a:gridCol w="854723">
                  <a:extLst>
                    <a:ext uri="{9D8B030D-6E8A-4147-A177-3AD203B41FA5}">
                      <a16:colId xmlns:a16="http://schemas.microsoft.com/office/drawing/2014/main" val="188840264"/>
                    </a:ext>
                  </a:extLst>
                </a:gridCol>
                <a:gridCol w="1971272">
                  <a:extLst>
                    <a:ext uri="{9D8B030D-6E8A-4147-A177-3AD203B41FA5}">
                      <a16:colId xmlns:a16="http://schemas.microsoft.com/office/drawing/2014/main" val="1111611000"/>
                    </a:ext>
                  </a:extLst>
                </a:gridCol>
              </a:tblGrid>
              <a:tr h="323850">
                <a:tc>
                  <a:txBody>
                    <a:bodyPr/>
                    <a:lstStyle/>
                    <a:p>
                      <a:pPr algn="ctr" fontAlgn="b"/>
                      <a:r>
                        <a:rPr lang="en-US" sz="1000" u="none" strike="noStrike">
                          <a:effectLst/>
                        </a:rPr>
                        <a:t>Document Type</a:t>
                      </a:r>
                      <a:endParaRPr lang="en-US" sz="1000" b="1" i="0" u="none" strike="noStrike">
                        <a:solidFill>
                          <a:srgbClr val="E26B0A"/>
                        </a:solidFill>
                        <a:effectLst/>
                        <a:latin typeface="Arial" panose="020B0604020202020204" pitchFamily="34" charset="0"/>
                      </a:endParaRPr>
                    </a:p>
                  </a:txBody>
                  <a:tcPr marL="0" marR="0" marT="0" marB="0" anchor="b"/>
                </a:tc>
                <a:tc>
                  <a:txBody>
                    <a:bodyPr/>
                    <a:lstStyle/>
                    <a:p>
                      <a:pPr algn="l" fontAlgn="b"/>
                      <a:r>
                        <a:rPr lang="en-US" sz="1000" u="none" strike="noStrike">
                          <a:effectLst/>
                        </a:rPr>
                        <a:t>Description</a:t>
                      </a:r>
                      <a:endParaRPr lang="en-US" sz="1000" b="1" i="0" u="none" strike="noStrike">
                        <a:solidFill>
                          <a:srgbClr val="E26B0A"/>
                        </a:solidFill>
                        <a:effectLst/>
                        <a:latin typeface="Arial" panose="020B0604020202020204" pitchFamily="34" charset="0"/>
                      </a:endParaRPr>
                    </a:p>
                  </a:txBody>
                  <a:tcPr marL="0" marR="0" marT="0" marB="0" anchor="b"/>
                </a:tc>
                <a:extLst>
                  <a:ext uri="{0D108BD9-81ED-4DB2-BD59-A6C34878D82A}">
                    <a16:rowId xmlns:a16="http://schemas.microsoft.com/office/drawing/2014/main" val="1743327200"/>
                  </a:ext>
                </a:extLst>
              </a:tr>
              <a:tr h="161925">
                <a:tc>
                  <a:txBody>
                    <a:bodyPr/>
                    <a:lstStyle/>
                    <a:p>
                      <a:pPr algn="ctr" fontAlgn="b"/>
                      <a:r>
                        <a:rPr lang="en-US" sz="1000" b="0" i="0" u="none" strike="noStrike" dirty="0">
                          <a:solidFill>
                            <a:srgbClr val="00B0F0"/>
                          </a:solidFill>
                          <a:effectLst/>
                          <a:latin typeface="Arial" panose="020B0604020202020204" pitchFamily="34" charset="0"/>
                        </a:rPr>
                        <a:t>01</a:t>
                      </a:r>
                    </a:p>
                  </a:txBody>
                  <a:tcPr marL="0" marR="0" marT="0" marB="0" anchor="b"/>
                </a:tc>
                <a:tc>
                  <a:txBody>
                    <a:bodyPr/>
                    <a:lstStyle/>
                    <a:p>
                      <a:pPr algn="l" fontAlgn="b"/>
                      <a:r>
                        <a:rPr lang="en-US" sz="1000" u="none" strike="noStrike" dirty="0">
                          <a:effectLst/>
                        </a:rPr>
                        <a:t>Leadership</a:t>
                      </a:r>
                      <a:endParaRPr lang="en-US" sz="1000" b="0" i="0" u="none" strike="noStrike" dirty="0">
                        <a:solidFill>
                          <a:srgbClr val="00B0F0"/>
                        </a:solidFill>
                        <a:effectLst/>
                        <a:latin typeface="Arial" panose="020B0604020202020204" pitchFamily="34" charset="0"/>
                      </a:endParaRPr>
                    </a:p>
                  </a:txBody>
                  <a:tcPr marL="0" marR="0" marT="0" marB="0" anchor="b"/>
                </a:tc>
                <a:extLst>
                  <a:ext uri="{0D108BD9-81ED-4DB2-BD59-A6C34878D82A}">
                    <a16:rowId xmlns:a16="http://schemas.microsoft.com/office/drawing/2014/main" val="3677902189"/>
                  </a:ext>
                </a:extLst>
              </a:tr>
              <a:tr h="161925">
                <a:tc>
                  <a:txBody>
                    <a:bodyPr/>
                    <a:lstStyle/>
                    <a:p>
                      <a:pPr algn="ctr" fontAlgn="b"/>
                      <a:r>
                        <a:rPr lang="en-US" sz="1000" b="0" i="0" u="none" strike="noStrike" dirty="0">
                          <a:solidFill>
                            <a:srgbClr val="00B0F0"/>
                          </a:solidFill>
                          <a:effectLst/>
                          <a:latin typeface="Arial" panose="020B0604020202020204" pitchFamily="34" charset="0"/>
                        </a:rPr>
                        <a:t>02</a:t>
                      </a:r>
                    </a:p>
                  </a:txBody>
                  <a:tcPr marL="0" marR="0" marT="0" marB="0" anchor="b"/>
                </a:tc>
                <a:tc>
                  <a:txBody>
                    <a:bodyPr/>
                    <a:lstStyle/>
                    <a:p>
                      <a:pPr algn="l" fontAlgn="b"/>
                      <a:r>
                        <a:rPr lang="en-US" sz="1000" u="none" strike="noStrike" dirty="0">
                          <a:effectLst/>
                        </a:rPr>
                        <a:t>Document Control</a:t>
                      </a:r>
                      <a:endParaRPr lang="en-US" sz="1000" b="0" i="0" u="none" strike="noStrike" dirty="0">
                        <a:solidFill>
                          <a:srgbClr val="00B0F0"/>
                        </a:solidFill>
                        <a:effectLst/>
                        <a:latin typeface="Arial" panose="020B0604020202020204" pitchFamily="34" charset="0"/>
                      </a:endParaRPr>
                    </a:p>
                  </a:txBody>
                  <a:tcPr marL="0" marR="0" marT="0" marB="0" anchor="b"/>
                </a:tc>
                <a:extLst>
                  <a:ext uri="{0D108BD9-81ED-4DB2-BD59-A6C34878D82A}">
                    <a16:rowId xmlns:a16="http://schemas.microsoft.com/office/drawing/2014/main" val="3272306243"/>
                  </a:ext>
                </a:extLst>
              </a:tr>
              <a:tr h="161925">
                <a:tc>
                  <a:txBody>
                    <a:bodyPr/>
                    <a:lstStyle/>
                    <a:p>
                      <a:pPr algn="ctr" fontAlgn="b"/>
                      <a:r>
                        <a:rPr lang="en-US" sz="1000" b="0" i="0" u="none" strike="noStrike" dirty="0">
                          <a:solidFill>
                            <a:srgbClr val="00B0F0"/>
                          </a:solidFill>
                          <a:effectLst/>
                          <a:latin typeface="Arial" panose="020B0604020202020204" pitchFamily="34" charset="0"/>
                        </a:rPr>
                        <a:t>03</a:t>
                      </a:r>
                    </a:p>
                  </a:txBody>
                  <a:tcPr marL="0" marR="0" marT="0" marB="0" anchor="b"/>
                </a:tc>
                <a:tc>
                  <a:txBody>
                    <a:bodyPr/>
                    <a:lstStyle/>
                    <a:p>
                      <a:pPr algn="l" fontAlgn="b"/>
                      <a:r>
                        <a:rPr lang="en-US" sz="1000" u="none" strike="noStrike" dirty="0">
                          <a:effectLst/>
                        </a:rPr>
                        <a:t>Support (</a:t>
                      </a:r>
                      <a:r>
                        <a:rPr lang="en-US" sz="1000" u="none" strike="noStrike" dirty="0" err="1">
                          <a:effectLst/>
                        </a:rPr>
                        <a:t>eg</a:t>
                      </a:r>
                      <a:r>
                        <a:rPr lang="en-US" sz="1000" u="none" strike="noStrike" dirty="0">
                          <a:effectLst/>
                        </a:rPr>
                        <a:t> Calibration, Training)</a:t>
                      </a:r>
                      <a:endParaRPr lang="en-US" sz="1000" b="0" i="0" u="none" strike="noStrike" dirty="0">
                        <a:solidFill>
                          <a:srgbClr val="00B0F0"/>
                        </a:solidFill>
                        <a:effectLst/>
                        <a:latin typeface="Arial" panose="020B0604020202020204" pitchFamily="34" charset="0"/>
                      </a:endParaRPr>
                    </a:p>
                  </a:txBody>
                  <a:tcPr marL="0" marR="0" marT="0" marB="0" anchor="b"/>
                </a:tc>
                <a:extLst>
                  <a:ext uri="{0D108BD9-81ED-4DB2-BD59-A6C34878D82A}">
                    <a16:rowId xmlns:a16="http://schemas.microsoft.com/office/drawing/2014/main" val="4223637810"/>
                  </a:ext>
                </a:extLst>
              </a:tr>
              <a:tr h="161925">
                <a:tc>
                  <a:txBody>
                    <a:bodyPr/>
                    <a:lstStyle/>
                    <a:p>
                      <a:pPr algn="ctr" fontAlgn="b"/>
                      <a:r>
                        <a:rPr lang="en-US" sz="1000" b="0" i="0" u="none" strike="noStrike" dirty="0">
                          <a:solidFill>
                            <a:srgbClr val="00B0F0"/>
                          </a:solidFill>
                          <a:effectLst/>
                          <a:latin typeface="Arial" panose="020B0604020202020204" pitchFamily="34" charset="0"/>
                        </a:rPr>
                        <a:t>04</a:t>
                      </a:r>
                    </a:p>
                  </a:txBody>
                  <a:tcPr marL="0" marR="0" marT="0" marB="0" anchor="b"/>
                </a:tc>
                <a:tc>
                  <a:txBody>
                    <a:bodyPr/>
                    <a:lstStyle/>
                    <a:p>
                      <a:pPr algn="l" fontAlgn="b"/>
                      <a:r>
                        <a:rPr lang="en-US" sz="1000" u="none" strike="noStrike" dirty="0">
                          <a:effectLst/>
                        </a:rPr>
                        <a:t>Supplier Related</a:t>
                      </a:r>
                      <a:endParaRPr lang="en-US" sz="1000" b="0" i="0" u="none" strike="noStrike" dirty="0">
                        <a:solidFill>
                          <a:srgbClr val="00B0F0"/>
                        </a:solidFill>
                        <a:effectLst/>
                        <a:latin typeface="Arial" panose="020B0604020202020204" pitchFamily="34" charset="0"/>
                      </a:endParaRPr>
                    </a:p>
                  </a:txBody>
                  <a:tcPr marL="0" marR="0" marT="0" marB="0" anchor="b"/>
                </a:tc>
                <a:extLst>
                  <a:ext uri="{0D108BD9-81ED-4DB2-BD59-A6C34878D82A}">
                    <a16:rowId xmlns:a16="http://schemas.microsoft.com/office/drawing/2014/main" val="1706284701"/>
                  </a:ext>
                </a:extLst>
              </a:tr>
              <a:tr h="161925">
                <a:tc>
                  <a:txBody>
                    <a:bodyPr/>
                    <a:lstStyle/>
                    <a:p>
                      <a:pPr algn="ctr" fontAlgn="b"/>
                      <a:r>
                        <a:rPr lang="en-US" sz="1000" b="0" i="0" u="none" strike="noStrike" dirty="0">
                          <a:solidFill>
                            <a:srgbClr val="00B0F0"/>
                          </a:solidFill>
                          <a:effectLst/>
                          <a:latin typeface="Arial" panose="020B0604020202020204" pitchFamily="34" charset="0"/>
                        </a:rPr>
                        <a:t>05</a:t>
                      </a:r>
                    </a:p>
                  </a:txBody>
                  <a:tcPr marL="0" marR="0" marT="0" marB="0" anchor="b"/>
                </a:tc>
                <a:tc>
                  <a:txBody>
                    <a:bodyPr/>
                    <a:lstStyle/>
                    <a:p>
                      <a:pPr algn="l" fontAlgn="b"/>
                      <a:r>
                        <a:rPr lang="en-US" sz="1000" u="none" strike="noStrike" dirty="0">
                          <a:effectLst/>
                        </a:rPr>
                        <a:t>Manufacturing</a:t>
                      </a:r>
                      <a:endParaRPr lang="en-US" sz="1000" b="0" i="0" u="none" strike="noStrike" dirty="0">
                        <a:solidFill>
                          <a:srgbClr val="00B0F0"/>
                        </a:solidFill>
                        <a:effectLst/>
                        <a:latin typeface="Arial" panose="020B0604020202020204" pitchFamily="34" charset="0"/>
                      </a:endParaRPr>
                    </a:p>
                  </a:txBody>
                  <a:tcPr marL="0" marR="0" marT="0" marB="0" anchor="b"/>
                </a:tc>
                <a:extLst>
                  <a:ext uri="{0D108BD9-81ED-4DB2-BD59-A6C34878D82A}">
                    <a16:rowId xmlns:a16="http://schemas.microsoft.com/office/drawing/2014/main" val="3959082063"/>
                  </a:ext>
                </a:extLst>
              </a:tr>
              <a:tr h="161925">
                <a:tc>
                  <a:txBody>
                    <a:bodyPr/>
                    <a:lstStyle/>
                    <a:p>
                      <a:pPr algn="ctr" fontAlgn="b"/>
                      <a:r>
                        <a:rPr lang="en-US" sz="1000" b="0" i="0" u="none" strike="noStrike" dirty="0">
                          <a:solidFill>
                            <a:srgbClr val="00B0F0"/>
                          </a:solidFill>
                          <a:effectLst/>
                          <a:latin typeface="Arial" panose="020B0604020202020204" pitchFamily="34" charset="0"/>
                        </a:rPr>
                        <a:t>06</a:t>
                      </a:r>
                    </a:p>
                  </a:txBody>
                  <a:tcPr marL="0" marR="0" marT="0" marB="0" anchor="b"/>
                </a:tc>
                <a:tc>
                  <a:txBody>
                    <a:bodyPr/>
                    <a:lstStyle/>
                    <a:p>
                      <a:pPr algn="l" fontAlgn="b"/>
                      <a:r>
                        <a:rPr lang="en-US" sz="1000" b="0" i="0" u="none" strike="noStrike" dirty="0">
                          <a:solidFill>
                            <a:srgbClr val="00B0F0"/>
                          </a:solidFill>
                          <a:effectLst/>
                          <a:latin typeface="Arial" panose="020B0604020202020204" pitchFamily="34" charset="0"/>
                        </a:rPr>
                        <a:t>Measurement and Improvement</a:t>
                      </a:r>
                    </a:p>
                  </a:txBody>
                  <a:tcPr marL="0" marR="0" marT="0" marB="0" anchor="b"/>
                </a:tc>
                <a:extLst>
                  <a:ext uri="{0D108BD9-81ED-4DB2-BD59-A6C34878D82A}">
                    <a16:rowId xmlns:a16="http://schemas.microsoft.com/office/drawing/2014/main" val="3711192923"/>
                  </a:ext>
                </a:extLst>
              </a:tr>
            </a:tbl>
          </a:graphicData>
        </a:graphic>
      </p:graphicFrame>
      <p:sp>
        <p:nvSpPr>
          <p:cNvPr id="11" name="TextBox 10">
            <a:extLst>
              <a:ext uri="{FF2B5EF4-FFF2-40B4-BE49-F238E27FC236}">
                <a16:creationId xmlns:a16="http://schemas.microsoft.com/office/drawing/2014/main" id="{7DCD6B50-5115-4DEB-9CFF-5D084CA6CED6}"/>
              </a:ext>
            </a:extLst>
          </p:cNvPr>
          <p:cNvSpPr txBox="1"/>
          <p:nvPr/>
        </p:nvSpPr>
        <p:spPr>
          <a:xfrm>
            <a:off x="7436813" y="3475425"/>
            <a:ext cx="1421799" cy="276999"/>
          </a:xfrm>
          <a:prstGeom prst="rect">
            <a:avLst/>
          </a:prstGeom>
          <a:noFill/>
        </p:spPr>
        <p:txBody>
          <a:bodyPr wrap="none" rtlCol="0">
            <a:spAutoFit/>
          </a:bodyPr>
          <a:lstStyle/>
          <a:p>
            <a:r>
              <a:rPr lang="en-US" sz="1200" dirty="0"/>
              <a:t>1</a:t>
            </a:r>
            <a:r>
              <a:rPr lang="en-US" sz="1200" baseline="30000" dirty="0"/>
              <a:t>st</a:t>
            </a:r>
            <a:r>
              <a:rPr lang="en-US" sz="1200" dirty="0"/>
              <a:t> Character 2</a:t>
            </a:r>
            <a:r>
              <a:rPr lang="en-US" sz="1200" baseline="30000" dirty="0"/>
              <a:t>nd</a:t>
            </a:r>
            <a:r>
              <a:rPr lang="en-US" sz="1200" dirty="0"/>
              <a:t> set</a:t>
            </a:r>
          </a:p>
        </p:txBody>
      </p:sp>
      <p:sp>
        <p:nvSpPr>
          <p:cNvPr id="12" name="TextBox 11">
            <a:extLst>
              <a:ext uri="{FF2B5EF4-FFF2-40B4-BE49-F238E27FC236}">
                <a16:creationId xmlns:a16="http://schemas.microsoft.com/office/drawing/2014/main" id="{7813617D-C561-4E28-BB91-240238162C47}"/>
              </a:ext>
            </a:extLst>
          </p:cNvPr>
          <p:cNvSpPr txBox="1"/>
          <p:nvPr/>
        </p:nvSpPr>
        <p:spPr>
          <a:xfrm>
            <a:off x="5145379" y="3475425"/>
            <a:ext cx="821507" cy="276999"/>
          </a:xfrm>
          <a:prstGeom prst="rect">
            <a:avLst/>
          </a:prstGeom>
          <a:noFill/>
        </p:spPr>
        <p:txBody>
          <a:bodyPr wrap="none" rtlCol="0">
            <a:spAutoFit/>
          </a:bodyPr>
          <a:lstStyle/>
          <a:p>
            <a:r>
              <a:rPr lang="en-US" sz="1200" dirty="0"/>
              <a:t>First digits</a:t>
            </a:r>
          </a:p>
        </p:txBody>
      </p:sp>
      <p:sp>
        <p:nvSpPr>
          <p:cNvPr id="13" name="TextBox 12">
            <a:extLst>
              <a:ext uri="{FF2B5EF4-FFF2-40B4-BE49-F238E27FC236}">
                <a16:creationId xmlns:a16="http://schemas.microsoft.com/office/drawing/2014/main" id="{5CB9C0EA-23F2-4C1B-B0CF-55CC832C2EC3}"/>
              </a:ext>
            </a:extLst>
          </p:cNvPr>
          <p:cNvSpPr txBox="1"/>
          <p:nvPr/>
        </p:nvSpPr>
        <p:spPr>
          <a:xfrm>
            <a:off x="9693462" y="3475425"/>
            <a:ext cx="1458220" cy="276999"/>
          </a:xfrm>
          <a:prstGeom prst="rect">
            <a:avLst/>
          </a:prstGeom>
          <a:noFill/>
        </p:spPr>
        <p:txBody>
          <a:bodyPr wrap="none" rtlCol="0">
            <a:spAutoFit/>
          </a:bodyPr>
          <a:lstStyle/>
          <a:p>
            <a:r>
              <a:rPr lang="en-US" sz="1200" dirty="0"/>
              <a:t>2</a:t>
            </a:r>
            <a:r>
              <a:rPr lang="en-US" sz="1200" baseline="30000" dirty="0"/>
              <a:t>nd</a:t>
            </a:r>
            <a:r>
              <a:rPr lang="en-US" sz="1200" dirty="0"/>
              <a:t> Character 2</a:t>
            </a:r>
            <a:r>
              <a:rPr lang="en-US" sz="1200" baseline="30000" dirty="0"/>
              <a:t>nd</a:t>
            </a:r>
            <a:r>
              <a:rPr lang="en-US" sz="1200" dirty="0"/>
              <a:t> set</a:t>
            </a:r>
          </a:p>
        </p:txBody>
      </p:sp>
      <p:sp>
        <p:nvSpPr>
          <p:cNvPr id="14" name="TextBox 13">
            <a:extLst>
              <a:ext uri="{FF2B5EF4-FFF2-40B4-BE49-F238E27FC236}">
                <a16:creationId xmlns:a16="http://schemas.microsoft.com/office/drawing/2014/main" id="{170882AF-3DC9-4AB8-8CC1-1F261F202B36}"/>
              </a:ext>
            </a:extLst>
          </p:cNvPr>
          <p:cNvSpPr txBox="1"/>
          <p:nvPr/>
        </p:nvSpPr>
        <p:spPr>
          <a:xfrm>
            <a:off x="4650724" y="5747657"/>
            <a:ext cx="4918462" cy="954107"/>
          </a:xfrm>
          <a:prstGeom prst="rect">
            <a:avLst/>
          </a:prstGeom>
          <a:noFill/>
        </p:spPr>
        <p:txBody>
          <a:bodyPr wrap="none" rtlCol="0">
            <a:spAutoFit/>
          </a:bodyPr>
          <a:lstStyle/>
          <a:p>
            <a:r>
              <a:rPr lang="en-US" sz="1400" dirty="0"/>
              <a:t>Reference the following book for more information</a:t>
            </a:r>
          </a:p>
          <a:p>
            <a:r>
              <a:rPr lang="en-US" sz="1400" dirty="0"/>
              <a:t>Engineering Document Control Handbook</a:t>
            </a:r>
          </a:p>
          <a:p>
            <a:r>
              <a:rPr lang="en-US" sz="1400" dirty="0"/>
              <a:t>(Configuration Management and Product Lifecycle Management)</a:t>
            </a:r>
          </a:p>
          <a:p>
            <a:r>
              <a:rPr lang="en-US" sz="1400" dirty="0"/>
              <a:t>By Frank B. Watts</a:t>
            </a:r>
          </a:p>
        </p:txBody>
      </p:sp>
    </p:spTree>
    <p:extLst>
      <p:ext uri="{BB962C8B-B14F-4D97-AF65-F5344CB8AC3E}">
        <p14:creationId xmlns:p14="http://schemas.microsoft.com/office/powerpoint/2010/main" val="21038383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03C68-F601-42BD-AC60-A87086ACDD8E}"/>
              </a:ext>
            </a:extLst>
          </p:cNvPr>
          <p:cNvSpPr>
            <a:spLocks noGrp="1"/>
          </p:cNvSpPr>
          <p:nvPr>
            <p:ph type="title"/>
          </p:nvPr>
        </p:nvSpPr>
        <p:spPr/>
        <p:txBody>
          <a:bodyPr/>
          <a:lstStyle/>
          <a:p>
            <a:r>
              <a:rPr lang="en-US" dirty="0"/>
              <a:t>Document Numbering System Examples</a:t>
            </a:r>
          </a:p>
        </p:txBody>
      </p:sp>
      <p:sp>
        <p:nvSpPr>
          <p:cNvPr id="4" name="Rectangle 3">
            <a:extLst>
              <a:ext uri="{FF2B5EF4-FFF2-40B4-BE49-F238E27FC236}">
                <a16:creationId xmlns:a16="http://schemas.microsoft.com/office/drawing/2014/main" id="{694B4926-D163-4A3A-8B07-84AC67DF6DF8}"/>
              </a:ext>
            </a:extLst>
          </p:cNvPr>
          <p:cNvSpPr/>
          <p:nvPr/>
        </p:nvSpPr>
        <p:spPr>
          <a:xfrm>
            <a:off x="404948" y="6123145"/>
            <a:ext cx="4746171" cy="646331"/>
          </a:xfrm>
          <a:prstGeom prst="rect">
            <a:avLst/>
          </a:prstGeom>
        </p:spPr>
        <p:txBody>
          <a:bodyPr wrap="square">
            <a:spAutoFit/>
          </a:bodyPr>
          <a:lstStyle/>
          <a:p>
            <a:r>
              <a:rPr lang="en-US" sz="1200" dirty="0">
                <a:latin typeface="Calibri" panose="020F0502020204030204" pitchFamily="34" charset="0"/>
                <a:ea typeface="Calibri" panose="020F0502020204030204" pitchFamily="34" charset="0"/>
              </a:rPr>
              <a:t>article outlining some pros and cons of intelligent vs non-intelligent part numbering systems:</a:t>
            </a:r>
          </a:p>
          <a:p>
            <a:r>
              <a:rPr lang="en-US" sz="1200" u="sng" dirty="0">
                <a:solidFill>
                  <a:srgbClr val="0563C1"/>
                </a:solidFill>
                <a:latin typeface="Calibri" panose="020F0502020204030204" pitchFamily="34" charset="0"/>
                <a:ea typeface="Calibri" panose="020F0502020204030204" pitchFamily="34" charset="0"/>
                <a:hlinkClick r:id="rId2"/>
              </a:rPr>
              <a:t>https://www.arenasolutions.com/resources/articles/part-numbering/</a:t>
            </a:r>
            <a:endParaRPr lang="en-US" sz="1200" dirty="0">
              <a:latin typeface="Calibri" panose="020F0502020204030204" pitchFamily="34" charset="0"/>
              <a:ea typeface="Calibri" panose="020F0502020204030204" pitchFamily="34" charset="0"/>
            </a:endParaRPr>
          </a:p>
        </p:txBody>
      </p:sp>
      <p:sp>
        <p:nvSpPr>
          <p:cNvPr id="5" name="Rectangle 4">
            <a:extLst>
              <a:ext uri="{FF2B5EF4-FFF2-40B4-BE49-F238E27FC236}">
                <a16:creationId xmlns:a16="http://schemas.microsoft.com/office/drawing/2014/main" id="{8A046E86-7B3B-4051-8F2A-09C954219678}"/>
              </a:ext>
            </a:extLst>
          </p:cNvPr>
          <p:cNvSpPr/>
          <p:nvPr/>
        </p:nvSpPr>
        <p:spPr>
          <a:xfrm>
            <a:off x="404948" y="1365796"/>
            <a:ext cx="5347063" cy="3539430"/>
          </a:xfrm>
          <a:prstGeom prst="rect">
            <a:avLst/>
          </a:prstGeom>
        </p:spPr>
        <p:txBody>
          <a:bodyPr wrap="square">
            <a:spAutoFit/>
          </a:bodyPr>
          <a:lstStyle/>
          <a:p>
            <a:r>
              <a:rPr lang="en-US" sz="1400" dirty="0">
                <a:latin typeface="Calibri" panose="020F0502020204030204" pitchFamily="34" charset="0"/>
                <a:ea typeface="Calibri" panose="020F0502020204030204" pitchFamily="34" charset="0"/>
              </a:rPr>
              <a:t>CC-XXXXXX-NN</a:t>
            </a:r>
          </a:p>
          <a:p>
            <a:r>
              <a:rPr lang="en-US" sz="1400" dirty="0">
                <a:latin typeface="Calibri" panose="020F0502020204030204" pitchFamily="34" charset="0"/>
                <a:ea typeface="Calibri" panose="020F0502020204030204" pitchFamily="34" charset="0"/>
              </a:rPr>
              <a:t> </a:t>
            </a:r>
          </a:p>
          <a:p>
            <a:r>
              <a:rPr lang="en-US" sz="1400" dirty="0">
                <a:latin typeface="Calibri" panose="020F0502020204030204" pitchFamily="34" charset="0"/>
                <a:ea typeface="Calibri" panose="020F0502020204030204" pitchFamily="34" charset="0"/>
              </a:rPr>
              <a:t>The CC stands for “commodity code”.  This part is intelligent.  Different types of parts fit into different commodity codes.  There are different commodity codes for:</a:t>
            </a:r>
          </a:p>
          <a:p>
            <a:pPr marL="342900" marR="0" lvl="0" indent="-342900">
              <a:spcBef>
                <a:spcPts val="0"/>
              </a:spcBef>
              <a:spcAft>
                <a:spcPts val="0"/>
              </a:spcAft>
              <a:buFont typeface="Symbol" panose="05050102010706020507" pitchFamily="18" charset="2"/>
              <a:buChar char=""/>
            </a:pPr>
            <a:r>
              <a:rPr lang="en-US" sz="1400" dirty="0">
                <a:latin typeface="Calibri" panose="020F0502020204030204" pitchFamily="34" charset="0"/>
                <a:ea typeface="Calibri" panose="020F0502020204030204" pitchFamily="34" charset="0"/>
                <a:cs typeface="Times New Roman" panose="02020603050405020304" pitchFamily="18" charset="0"/>
              </a:rPr>
              <a:t>Fastener</a:t>
            </a:r>
          </a:p>
          <a:p>
            <a:pPr marL="342900" marR="0" lvl="0" indent="-342900">
              <a:spcBef>
                <a:spcPts val="0"/>
              </a:spcBef>
              <a:spcAft>
                <a:spcPts val="0"/>
              </a:spcAft>
              <a:buFont typeface="Symbol" panose="05050102010706020507" pitchFamily="18" charset="2"/>
              <a:buChar char=""/>
            </a:pPr>
            <a:r>
              <a:rPr lang="en-US" sz="1400" dirty="0">
                <a:latin typeface="Calibri" panose="020F0502020204030204" pitchFamily="34" charset="0"/>
                <a:ea typeface="Calibri" panose="020F0502020204030204" pitchFamily="34" charset="0"/>
                <a:cs typeface="Times New Roman" panose="02020603050405020304" pitchFamily="18" charset="0"/>
              </a:rPr>
              <a:t>cable harness</a:t>
            </a:r>
          </a:p>
          <a:p>
            <a:pPr marL="342900" marR="0" lvl="0" indent="-342900">
              <a:spcBef>
                <a:spcPts val="0"/>
              </a:spcBef>
              <a:spcAft>
                <a:spcPts val="0"/>
              </a:spcAft>
              <a:buFont typeface="Symbol" panose="05050102010706020507" pitchFamily="18" charset="2"/>
              <a:buChar char=""/>
            </a:pPr>
            <a:r>
              <a:rPr lang="en-US" sz="1400" dirty="0">
                <a:latin typeface="Calibri" panose="020F0502020204030204" pitchFamily="34" charset="0"/>
                <a:ea typeface="Calibri" panose="020F0502020204030204" pitchFamily="34" charset="0"/>
                <a:cs typeface="Times New Roman" panose="02020603050405020304" pitchFamily="18" charset="0"/>
              </a:rPr>
              <a:t>machined part</a:t>
            </a:r>
          </a:p>
          <a:p>
            <a:pPr marL="342900" marR="0" lvl="0" indent="-342900">
              <a:spcBef>
                <a:spcPts val="0"/>
              </a:spcBef>
              <a:spcAft>
                <a:spcPts val="0"/>
              </a:spcAft>
              <a:buFont typeface="Symbol" panose="05050102010706020507" pitchFamily="18" charset="2"/>
              <a:buChar char=""/>
            </a:pPr>
            <a:r>
              <a:rPr lang="en-US" sz="1400" dirty="0">
                <a:latin typeface="Calibri" panose="020F0502020204030204" pitchFamily="34" charset="0"/>
                <a:ea typeface="Calibri" panose="020F0502020204030204" pitchFamily="34" charset="0"/>
                <a:cs typeface="Times New Roman" panose="02020603050405020304" pitchFamily="18" charset="0"/>
              </a:rPr>
              <a:t>inseparable (e.g. welded) assembly</a:t>
            </a:r>
          </a:p>
          <a:p>
            <a:pPr marL="342900" marR="0" lvl="0" indent="-342900">
              <a:spcBef>
                <a:spcPts val="0"/>
              </a:spcBef>
              <a:spcAft>
                <a:spcPts val="0"/>
              </a:spcAft>
              <a:buFont typeface="Symbol" panose="05050102010706020507" pitchFamily="18" charset="2"/>
              <a:buChar char=""/>
            </a:pPr>
            <a:r>
              <a:rPr lang="en-US" sz="1400" dirty="0">
                <a:latin typeface="Calibri" panose="020F0502020204030204" pitchFamily="34" charset="0"/>
                <a:ea typeface="Calibri" panose="020F0502020204030204" pitchFamily="34" charset="0"/>
                <a:cs typeface="Times New Roman" panose="02020603050405020304" pitchFamily="18" charset="0"/>
              </a:rPr>
              <a:t>kit of parts</a:t>
            </a:r>
          </a:p>
          <a:p>
            <a:pPr marL="342900" marR="0" lvl="0" indent="-342900">
              <a:spcBef>
                <a:spcPts val="0"/>
              </a:spcBef>
              <a:spcAft>
                <a:spcPts val="0"/>
              </a:spcAft>
              <a:buFont typeface="Symbol" panose="05050102010706020507" pitchFamily="18" charset="2"/>
              <a:buChar char=""/>
            </a:pPr>
            <a:r>
              <a:rPr lang="en-US" sz="1400" dirty="0">
                <a:latin typeface="Calibri" panose="020F0502020204030204" pitchFamily="34" charset="0"/>
                <a:ea typeface="Calibri" panose="020F0502020204030204" pitchFamily="34" charset="0"/>
                <a:cs typeface="Times New Roman" panose="02020603050405020304" pitchFamily="18" charset="0"/>
              </a:rPr>
              <a:t>assembly</a:t>
            </a:r>
          </a:p>
          <a:p>
            <a:pPr marL="342900" marR="0" lvl="0" indent="-342900">
              <a:spcBef>
                <a:spcPts val="0"/>
              </a:spcBef>
              <a:spcAft>
                <a:spcPts val="0"/>
              </a:spcAft>
              <a:buFont typeface="Symbol" panose="05050102010706020507" pitchFamily="18" charset="2"/>
              <a:buChar char=""/>
            </a:pPr>
            <a:r>
              <a:rPr lang="en-US" sz="1400" dirty="0">
                <a:latin typeface="Calibri" panose="020F0502020204030204" pitchFamily="34" charset="0"/>
                <a:ea typeface="Calibri" panose="020F0502020204030204" pitchFamily="34" charset="0"/>
                <a:cs typeface="Times New Roman" panose="02020603050405020304" pitchFamily="18" charset="0"/>
              </a:rPr>
              <a:t>production procedure</a:t>
            </a:r>
          </a:p>
          <a:p>
            <a:pPr marL="342900" marR="0" lvl="0" indent="-342900">
              <a:spcBef>
                <a:spcPts val="0"/>
              </a:spcBef>
              <a:spcAft>
                <a:spcPts val="0"/>
              </a:spcAft>
              <a:buFont typeface="Symbol" panose="05050102010706020507" pitchFamily="18" charset="2"/>
              <a:buChar char=""/>
            </a:pPr>
            <a:r>
              <a:rPr lang="en-US" sz="1400" dirty="0">
                <a:latin typeface="Calibri" panose="020F0502020204030204" pitchFamily="34" charset="0"/>
                <a:ea typeface="Calibri" panose="020F0502020204030204" pitchFamily="34" charset="0"/>
                <a:cs typeface="Times New Roman" panose="02020603050405020304" pitchFamily="18" charset="0"/>
              </a:rPr>
              <a:t>raw material</a:t>
            </a:r>
          </a:p>
          <a:p>
            <a:r>
              <a:rPr lang="en-US" sz="1400" dirty="0">
                <a:latin typeface="Calibri" panose="020F0502020204030204" pitchFamily="34" charset="0"/>
                <a:ea typeface="Calibri" panose="020F0502020204030204" pitchFamily="34" charset="0"/>
              </a:rPr>
              <a:t>and many others.  Implied here are that you are going to have &lt;99 different commodity codes.  If not, then you’ll want to use 3 digit commodity codes.</a:t>
            </a:r>
          </a:p>
        </p:txBody>
      </p:sp>
      <p:sp>
        <p:nvSpPr>
          <p:cNvPr id="8" name="Rectangle 7">
            <a:extLst>
              <a:ext uri="{FF2B5EF4-FFF2-40B4-BE49-F238E27FC236}">
                <a16:creationId xmlns:a16="http://schemas.microsoft.com/office/drawing/2014/main" id="{606D3D22-85CD-478E-B6B1-98727C4554D3}"/>
              </a:ext>
            </a:extLst>
          </p:cNvPr>
          <p:cNvSpPr/>
          <p:nvPr/>
        </p:nvSpPr>
        <p:spPr>
          <a:xfrm>
            <a:off x="6002383" y="1365796"/>
            <a:ext cx="6096000" cy="2677656"/>
          </a:xfrm>
          <a:prstGeom prst="rect">
            <a:avLst/>
          </a:prstGeom>
        </p:spPr>
        <p:txBody>
          <a:bodyPr>
            <a:spAutoFit/>
          </a:bodyPr>
          <a:lstStyle/>
          <a:p>
            <a:r>
              <a:rPr lang="en-US" sz="1400" dirty="0">
                <a:latin typeface="Calibri" panose="020F0502020204030204" pitchFamily="34" charset="0"/>
                <a:ea typeface="Calibri" panose="020F0502020204030204" pitchFamily="34" charset="0"/>
              </a:rPr>
              <a:t>The XXXXXX is a non-intelligent number that simply increments up every time someone pulls a part number.  This could also be a random 6 digit number.  Importantly, the same 6 digit number is never reused, even on different commodity codes.  This gives some redundancy to the part number, so that if someone gets the commodity code right but one of the 6 digits wrong, chances are that they will have an invalid part number rather than a valid part number but the wrong part.</a:t>
            </a:r>
          </a:p>
          <a:p>
            <a:r>
              <a:rPr lang="en-US" sz="1400" dirty="0">
                <a:latin typeface="Calibri" panose="020F0502020204030204" pitchFamily="34" charset="0"/>
                <a:ea typeface="Calibri" panose="020F0502020204030204" pitchFamily="34" charset="0"/>
              </a:rPr>
              <a:t> </a:t>
            </a:r>
          </a:p>
          <a:p>
            <a:r>
              <a:rPr lang="en-US" sz="1400" dirty="0">
                <a:latin typeface="Calibri" panose="020F0502020204030204" pitchFamily="34" charset="0"/>
                <a:ea typeface="Calibri" panose="020F0502020204030204" pitchFamily="34" charset="0"/>
              </a:rPr>
              <a:t>The NN is typically -00 for most parts.  However it is used for very similar parts that have multiple variants.  For instance, if you had a housing that came in 6 different colors, then the drawing for the housing would show the mechanical design and then have a table illustrating the variants.  Something like:</a:t>
            </a:r>
          </a:p>
        </p:txBody>
      </p:sp>
      <p:graphicFrame>
        <p:nvGraphicFramePr>
          <p:cNvPr id="9" name="Table 8">
            <a:extLst>
              <a:ext uri="{FF2B5EF4-FFF2-40B4-BE49-F238E27FC236}">
                <a16:creationId xmlns:a16="http://schemas.microsoft.com/office/drawing/2014/main" id="{2888FDF7-B9A0-46DA-B740-18AECC53ACEB}"/>
              </a:ext>
            </a:extLst>
          </p:cNvPr>
          <p:cNvGraphicFramePr>
            <a:graphicFrameLocks noGrp="1"/>
          </p:cNvGraphicFramePr>
          <p:nvPr>
            <p:extLst>
              <p:ext uri="{D42A27DB-BD31-4B8C-83A1-F6EECF244321}">
                <p14:modId xmlns:p14="http://schemas.microsoft.com/office/powerpoint/2010/main" val="1038092654"/>
              </p:ext>
            </p:extLst>
          </p:nvPr>
        </p:nvGraphicFramePr>
        <p:xfrm>
          <a:off x="9464675" y="4281554"/>
          <a:ext cx="1309370" cy="1005840"/>
        </p:xfrm>
        <a:graphic>
          <a:graphicData uri="http://schemas.openxmlformats.org/drawingml/2006/table">
            <a:tbl>
              <a:tblPr firstRow="1" firstCol="1" bandRow="1">
                <a:tableStyleId>{5C22544A-7EE6-4342-B048-85BDC9FD1C3A}</a:tableStyleId>
              </a:tblPr>
              <a:tblGrid>
                <a:gridCol w="452120">
                  <a:extLst>
                    <a:ext uri="{9D8B030D-6E8A-4147-A177-3AD203B41FA5}">
                      <a16:colId xmlns:a16="http://schemas.microsoft.com/office/drawing/2014/main" val="4072419635"/>
                    </a:ext>
                  </a:extLst>
                </a:gridCol>
                <a:gridCol w="857250">
                  <a:extLst>
                    <a:ext uri="{9D8B030D-6E8A-4147-A177-3AD203B41FA5}">
                      <a16:colId xmlns:a16="http://schemas.microsoft.com/office/drawing/2014/main" val="2958110087"/>
                    </a:ext>
                  </a:extLst>
                </a:gridCol>
              </a:tblGrid>
              <a:tr h="0">
                <a:tc>
                  <a:txBody>
                    <a:bodyPr/>
                    <a:lstStyle/>
                    <a:p>
                      <a:pPr marL="0" marR="0">
                        <a:spcBef>
                          <a:spcPts val="0"/>
                        </a:spcBef>
                        <a:spcAft>
                          <a:spcPts val="0"/>
                        </a:spcAft>
                      </a:pPr>
                      <a:r>
                        <a:rPr lang="en-US" sz="1100">
                          <a:effectLst/>
                        </a:rPr>
                        <a:t>-01</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100">
                          <a:effectLst/>
                        </a:rPr>
                        <a:t>unpainted</a:t>
                      </a:r>
                      <a:endParaRPr lang="en-US" sz="110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2309514499"/>
                  </a:ext>
                </a:extLst>
              </a:tr>
              <a:tr h="0">
                <a:tc>
                  <a:txBody>
                    <a:bodyPr/>
                    <a:lstStyle/>
                    <a:p>
                      <a:pPr marL="0" marR="0">
                        <a:spcBef>
                          <a:spcPts val="0"/>
                        </a:spcBef>
                        <a:spcAft>
                          <a:spcPts val="0"/>
                        </a:spcAft>
                      </a:pPr>
                      <a:r>
                        <a:rPr lang="en-US" sz="1100">
                          <a:effectLst/>
                        </a:rPr>
                        <a:t>-02</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100">
                          <a:effectLst/>
                        </a:rPr>
                        <a:t>white</a:t>
                      </a:r>
                      <a:endParaRPr lang="en-US" sz="110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3803612913"/>
                  </a:ext>
                </a:extLst>
              </a:tr>
              <a:tr h="0">
                <a:tc>
                  <a:txBody>
                    <a:bodyPr/>
                    <a:lstStyle/>
                    <a:p>
                      <a:pPr marL="0" marR="0">
                        <a:spcBef>
                          <a:spcPts val="0"/>
                        </a:spcBef>
                        <a:spcAft>
                          <a:spcPts val="0"/>
                        </a:spcAft>
                      </a:pPr>
                      <a:r>
                        <a:rPr lang="en-US" sz="1100">
                          <a:effectLst/>
                        </a:rPr>
                        <a:t>-03</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100">
                          <a:effectLst/>
                        </a:rPr>
                        <a:t>black</a:t>
                      </a:r>
                      <a:endParaRPr lang="en-US" sz="110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4284036741"/>
                  </a:ext>
                </a:extLst>
              </a:tr>
              <a:tr h="0">
                <a:tc>
                  <a:txBody>
                    <a:bodyPr/>
                    <a:lstStyle/>
                    <a:p>
                      <a:pPr marL="0" marR="0">
                        <a:spcBef>
                          <a:spcPts val="0"/>
                        </a:spcBef>
                        <a:spcAft>
                          <a:spcPts val="0"/>
                        </a:spcAft>
                      </a:pPr>
                      <a:r>
                        <a:rPr lang="en-US" sz="1100">
                          <a:effectLst/>
                        </a:rPr>
                        <a:t>-04</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100">
                          <a:effectLst/>
                        </a:rPr>
                        <a:t>yellow</a:t>
                      </a:r>
                      <a:endParaRPr lang="en-US" sz="110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757746164"/>
                  </a:ext>
                </a:extLst>
              </a:tr>
              <a:tr h="0">
                <a:tc>
                  <a:txBody>
                    <a:bodyPr/>
                    <a:lstStyle/>
                    <a:p>
                      <a:pPr marL="0" marR="0">
                        <a:spcBef>
                          <a:spcPts val="0"/>
                        </a:spcBef>
                        <a:spcAft>
                          <a:spcPts val="0"/>
                        </a:spcAft>
                      </a:pPr>
                      <a:r>
                        <a:rPr lang="en-US" sz="1100">
                          <a:effectLst/>
                        </a:rPr>
                        <a:t>-05</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100">
                          <a:effectLst/>
                        </a:rPr>
                        <a:t>blue</a:t>
                      </a:r>
                      <a:endParaRPr lang="en-US" sz="110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3710230273"/>
                  </a:ext>
                </a:extLst>
              </a:tr>
              <a:tr h="0">
                <a:tc>
                  <a:txBody>
                    <a:bodyPr/>
                    <a:lstStyle/>
                    <a:p>
                      <a:pPr marL="0" marR="0">
                        <a:spcBef>
                          <a:spcPts val="0"/>
                        </a:spcBef>
                        <a:spcAft>
                          <a:spcPts val="0"/>
                        </a:spcAft>
                      </a:pPr>
                      <a:r>
                        <a:rPr lang="en-US" sz="1100">
                          <a:effectLst/>
                        </a:rPr>
                        <a:t>-06</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100" dirty="0">
                          <a:effectLst/>
                        </a:rPr>
                        <a:t>red</a:t>
                      </a:r>
                      <a:endParaRPr lang="en-US" sz="1100" dirty="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4051944950"/>
                  </a:ext>
                </a:extLst>
              </a:tr>
            </a:tbl>
          </a:graphicData>
        </a:graphic>
      </p:graphicFrame>
      <p:sp>
        <p:nvSpPr>
          <p:cNvPr id="10" name="Rectangle 9">
            <a:extLst>
              <a:ext uri="{FF2B5EF4-FFF2-40B4-BE49-F238E27FC236}">
                <a16:creationId xmlns:a16="http://schemas.microsoft.com/office/drawing/2014/main" id="{D27EEF26-6B9D-4655-BB10-93E7A5E427DF}"/>
              </a:ext>
            </a:extLst>
          </p:cNvPr>
          <p:cNvSpPr/>
          <p:nvPr/>
        </p:nvSpPr>
        <p:spPr>
          <a:xfrm>
            <a:off x="6002383" y="5492204"/>
            <a:ext cx="6096000" cy="954107"/>
          </a:xfrm>
          <a:prstGeom prst="rect">
            <a:avLst/>
          </a:prstGeom>
        </p:spPr>
        <p:txBody>
          <a:bodyPr>
            <a:spAutoFit/>
          </a:bodyPr>
          <a:lstStyle/>
          <a:p>
            <a:r>
              <a:rPr lang="en-US" sz="1400" dirty="0">
                <a:latin typeface="Calibri" panose="020F0502020204030204" pitchFamily="34" charset="0"/>
                <a:ea typeface="Calibri" panose="020F0502020204030204" pitchFamily="34" charset="0"/>
              </a:rPr>
              <a:t>Similar logic applies to fasteners or cable harnesses that are identical except for length, or parts that can be made in various alloys, etc.  Makes it easy to release or update a series parts that are almost the same, but with minor variations, without having to update many different (redundant) drawings.</a:t>
            </a:r>
          </a:p>
        </p:txBody>
      </p:sp>
    </p:spTree>
    <p:extLst>
      <p:ext uri="{BB962C8B-B14F-4D97-AF65-F5344CB8AC3E}">
        <p14:creationId xmlns:p14="http://schemas.microsoft.com/office/powerpoint/2010/main" val="34891351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AA2BC-AF99-4FFC-949D-75A5BEA995B6}"/>
              </a:ext>
            </a:extLst>
          </p:cNvPr>
          <p:cNvSpPr>
            <a:spLocks noGrp="1"/>
          </p:cNvSpPr>
          <p:nvPr>
            <p:ph type="title"/>
          </p:nvPr>
        </p:nvSpPr>
        <p:spPr/>
        <p:txBody>
          <a:bodyPr/>
          <a:lstStyle/>
          <a:p>
            <a:r>
              <a:rPr lang="en-US" dirty="0"/>
              <a:t>Document Numbering System Examples</a:t>
            </a:r>
          </a:p>
        </p:txBody>
      </p:sp>
      <p:sp>
        <p:nvSpPr>
          <p:cNvPr id="4" name="Rectangle 3">
            <a:extLst>
              <a:ext uri="{FF2B5EF4-FFF2-40B4-BE49-F238E27FC236}">
                <a16:creationId xmlns:a16="http://schemas.microsoft.com/office/drawing/2014/main" id="{5207E610-6841-454B-B48F-FD4A8F915CED}"/>
              </a:ext>
            </a:extLst>
          </p:cNvPr>
          <p:cNvSpPr/>
          <p:nvPr/>
        </p:nvSpPr>
        <p:spPr>
          <a:xfrm>
            <a:off x="548640" y="1767006"/>
            <a:ext cx="10805160" cy="4278094"/>
          </a:xfrm>
          <a:prstGeom prst="rect">
            <a:avLst/>
          </a:prstGeom>
        </p:spPr>
        <p:txBody>
          <a:bodyPr wrap="square">
            <a:spAutoFit/>
          </a:bodyPr>
          <a:lstStyle/>
          <a:p>
            <a:r>
              <a:rPr lang="en-US" sz="1600" dirty="0">
                <a:latin typeface="Calibri" panose="020F0502020204030204" pitchFamily="34" charset="0"/>
                <a:ea typeface="Calibri" panose="020F0502020204030204" pitchFamily="34" charset="0"/>
              </a:rPr>
              <a:t>Additional elements of this system:</a:t>
            </a:r>
          </a:p>
          <a:p>
            <a:pPr marL="342900" marR="0" lvl="0" indent="-342900">
              <a:spcBef>
                <a:spcPts val="0"/>
              </a:spcBef>
              <a:spcAft>
                <a:spcPts val="0"/>
              </a:spcAft>
              <a:buFont typeface="Symbol" panose="05050102010706020507" pitchFamily="18" charset="2"/>
              <a:buChar char=""/>
            </a:pPr>
            <a:r>
              <a:rPr lang="en-US" sz="1600" dirty="0">
                <a:latin typeface="Calibri" panose="020F0502020204030204" pitchFamily="34" charset="0"/>
                <a:ea typeface="Calibri" panose="020F0502020204030204" pitchFamily="34" charset="0"/>
                <a:cs typeface="Times New Roman" panose="02020603050405020304" pitchFamily="18" charset="0"/>
              </a:rPr>
              <a:t>Each part # has a revision to it.  Numerical revisions are used for engineering, and are relatively easy to change.  Alphabetical revisions are used once a part is released into production, and require a lot more info and approvals to change.</a:t>
            </a:r>
          </a:p>
          <a:p>
            <a:pPr marL="342900" marR="0" lvl="0" indent="-342900">
              <a:spcBef>
                <a:spcPts val="0"/>
              </a:spcBef>
              <a:spcAft>
                <a:spcPts val="0"/>
              </a:spcAft>
              <a:buFont typeface="Symbol" panose="05050102010706020507" pitchFamily="18" charset="2"/>
              <a:buChar char=""/>
            </a:pPr>
            <a:r>
              <a:rPr lang="en-US" sz="1600" dirty="0">
                <a:latin typeface="Calibri" panose="020F0502020204030204" pitchFamily="34" charset="0"/>
                <a:ea typeface="Calibri" panose="020F0502020204030204" pitchFamily="34" charset="0"/>
                <a:cs typeface="Times New Roman" panose="02020603050405020304" pitchFamily="18" charset="0"/>
              </a:rPr>
              <a:t>Changing form, fit, or function on a part requires a new part number.  This is not always followed at the engineering (numerical) rev level, if the responsible engineer can guarantee there are no parts of earlier revisions (with the same part number).  For instance, if you had 2 prototypes made in the -01 design, and destroyed the first in testing while figuring out you need to modify the design, and then you make the -02 rev and you can rework the remaining -01 part to the -02 design (or discard it entirely), that’s ok.  Or if you decide to loosen a tolerance on a part, that’s fine, because older rev parts still meet the new drawing.  But it is absolutely not ok to ever have parts in existence that do not conform to the current rev of that part number.  So if you tighten rather than loosen a spec, you either need to change part number or discard/rework all parts that don’t meet the new tighter spec.  This guarantees that someone that picks up a part with a given part number can always use that part.  In practice, this means that people often have to change part numbers for similar parts.  That’s ok.</a:t>
            </a:r>
          </a:p>
          <a:p>
            <a:pPr marL="342900" marR="0" lvl="0" indent="-342900">
              <a:spcBef>
                <a:spcPts val="0"/>
              </a:spcBef>
              <a:spcAft>
                <a:spcPts val="0"/>
              </a:spcAft>
              <a:buFont typeface="Symbol" panose="05050102010706020507" pitchFamily="18" charset="2"/>
              <a:buChar char=""/>
            </a:pPr>
            <a:r>
              <a:rPr lang="en-US" sz="1600" dirty="0">
                <a:latin typeface="Calibri" panose="020F0502020204030204" pitchFamily="34" charset="0"/>
                <a:ea typeface="Calibri" panose="020F0502020204030204" pitchFamily="34" charset="0"/>
                <a:cs typeface="Times New Roman" panose="02020603050405020304" pitchFamily="18" charset="0"/>
              </a:rPr>
              <a:t>The –NN portion of the part number is “-XX” for the engineering drawing itself.  So if you are holding part 42-035839-00 and want to see the drawing, you look up 42-035839-XX.</a:t>
            </a:r>
          </a:p>
          <a:p>
            <a:pPr marL="342900" marR="0" lvl="0" indent="-342900">
              <a:spcBef>
                <a:spcPts val="0"/>
              </a:spcBef>
              <a:spcAft>
                <a:spcPts val="0"/>
              </a:spcAft>
              <a:buFont typeface="Symbol" panose="05050102010706020507" pitchFamily="18" charset="2"/>
              <a:buChar char=""/>
            </a:pPr>
            <a:r>
              <a:rPr lang="en-US" sz="1600" dirty="0">
                <a:latin typeface="Calibri" panose="020F0502020204030204" pitchFamily="34" charset="0"/>
                <a:ea typeface="Calibri" panose="020F0502020204030204" pitchFamily="34" charset="0"/>
                <a:cs typeface="Times New Roman" panose="02020603050405020304" pitchFamily="18" charset="0"/>
              </a:rPr>
              <a:t>For parts or systems that can be refurbished, one adds an “R” to the part number to designate a refurbished item.  This does not seem like the most elegant system, but it is much better than mixing new and refurbished parts in the same part number, and avoids complications that come from having an entirely separate part number for refurbished parts.</a:t>
            </a:r>
          </a:p>
        </p:txBody>
      </p:sp>
    </p:spTree>
    <p:extLst>
      <p:ext uri="{BB962C8B-B14F-4D97-AF65-F5344CB8AC3E}">
        <p14:creationId xmlns:p14="http://schemas.microsoft.com/office/powerpoint/2010/main" val="15850436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E13B8-CEA4-456E-8D19-30C2586A0B6D}"/>
              </a:ext>
            </a:extLst>
          </p:cNvPr>
          <p:cNvSpPr>
            <a:spLocks noGrp="1"/>
          </p:cNvSpPr>
          <p:nvPr>
            <p:ph type="title"/>
          </p:nvPr>
        </p:nvSpPr>
        <p:spPr>
          <a:xfrm>
            <a:off x="838200" y="365125"/>
            <a:ext cx="10515600" cy="890469"/>
          </a:xfrm>
        </p:spPr>
        <p:txBody>
          <a:bodyPr/>
          <a:lstStyle/>
          <a:p>
            <a:r>
              <a:rPr lang="en-US" dirty="0"/>
              <a:t>Reference Folder</a:t>
            </a:r>
          </a:p>
        </p:txBody>
      </p:sp>
      <p:sp>
        <p:nvSpPr>
          <p:cNvPr id="5" name="File">
            <a:extLst>
              <a:ext uri="{FF2B5EF4-FFF2-40B4-BE49-F238E27FC236}">
                <a16:creationId xmlns:a16="http://schemas.microsoft.com/office/drawing/2014/main" id="{94CB0B9B-3887-43BB-9CCE-C1D5E2BED5A5}"/>
              </a:ext>
            </a:extLst>
          </p:cNvPr>
          <p:cNvSpPr>
            <a:spLocks noEditPoints="1" noChangeArrowheads="1"/>
          </p:cNvSpPr>
          <p:nvPr/>
        </p:nvSpPr>
        <p:spPr bwMode="auto">
          <a:xfrm>
            <a:off x="860692" y="1588677"/>
            <a:ext cx="1522592" cy="1223552"/>
          </a:xfrm>
          <a:custGeom>
            <a:avLst/>
            <a:gdLst>
              <a:gd name="T0" fmla="*/ 10981 w 21600"/>
              <a:gd name="T1" fmla="*/ 3240 h 21600"/>
              <a:gd name="T2" fmla="*/ 0 w 21600"/>
              <a:gd name="T3" fmla="*/ 10800 h 21600"/>
              <a:gd name="T4" fmla="*/ 10800 w 21600"/>
              <a:gd name="T5" fmla="*/ 21600 h 21600"/>
              <a:gd name="T6" fmla="*/ 21600 w 21600"/>
              <a:gd name="T7" fmla="*/ 10800 h 21600"/>
              <a:gd name="T8" fmla="*/ 0 w 21600"/>
              <a:gd name="T9" fmla="*/ 21600 h 21600"/>
              <a:gd name="T10" fmla="*/ 21600 w 21600"/>
              <a:gd name="T11" fmla="*/ 21600 h 21600"/>
              <a:gd name="T12" fmla="*/ 1086 w 21600"/>
              <a:gd name="T13" fmla="*/ 4628 h 21600"/>
              <a:gd name="T14" fmla="*/ 20635 w 21600"/>
              <a:gd name="T15" fmla="*/ 20289 h 21600"/>
            </a:gdLst>
            <a:ahLst/>
            <a:cxnLst>
              <a:cxn ang="0">
                <a:pos x="T0" y="T1"/>
              </a:cxn>
              <a:cxn ang="0">
                <a:pos x="T2" y="T3"/>
              </a:cxn>
              <a:cxn ang="0">
                <a:pos x="T4" y="T5"/>
              </a:cxn>
              <a:cxn ang="0">
                <a:pos x="T6" y="T7"/>
              </a:cxn>
              <a:cxn ang="0">
                <a:pos x="T8" y="T9"/>
              </a:cxn>
              <a:cxn ang="0">
                <a:pos x="T10" y="T11"/>
              </a:cxn>
            </a:cxnLst>
            <a:rect l="T12" t="T13" r="T14" b="T15"/>
            <a:pathLst>
              <a:path w="21600" h="21600">
                <a:moveTo>
                  <a:pt x="19790" y="3240"/>
                </a:moveTo>
                <a:cubicBezTo>
                  <a:pt x="10981" y="3240"/>
                  <a:pt x="9171" y="3240"/>
                  <a:pt x="9050" y="3086"/>
                </a:cubicBezTo>
                <a:cubicBezTo>
                  <a:pt x="9050" y="2931"/>
                  <a:pt x="8930" y="2777"/>
                  <a:pt x="8930" y="2469"/>
                </a:cubicBezTo>
                <a:cubicBezTo>
                  <a:pt x="8930" y="2160"/>
                  <a:pt x="8809" y="1851"/>
                  <a:pt x="8688" y="1389"/>
                </a:cubicBezTo>
                <a:cubicBezTo>
                  <a:pt x="8568" y="1080"/>
                  <a:pt x="8326" y="771"/>
                  <a:pt x="8085" y="463"/>
                </a:cubicBezTo>
                <a:cubicBezTo>
                  <a:pt x="7723" y="154"/>
                  <a:pt x="7361" y="0"/>
                  <a:pt x="7361" y="0"/>
                </a:cubicBezTo>
                <a:cubicBezTo>
                  <a:pt x="7361" y="0"/>
                  <a:pt x="2293" y="0"/>
                  <a:pt x="2051" y="154"/>
                </a:cubicBezTo>
                <a:cubicBezTo>
                  <a:pt x="1689" y="309"/>
                  <a:pt x="1448" y="463"/>
                  <a:pt x="1327" y="771"/>
                </a:cubicBezTo>
                <a:cubicBezTo>
                  <a:pt x="1207" y="1080"/>
                  <a:pt x="1086" y="1389"/>
                  <a:pt x="965" y="1697"/>
                </a:cubicBezTo>
                <a:cubicBezTo>
                  <a:pt x="845" y="2160"/>
                  <a:pt x="724" y="2314"/>
                  <a:pt x="724" y="2469"/>
                </a:cubicBezTo>
                <a:cubicBezTo>
                  <a:pt x="603" y="2623"/>
                  <a:pt x="603" y="2777"/>
                  <a:pt x="483" y="2931"/>
                </a:cubicBezTo>
                <a:cubicBezTo>
                  <a:pt x="483" y="3086"/>
                  <a:pt x="362" y="3240"/>
                  <a:pt x="241" y="3240"/>
                </a:cubicBezTo>
                <a:lnTo>
                  <a:pt x="0" y="3394"/>
                </a:lnTo>
                <a:lnTo>
                  <a:pt x="0" y="3703"/>
                </a:lnTo>
                <a:lnTo>
                  <a:pt x="0" y="10800"/>
                </a:lnTo>
                <a:lnTo>
                  <a:pt x="0" y="21600"/>
                </a:lnTo>
                <a:lnTo>
                  <a:pt x="10981" y="21600"/>
                </a:lnTo>
                <a:lnTo>
                  <a:pt x="21600" y="21600"/>
                </a:lnTo>
                <a:lnTo>
                  <a:pt x="21600" y="10800"/>
                </a:lnTo>
                <a:lnTo>
                  <a:pt x="21600" y="5246"/>
                </a:lnTo>
                <a:lnTo>
                  <a:pt x="21600" y="4783"/>
                </a:lnTo>
                <a:cubicBezTo>
                  <a:pt x="21479" y="4320"/>
                  <a:pt x="21359" y="4011"/>
                  <a:pt x="21117" y="3703"/>
                </a:cubicBezTo>
                <a:cubicBezTo>
                  <a:pt x="20876" y="3549"/>
                  <a:pt x="20514" y="3394"/>
                  <a:pt x="20152" y="3240"/>
                </a:cubicBezTo>
                <a:close/>
              </a:path>
            </a:pathLst>
          </a:custGeom>
          <a:solidFill>
            <a:srgbClr val="FFFFCC"/>
          </a:solidFill>
          <a:ln w="9525">
            <a:solidFill>
              <a:srgbClr val="000000"/>
            </a:solidFill>
            <a:miter lim="800000"/>
            <a:headEnd/>
            <a:tailEnd/>
          </a:ln>
          <a:effectLst>
            <a:outerShdw dist="107763" dir="2700000" algn="ctr" rotWithShape="0">
              <a:srgbClr val="808080"/>
            </a:outerShdw>
          </a:effectLst>
        </p:spPr>
        <p:txBody>
          <a:bodyPr vert="horz" wrap="square" lIns="68580" tIns="34290" rIns="68580" bIns="34290" numCol="1" anchor="t" anchorCtr="0" compatLnSpc="1">
            <a:prstTxWarp prst="textNoShape">
              <a:avLst/>
            </a:prstTxWarp>
          </a:bodyPr>
          <a:lstStyle/>
          <a:p>
            <a:pPr algn="ctr"/>
            <a:r>
              <a:rPr lang="en-US" sz="2000" dirty="0"/>
              <a:t>Current </a:t>
            </a:r>
          </a:p>
          <a:p>
            <a:pPr algn="ctr"/>
            <a:r>
              <a:rPr lang="en-US" sz="2000" dirty="0"/>
              <a:t>Revisions</a:t>
            </a:r>
          </a:p>
        </p:txBody>
      </p:sp>
      <p:sp>
        <p:nvSpPr>
          <p:cNvPr id="6" name="File">
            <a:extLst>
              <a:ext uri="{FF2B5EF4-FFF2-40B4-BE49-F238E27FC236}">
                <a16:creationId xmlns:a16="http://schemas.microsoft.com/office/drawing/2014/main" id="{8EA549E7-19EB-4FB1-9C22-80D01C2B2F97}"/>
              </a:ext>
            </a:extLst>
          </p:cNvPr>
          <p:cNvSpPr>
            <a:spLocks noEditPoints="1" noChangeArrowheads="1"/>
          </p:cNvSpPr>
          <p:nvPr/>
        </p:nvSpPr>
        <p:spPr bwMode="auto">
          <a:xfrm>
            <a:off x="860692" y="2943610"/>
            <a:ext cx="1522592" cy="1223552"/>
          </a:xfrm>
          <a:custGeom>
            <a:avLst/>
            <a:gdLst>
              <a:gd name="T0" fmla="*/ 10981 w 21600"/>
              <a:gd name="T1" fmla="*/ 3240 h 21600"/>
              <a:gd name="T2" fmla="*/ 0 w 21600"/>
              <a:gd name="T3" fmla="*/ 10800 h 21600"/>
              <a:gd name="T4" fmla="*/ 10800 w 21600"/>
              <a:gd name="T5" fmla="*/ 21600 h 21600"/>
              <a:gd name="T6" fmla="*/ 21600 w 21600"/>
              <a:gd name="T7" fmla="*/ 10800 h 21600"/>
              <a:gd name="T8" fmla="*/ 0 w 21600"/>
              <a:gd name="T9" fmla="*/ 21600 h 21600"/>
              <a:gd name="T10" fmla="*/ 21600 w 21600"/>
              <a:gd name="T11" fmla="*/ 21600 h 21600"/>
              <a:gd name="T12" fmla="*/ 1086 w 21600"/>
              <a:gd name="T13" fmla="*/ 4628 h 21600"/>
              <a:gd name="T14" fmla="*/ 20635 w 21600"/>
              <a:gd name="T15" fmla="*/ 20289 h 21600"/>
            </a:gdLst>
            <a:ahLst/>
            <a:cxnLst>
              <a:cxn ang="0">
                <a:pos x="T0" y="T1"/>
              </a:cxn>
              <a:cxn ang="0">
                <a:pos x="T2" y="T3"/>
              </a:cxn>
              <a:cxn ang="0">
                <a:pos x="T4" y="T5"/>
              </a:cxn>
              <a:cxn ang="0">
                <a:pos x="T6" y="T7"/>
              </a:cxn>
              <a:cxn ang="0">
                <a:pos x="T8" y="T9"/>
              </a:cxn>
              <a:cxn ang="0">
                <a:pos x="T10" y="T11"/>
              </a:cxn>
            </a:cxnLst>
            <a:rect l="T12" t="T13" r="T14" b="T15"/>
            <a:pathLst>
              <a:path w="21600" h="21600">
                <a:moveTo>
                  <a:pt x="19790" y="3240"/>
                </a:moveTo>
                <a:cubicBezTo>
                  <a:pt x="10981" y="3240"/>
                  <a:pt x="9171" y="3240"/>
                  <a:pt x="9050" y="3086"/>
                </a:cubicBezTo>
                <a:cubicBezTo>
                  <a:pt x="9050" y="2931"/>
                  <a:pt x="8930" y="2777"/>
                  <a:pt x="8930" y="2469"/>
                </a:cubicBezTo>
                <a:cubicBezTo>
                  <a:pt x="8930" y="2160"/>
                  <a:pt x="8809" y="1851"/>
                  <a:pt x="8688" y="1389"/>
                </a:cubicBezTo>
                <a:cubicBezTo>
                  <a:pt x="8568" y="1080"/>
                  <a:pt x="8326" y="771"/>
                  <a:pt x="8085" y="463"/>
                </a:cubicBezTo>
                <a:cubicBezTo>
                  <a:pt x="7723" y="154"/>
                  <a:pt x="7361" y="0"/>
                  <a:pt x="7361" y="0"/>
                </a:cubicBezTo>
                <a:cubicBezTo>
                  <a:pt x="7361" y="0"/>
                  <a:pt x="2293" y="0"/>
                  <a:pt x="2051" y="154"/>
                </a:cubicBezTo>
                <a:cubicBezTo>
                  <a:pt x="1689" y="309"/>
                  <a:pt x="1448" y="463"/>
                  <a:pt x="1327" y="771"/>
                </a:cubicBezTo>
                <a:cubicBezTo>
                  <a:pt x="1207" y="1080"/>
                  <a:pt x="1086" y="1389"/>
                  <a:pt x="965" y="1697"/>
                </a:cubicBezTo>
                <a:cubicBezTo>
                  <a:pt x="845" y="2160"/>
                  <a:pt x="724" y="2314"/>
                  <a:pt x="724" y="2469"/>
                </a:cubicBezTo>
                <a:cubicBezTo>
                  <a:pt x="603" y="2623"/>
                  <a:pt x="603" y="2777"/>
                  <a:pt x="483" y="2931"/>
                </a:cubicBezTo>
                <a:cubicBezTo>
                  <a:pt x="483" y="3086"/>
                  <a:pt x="362" y="3240"/>
                  <a:pt x="241" y="3240"/>
                </a:cubicBezTo>
                <a:lnTo>
                  <a:pt x="0" y="3394"/>
                </a:lnTo>
                <a:lnTo>
                  <a:pt x="0" y="3703"/>
                </a:lnTo>
                <a:lnTo>
                  <a:pt x="0" y="10800"/>
                </a:lnTo>
                <a:lnTo>
                  <a:pt x="0" y="21600"/>
                </a:lnTo>
                <a:lnTo>
                  <a:pt x="10981" y="21600"/>
                </a:lnTo>
                <a:lnTo>
                  <a:pt x="21600" y="21600"/>
                </a:lnTo>
                <a:lnTo>
                  <a:pt x="21600" y="10800"/>
                </a:lnTo>
                <a:lnTo>
                  <a:pt x="21600" y="5246"/>
                </a:lnTo>
                <a:lnTo>
                  <a:pt x="21600" y="4783"/>
                </a:lnTo>
                <a:cubicBezTo>
                  <a:pt x="21479" y="4320"/>
                  <a:pt x="21359" y="4011"/>
                  <a:pt x="21117" y="3703"/>
                </a:cubicBezTo>
                <a:cubicBezTo>
                  <a:pt x="20876" y="3549"/>
                  <a:pt x="20514" y="3394"/>
                  <a:pt x="20152" y="3240"/>
                </a:cubicBezTo>
                <a:close/>
              </a:path>
            </a:pathLst>
          </a:custGeom>
          <a:solidFill>
            <a:srgbClr val="FFFFCC"/>
          </a:solidFill>
          <a:ln w="9525">
            <a:solidFill>
              <a:srgbClr val="000000"/>
            </a:solidFill>
            <a:miter lim="800000"/>
            <a:headEnd/>
            <a:tailEnd/>
          </a:ln>
          <a:effectLst>
            <a:outerShdw dist="107763" dir="2700000" algn="ctr" rotWithShape="0">
              <a:srgbClr val="808080"/>
            </a:outerShdw>
          </a:effectLst>
        </p:spPr>
        <p:txBody>
          <a:bodyPr vert="horz" wrap="square" lIns="68580" tIns="34290" rIns="68580" bIns="34290" numCol="1" anchor="t" anchorCtr="0" compatLnSpc="1">
            <a:prstTxWarp prst="textNoShape">
              <a:avLst/>
            </a:prstTxWarp>
          </a:bodyPr>
          <a:lstStyle/>
          <a:p>
            <a:pPr algn="ctr"/>
            <a:r>
              <a:rPr lang="en-US" sz="2000" dirty="0"/>
              <a:t>Document Archive</a:t>
            </a:r>
          </a:p>
        </p:txBody>
      </p:sp>
      <p:sp>
        <p:nvSpPr>
          <p:cNvPr id="7" name="File">
            <a:extLst>
              <a:ext uri="{FF2B5EF4-FFF2-40B4-BE49-F238E27FC236}">
                <a16:creationId xmlns:a16="http://schemas.microsoft.com/office/drawing/2014/main" id="{3EC2123D-15A5-411E-9500-67DFF865AE89}"/>
              </a:ext>
            </a:extLst>
          </p:cNvPr>
          <p:cNvSpPr>
            <a:spLocks noEditPoints="1" noChangeArrowheads="1"/>
          </p:cNvSpPr>
          <p:nvPr/>
        </p:nvSpPr>
        <p:spPr bwMode="auto">
          <a:xfrm>
            <a:off x="860692" y="4298543"/>
            <a:ext cx="1522592" cy="1223552"/>
          </a:xfrm>
          <a:custGeom>
            <a:avLst/>
            <a:gdLst>
              <a:gd name="T0" fmla="*/ 10981 w 21600"/>
              <a:gd name="T1" fmla="*/ 3240 h 21600"/>
              <a:gd name="T2" fmla="*/ 0 w 21600"/>
              <a:gd name="T3" fmla="*/ 10800 h 21600"/>
              <a:gd name="T4" fmla="*/ 10800 w 21600"/>
              <a:gd name="T5" fmla="*/ 21600 h 21600"/>
              <a:gd name="T6" fmla="*/ 21600 w 21600"/>
              <a:gd name="T7" fmla="*/ 10800 h 21600"/>
              <a:gd name="T8" fmla="*/ 0 w 21600"/>
              <a:gd name="T9" fmla="*/ 21600 h 21600"/>
              <a:gd name="T10" fmla="*/ 21600 w 21600"/>
              <a:gd name="T11" fmla="*/ 21600 h 21600"/>
              <a:gd name="T12" fmla="*/ 1086 w 21600"/>
              <a:gd name="T13" fmla="*/ 4628 h 21600"/>
              <a:gd name="T14" fmla="*/ 20635 w 21600"/>
              <a:gd name="T15" fmla="*/ 20289 h 21600"/>
            </a:gdLst>
            <a:ahLst/>
            <a:cxnLst>
              <a:cxn ang="0">
                <a:pos x="T0" y="T1"/>
              </a:cxn>
              <a:cxn ang="0">
                <a:pos x="T2" y="T3"/>
              </a:cxn>
              <a:cxn ang="0">
                <a:pos x="T4" y="T5"/>
              </a:cxn>
              <a:cxn ang="0">
                <a:pos x="T6" y="T7"/>
              </a:cxn>
              <a:cxn ang="0">
                <a:pos x="T8" y="T9"/>
              </a:cxn>
              <a:cxn ang="0">
                <a:pos x="T10" y="T11"/>
              </a:cxn>
            </a:cxnLst>
            <a:rect l="T12" t="T13" r="T14" b="T15"/>
            <a:pathLst>
              <a:path w="21600" h="21600">
                <a:moveTo>
                  <a:pt x="19790" y="3240"/>
                </a:moveTo>
                <a:cubicBezTo>
                  <a:pt x="10981" y="3240"/>
                  <a:pt x="9171" y="3240"/>
                  <a:pt x="9050" y="3086"/>
                </a:cubicBezTo>
                <a:cubicBezTo>
                  <a:pt x="9050" y="2931"/>
                  <a:pt x="8930" y="2777"/>
                  <a:pt x="8930" y="2469"/>
                </a:cubicBezTo>
                <a:cubicBezTo>
                  <a:pt x="8930" y="2160"/>
                  <a:pt x="8809" y="1851"/>
                  <a:pt x="8688" y="1389"/>
                </a:cubicBezTo>
                <a:cubicBezTo>
                  <a:pt x="8568" y="1080"/>
                  <a:pt x="8326" y="771"/>
                  <a:pt x="8085" y="463"/>
                </a:cubicBezTo>
                <a:cubicBezTo>
                  <a:pt x="7723" y="154"/>
                  <a:pt x="7361" y="0"/>
                  <a:pt x="7361" y="0"/>
                </a:cubicBezTo>
                <a:cubicBezTo>
                  <a:pt x="7361" y="0"/>
                  <a:pt x="2293" y="0"/>
                  <a:pt x="2051" y="154"/>
                </a:cubicBezTo>
                <a:cubicBezTo>
                  <a:pt x="1689" y="309"/>
                  <a:pt x="1448" y="463"/>
                  <a:pt x="1327" y="771"/>
                </a:cubicBezTo>
                <a:cubicBezTo>
                  <a:pt x="1207" y="1080"/>
                  <a:pt x="1086" y="1389"/>
                  <a:pt x="965" y="1697"/>
                </a:cubicBezTo>
                <a:cubicBezTo>
                  <a:pt x="845" y="2160"/>
                  <a:pt x="724" y="2314"/>
                  <a:pt x="724" y="2469"/>
                </a:cubicBezTo>
                <a:cubicBezTo>
                  <a:pt x="603" y="2623"/>
                  <a:pt x="603" y="2777"/>
                  <a:pt x="483" y="2931"/>
                </a:cubicBezTo>
                <a:cubicBezTo>
                  <a:pt x="483" y="3086"/>
                  <a:pt x="362" y="3240"/>
                  <a:pt x="241" y="3240"/>
                </a:cubicBezTo>
                <a:lnTo>
                  <a:pt x="0" y="3394"/>
                </a:lnTo>
                <a:lnTo>
                  <a:pt x="0" y="3703"/>
                </a:lnTo>
                <a:lnTo>
                  <a:pt x="0" y="10800"/>
                </a:lnTo>
                <a:lnTo>
                  <a:pt x="0" y="21600"/>
                </a:lnTo>
                <a:lnTo>
                  <a:pt x="10981" y="21600"/>
                </a:lnTo>
                <a:lnTo>
                  <a:pt x="21600" y="21600"/>
                </a:lnTo>
                <a:lnTo>
                  <a:pt x="21600" y="10800"/>
                </a:lnTo>
                <a:lnTo>
                  <a:pt x="21600" y="5246"/>
                </a:lnTo>
                <a:lnTo>
                  <a:pt x="21600" y="4783"/>
                </a:lnTo>
                <a:cubicBezTo>
                  <a:pt x="21479" y="4320"/>
                  <a:pt x="21359" y="4011"/>
                  <a:pt x="21117" y="3703"/>
                </a:cubicBezTo>
                <a:cubicBezTo>
                  <a:pt x="20876" y="3549"/>
                  <a:pt x="20514" y="3394"/>
                  <a:pt x="20152" y="3240"/>
                </a:cubicBezTo>
                <a:close/>
              </a:path>
            </a:pathLst>
          </a:custGeom>
          <a:solidFill>
            <a:srgbClr val="FFFFCC"/>
          </a:solidFill>
          <a:ln w="9525">
            <a:solidFill>
              <a:srgbClr val="000000"/>
            </a:solidFill>
            <a:miter lim="800000"/>
            <a:headEnd/>
            <a:tailEnd/>
          </a:ln>
          <a:effectLst>
            <a:outerShdw dist="107763" dir="2700000" algn="ctr" rotWithShape="0">
              <a:srgbClr val="808080"/>
            </a:outerShdw>
          </a:effectLst>
        </p:spPr>
        <p:txBody>
          <a:bodyPr vert="horz" wrap="square" lIns="68580" tIns="34290" rIns="68580" bIns="34290" numCol="1" anchor="t" anchorCtr="0" compatLnSpc="1">
            <a:prstTxWarp prst="textNoShape">
              <a:avLst/>
            </a:prstTxWarp>
          </a:bodyPr>
          <a:lstStyle/>
          <a:p>
            <a:pPr algn="ctr"/>
            <a:r>
              <a:rPr lang="en-US" sz="2000" dirty="0"/>
              <a:t>Templates</a:t>
            </a:r>
          </a:p>
        </p:txBody>
      </p:sp>
      <p:sp>
        <p:nvSpPr>
          <p:cNvPr id="8" name="File">
            <a:extLst>
              <a:ext uri="{FF2B5EF4-FFF2-40B4-BE49-F238E27FC236}">
                <a16:creationId xmlns:a16="http://schemas.microsoft.com/office/drawing/2014/main" id="{D2DD044A-56D1-48C6-B9D3-7EF7BB386F02}"/>
              </a:ext>
            </a:extLst>
          </p:cNvPr>
          <p:cNvSpPr>
            <a:spLocks noEditPoints="1" noChangeArrowheads="1"/>
          </p:cNvSpPr>
          <p:nvPr/>
        </p:nvSpPr>
        <p:spPr bwMode="auto">
          <a:xfrm>
            <a:off x="5334704" y="1940987"/>
            <a:ext cx="1522592" cy="1223552"/>
          </a:xfrm>
          <a:custGeom>
            <a:avLst/>
            <a:gdLst>
              <a:gd name="T0" fmla="*/ 10981 w 21600"/>
              <a:gd name="T1" fmla="*/ 3240 h 21600"/>
              <a:gd name="T2" fmla="*/ 0 w 21600"/>
              <a:gd name="T3" fmla="*/ 10800 h 21600"/>
              <a:gd name="T4" fmla="*/ 10800 w 21600"/>
              <a:gd name="T5" fmla="*/ 21600 h 21600"/>
              <a:gd name="T6" fmla="*/ 21600 w 21600"/>
              <a:gd name="T7" fmla="*/ 10800 h 21600"/>
              <a:gd name="T8" fmla="*/ 0 w 21600"/>
              <a:gd name="T9" fmla="*/ 21600 h 21600"/>
              <a:gd name="T10" fmla="*/ 21600 w 21600"/>
              <a:gd name="T11" fmla="*/ 21600 h 21600"/>
              <a:gd name="T12" fmla="*/ 1086 w 21600"/>
              <a:gd name="T13" fmla="*/ 4628 h 21600"/>
              <a:gd name="T14" fmla="*/ 20635 w 21600"/>
              <a:gd name="T15" fmla="*/ 20289 h 21600"/>
            </a:gdLst>
            <a:ahLst/>
            <a:cxnLst>
              <a:cxn ang="0">
                <a:pos x="T0" y="T1"/>
              </a:cxn>
              <a:cxn ang="0">
                <a:pos x="T2" y="T3"/>
              </a:cxn>
              <a:cxn ang="0">
                <a:pos x="T4" y="T5"/>
              </a:cxn>
              <a:cxn ang="0">
                <a:pos x="T6" y="T7"/>
              </a:cxn>
              <a:cxn ang="0">
                <a:pos x="T8" y="T9"/>
              </a:cxn>
              <a:cxn ang="0">
                <a:pos x="T10" y="T11"/>
              </a:cxn>
            </a:cxnLst>
            <a:rect l="T12" t="T13" r="T14" b="T15"/>
            <a:pathLst>
              <a:path w="21600" h="21600">
                <a:moveTo>
                  <a:pt x="19790" y="3240"/>
                </a:moveTo>
                <a:cubicBezTo>
                  <a:pt x="10981" y="3240"/>
                  <a:pt x="9171" y="3240"/>
                  <a:pt x="9050" y="3086"/>
                </a:cubicBezTo>
                <a:cubicBezTo>
                  <a:pt x="9050" y="2931"/>
                  <a:pt x="8930" y="2777"/>
                  <a:pt x="8930" y="2469"/>
                </a:cubicBezTo>
                <a:cubicBezTo>
                  <a:pt x="8930" y="2160"/>
                  <a:pt x="8809" y="1851"/>
                  <a:pt x="8688" y="1389"/>
                </a:cubicBezTo>
                <a:cubicBezTo>
                  <a:pt x="8568" y="1080"/>
                  <a:pt x="8326" y="771"/>
                  <a:pt x="8085" y="463"/>
                </a:cubicBezTo>
                <a:cubicBezTo>
                  <a:pt x="7723" y="154"/>
                  <a:pt x="7361" y="0"/>
                  <a:pt x="7361" y="0"/>
                </a:cubicBezTo>
                <a:cubicBezTo>
                  <a:pt x="7361" y="0"/>
                  <a:pt x="2293" y="0"/>
                  <a:pt x="2051" y="154"/>
                </a:cubicBezTo>
                <a:cubicBezTo>
                  <a:pt x="1689" y="309"/>
                  <a:pt x="1448" y="463"/>
                  <a:pt x="1327" y="771"/>
                </a:cubicBezTo>
                <a:cubicBezTo>
                  <a:pt x="1207" y="1080"/>
                  <a:pt x="1086" y="1389"/>
                  <a:pt x="965" y="1697"/>
                </a:cubicBezTo>
                <a:cubicBezTo>
                  <a:pt x="845" y="2160"/>
                  <a:pt x="724" y="2314"/>
                  <a:pt x="724" y="2469"/>
                </a:cubicBezTo>
                <a:cubicBezTo>
                  <a:pt x="603" y="2623"/>
                  <a:pt x="603" y="2777"/>
                  <a:pt x="483" y="2931"/>
                </a:cubicBezTo>
                <a:cubicBezTo>
                  <a:pt x="483" y="3086"/>
                  <a:pt x="362" y="3240"/>
                  <a:pt x="241" y="3240"/>
                </a:cubicBezTo>
                <a:lnTo>
                  <a:pt x="0" y="3394"/>
                </a:lnTo>
                <a:lnTo>
                  <a:pt x="0" y="3703"/>
                </a:lnTo>
                <a:lnTo>
                  <a:pt x="0" y="10800"/>
                </a:lnTo>
                <a:lnTo>
                  <a:pt x="0" y="21600"/>
                </a:lnTo>
                <a:lnTo>
                  <a:pt x="10981" y="21600"/>
                </a:lnTo>
                <a:lnTo>
                  <a:pt x="21600" y="21600"/>
                </a:lnTo>
                <a:lnTo>
                  <a:pt x="21600" y="10800"/>
                </a:lnTo>
                <a:lnTo>
                  <a:pt x="21600" y="5246"/>
                </a:lnTo>
                <a:lnTo>
                  <a:pt x="21600" y="4783"/>
                </a:lnTo>
                <a:cubicBezTo>
                  <a:pt x="21479" y="4320"/>
                  <a:pt x="21359" y="4011"/>
                  <a:pt x="21117" y="3703"/>
                </a:cubicBezTo>
                <a:cubicBezTo>
                  <a:pt x="20876" y="3549"/>
                  <a:pt x="20514" y="3394"/>
                  <a:pt x="20152" y="3240"/>
                </a:cubicBezTo>
                <a:close/>
              </a:path>
            </a:pathLst>
          </a:custGeom>
          <a:solidFill>
            <a:srgbClr val="FFFFCC"/>
          </a:solidFill>
          <a:ln w="9525">
            <a:solidFill>
              <a:srgbClr val="000000"/>
            </a:solidFill>
            <a:miter lim="800000"/>
            <a:headEnd/>
            <a:tailEnd/>
          </a:ln>
          <a:effectLst>
            <a:outerShdw dist="107763" dir="2700000" algn="ctr" rotWithShape="0">
              <a:srgbClr val="808080"/>
            </a:outerShdw>
          </a:effectLst>
        </p:spPr>
        <p:txBody>
          <a:bodyPr vert="horz" wrap="square" lIns="68580" tIns="34290" rIns="68580" bIns="34290" numCol="1" anchor="t" anchorCtr="0" compatLnSpc="1">
            <a:prstTxWarp prst="textNoShape">
              <a:avLst/>
            </a:prstTxWarp>
          </a:bodyPr>
          <a:lstStyle/>
          <a:p>
            <a:pPr algn="ctr"/>
            <a:r>
              <a:rPr lang="en-US" sz="2000" dirty="0"/>
              <a:t>Reference Documents</a:t>
            </a:r>
          </a:p>
        </p:txBody>
      </p:sp>
      <p:sp>
        <p:nvSpPr>
          <p:cNvPr id="3" name="TextBox 2">
            <a:extLst>
              <a:ext uri="{FF2B5EF4-FFF2-40B4-BE49-F238E27FC236}">
                <a16:creationId xmlns:a16="http://schemas.microsoft.com/office/drawing/2014/main" id="{998FC27D-A98F-4126-958E-173DA194EB89}"/>
              </a:ext>
            </a:extLst>
          </p:cNvPr>
          <p:cNvSpPr txBox="1"/>
          <p:nvPr/>
        </p:nvSpPr>
        <p:spPr>
          <a:xfrm>
            <a:off x="7350034" y="2037806"/>
            <a:ext cx="2912016" cy="1477328"/>
          </a:xfrm>
          <a:prstGeom prst="rect">
            <a:avLst/>
          </a:prstGeom>
          <a:noFill/>
        </p:spPr>
        <p:txBody>
          <a:bodyPr wrap="none" rtlCol="0">
            <a:spAutoFit/>
          </a:bodyPr>
          <a:lstStyle/>
          <a:p>
            <a:r>
              <a:rPr lang="en-US" dirty="0"/>
              <a:t>Documents of external origin</a:t>
            </a:r>
          </a:p>
          <a:p>
            <a:r>
              <a:rPr lang="en-US" dirty="0"/>
              <a:t>Standards</a:t>
            </a:r>
          </a:p>
          <a:p>
            <a:r>
              <a:rPr lang="en-US" dirty="0"/>
              <a:t>Mil-specs</a:t>
            </a:r>
          </a:p>
          <a:p>
            <a:r>
              <a:rPr lang="en-US" dirty="0"/>
              <a:t>Useful information</a:t>
            </a:r>
          </a:p>
          <a:p>
            <a:r>
              <a:rPr lang="en-US" dirty="0"/>
              <a:t>Very loose control</a:t>
            </a:r>
          </a:p>
        </p:txBody>
      </p:sp>
      <p:pic>
        <p:nvPicPr>
          <p:cNvPr id="9" name="Picture 5" descr="C:\Users\bklein\AppData\Local\Microsoft\Windows\Temporary Internet Files\Content.IE5\D0WIF2D2\MC900199228[1].wmf">
            <a:extLst>
              <a:ext uri="{FF2B5EF4-FFF2-40B4-BE49-F238E27FC236}">
                <a16:creationId xmlns:a16="http://schemas.microsoft.com/office/drawing/2014/main" id="{3759889A-D8C7-4026-AFA7-88186696AE28}"/>
              </a:ext>
            </a:extLst>
          </p:cNvPr>
          <p:cNvPicPr>
            <a:picLocks noChangeAspect="1" noChangeArrowheads="1"/>
          </p:cNvPicPr>
          <p:nvPr/>
        </p:nvPicPr>
        <p:blipFill>
          <a:blip r:embed="rId2" cstate="print"/>
          <a:srcRect/>
          <a:stretch>
            <a:fillRect/>
          </a:stretch>
        </p:blipFill>
        <p:spPr bwMode="auto">
          <a:xfrm>
            <a:off x="5860026" y="4787442"/>
            <a:ext cx="2483756" cy="1936377"/>
          </a:xfrm>
          <a:prstGeom prst="rect">
            <a:avLst/>
          </a:prstGeom>
          <a:noFill/>
        </p:spPr>
      </p:pic>
      <p:sp>
        <p:nvSpPr>
          <p:cNvPr id="10" name="File">
            <a:extLst>
              <a:ext uri="{FF2B5EF4-FFF2-40B4-BE49-F238E27FC236}">
                <a16:creationId xmlns:a16="http://schemas.microsoft.com/office/drawing/2014/main" id="{FC3D4570-6A7D-4CE0-8475-529CB77E89A1}"/>
              </a:ext>
            </a:extLst>
          </p:cNvPr>
          <p:cNvSpPr>
            <a:spLocks noEditPoints="1" noChangeArrowheads="1"/>
          </p:cNvSpPr>
          <p:nvPr/>
        </p:nvSpPr>
        <p:spPr bwMode="auto">
          <a:xfrm>
            <a:off x="185059" y="89753"/>
            <a:ext cx="1522592" cy="1223552"/>
          </a:xfrm>
          <a:custGeom>
            <a:avLst/>
            <a:gdLst>
              <a:gd name="T0" fmla="*/ 10981 w 21600"/>
              <a:gd name="T1" fmla="*/ 3240 h 21600"/>
              <a:gd name="T2" fmla="*/ 0 w 21600"/>
              <a:gd name="T3" fmla="*/ 10800 h 21600"/>
              <a:gd name="T4" fmla="*/ 10800 w 21600"/>
              <a:gd name="T5" fmla="*/ 21600 h 21600"/>
              <a:gd name="T6" fmla="*/ 21600 w 21600"/>
              <a:gd name="T7" fmla="*/ 10800 h 21600"/>
              <a:gd name="T8" fmla="*/ 0 w 21600"/>
              <a:gd name="T9" fmla="*/ 21600 h 21600"/>
              <a:gd name="T10" fmla="*/ 21600 w 21600"/>
              <a:gd name="T11" fmla="*/ 21600 h 21600"/>
              <a:gd name="T12" fmla="*/ 1086 w 21600"/>
              <a:gd name="T13" fmla="*/ 4628 h 21600"/>
              <a:gd name="T14" fmla="*/ 20635 w 21600"/>
              <a:gd name="T15" fmla="*/ 20289 h 21600"/>
            </a:gdLst>
            <a:ahLst/>
            <a:cxnLst>
              <a:cxn ang="0">
                <a:pos x="T0" y="T1"/>
              </a:cxn>
              <a:cxn ang="0">
                <a:pos x="T2" y="T3"/>
              </a:cxn>
              <a:cxn ang="0">
                <a:pos x="T4" y="T5"/>
              </a:cxn>
              <a:cxn ang="0">
                <a:pos x="T6" y="T7"/>
              </a:cxn>
              <a:cxn ang="0">
                <a:pos x="T8" y="T9"/>
              </a:cxn>
              <a:cxn ang="0">
                <a:pos x="T10" y="T11"/>
              </a:cxn>
            </a:cxnLst>
            <a:rect l="T12" t="T13" r="T14" b="T15"/>
            <a:pathLst>
              <a:path w="21600" h="21600">
                <a:moveTo>
                  <a:pt x="19790" y="3240"/>
                </a:moveTo>
                <a:cubicBezTo>
                  <a:pt x="10981" y="3240"/>
                  <a:pt x="9171" y="3240"/>
                  <a:pt x="9050" y="3086"/>
                </a:cubicBezTo>
                <a:cubicBezTo>
                  <a:pt x="9050" y="2931"/>
                  <a:pt x="8930" y="2777"/>
                  <a:pt x="8930" y="2469"/>
                </a:cubicBezTo>
                <a:cubicBezTo>
                  <a:pt x="8930" y="2160"/>
                  <a:pt x="8809" y="1851"/>
                  <a:pt x="8688" y="1389"/>
                </a:cubicBezTo>
                <a:cubicBezTo>
                  <a:pt x="8568" y="1080"/>
                  <a:pt x="8326" y="771"/>
                  <a:pt x="8085" y="463"/>
                </a:cubicBezTo>
                <a:cubicBezTo>
                  <a:pt x="7723" y="154"/>
                  <a:pt x="7361" y="0"/>
                  <a:pt x="7361" y="0"/>
                </a:cubicBezTo>
                <a:cubicBezTo>
                  <a:pt x="7361" y="0"/>
                  <a:pt x="2293" y="0"/>
                  <a:pt x="2051" y="154"/>
                </a:cubicBezTo>
                <a:cubicBezTo>
                  <a:pt x="1689" y="309"/>
                  <a:pt x="1448" y="463"/>
                  <a:pt x="1327" y="771"/>
                </a:cubicBezTo>
                <a:cubicBezTo>
                  <a:pt x="1207" y="1080"/>
                  <a:pt x="1086" y="1389"/>
                  <a:pt x="965" y="1697"/>
                </a:cubicBezTo>
                <a:cubicBezTo>
                  <a:pt x="845" y="2160"/>
                  <a:pt x="724" y="2314"/>
                  <a:pt x="724" y="2469"/>
                </a:cubicBezTo>
                <a:cubicBezTo>
                  <a:pt x="603" y="2623"/>
                  <a:pt x="603" y="2777"/>
                  <a:pt x="483" y="2931"/>
                </a:cubicBezTo>
                <a:cubicBezTo>
                  <a:pt x="483" y="3086"/>
                  <a:pt x="362" y="3240"/>
                  <a:pt x="241" y="3240"/>
                </a:cubicBezTo>
                <a:lnTo>
                  <a:pt x="0" y="3394"/>
                </a:lnTo>
                <a:lnTo>
                  <a:pt x="0" y="3703"/>
                </a:lnTo>
                <a:lnTo>
                  <a:pt x="0" y="10800"/>
                </a:lnTo>
                <a:lnTo>
                  <a:pt x="0" y="21600"/>
                </a:lnTo>
                <a:lnTo>
                  <a:pt x="10981" y="21600"/>
                </a:lnTo>
                <a:lnTo>
                  <a:pt x="21600" y="21600"/>
                </a:lnTo>
                <a:lnTo>
                  <a:pt x="21600" y="10800"/>
                </a:lnTo>
                <a:lnTo>
                  <a:pt x="21600" y="5246"/>
                </a:lnTo>
                <a:lnTo>
                  <a:pt x="21600" y="4783"/>
                </a:lnTo>
                <a:cubicBezTo>
                  <a:pt x="21479" y="4320"/>
                  <a:pt x="21359" y="4011"/>
                  <a:pt x="21117" y="3703"/>
                </a:cubicBezTo>
                <a:cubicBezTo>
                  <a:pt x="20876" y="3549"/>
                  <a:pt x="20514" y="3394"/>
                  <a:pt x="20152" y="3240"/>
                </a:cubicBezTo>
                <a:close/>
              </a:path>
            </a:pathLst>
          </a:custGeom>
          <a:solidFill>
            <a:srgbClr val="FFFFCC"/>
          </a:solidFill>
          <a:ln w="9525">
            <a:solidFill>
              <a:srgbClr val="000000"/>
            </a:solidFill>
            <a:miter lim="800000"/>
            <a:headEnd/>
            <a:tailEnd/>
          </a:ln>
          <a:effectLst>
            <a:outerShdw dist="107763" dir="2700000" algn="ctr" rotWithShape="0">
              <a:srgbClr val="808080"/>
            </a:outerShdw>
          </a:effectLst>
        </p:spPr>
        <p:txBody>
          <a:bodyPr vert="horz" wrap="square" lIns="68580" tIns="34290" rIns="68580" bIns="34290" numCol="1" anchor="t" anchorCtr="0" compatLnSpc="1">
            <a:prstTxWarp prst="textNoShape">
              <a:avLst/>
            </a:prstTxWarp>
          </a:bodyPr>
          <a:lstStyle/>
          <a:p>
            <a:pPr algn="ctr"/>
            <a:r>
              <a:rPr lang="en-US" sz="2000" dirty="0"/>
              <a:t>Document </a:t>
            </a:r>
          </a:p>
          <a:p>
            <a:pPr algn="ctr"/>
            <a:r>
              <a:rPr lang="en-US" sz="2000" dirty="0"/>
              <a:t>Library</a:t>
            </a:r>
          </a:p>
        </p:txBody>
      </p:sp>
    </p:spTree>
    <p:extLst>
      <p:ext uri="{BB962C8B-B14F-4D97-AF65-F5344CB8AC3E}">
        <p14:creationId xmlns:p14="http://schemas.microsoft.com/office/powerpoint/2010/main" val="3886189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000"/>
                                        <p:tgtEl>
                                          <p:spTgt spid="9"/>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p:bldP spid="1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E13B8-CEA4-456E-8D19-30C2586A0B6D}"/>
              </a:ext>
            </a:extLst>
          </p:cNvPr>
          <p:cNvSpPr>
            <a:spLocks noGrp="1"/>
          </p:cNvSpPr>
          <p:nvPr>
            <p:ph type="title"/>
          </p:nvPr>
        </p:nvSpPr>
        <p:spPr>
          <a:xfrm>
            <a:off x="838200" y="365125"/>
            <a:ext cx="10515600" cy="890469"/>
          </a:xfrm>
        </p:spPr>
        <p:txBody>
          <a:bodyPr/>
          <a:lstStyle/>
          <a:p>
            <a:r>
              <a:rPr lang="en-US" dirty="0"/>
              <a:t>Document Library</a:t>
            </a:r>
          </a:p>
        </p:txBody>
      </p:sp>
      <p:sp>
        <p:nvSpPr>
          <p:cNvPr id="5" name="File">
            <a:extLst>
              <a:ext uri="{FF2B5EF4-FFF2-40B4-BE49-F238E27FC236}">
                <a16:creationId xmlns:a16="http://schemas.microsoft.com/office/drawing/2014/main" id="{94CB0B9B-3887-43BB-9CCE-C1D5E2BED5A5}"/>
              </a:ext>
            </a:extLst>
          </p:cNvPr>
          <p:cNvSpPr>
            <a:spLocks noEditPoints="1" noChangeArrowheads="1"/>
          </p:cNvSpPr>
          <p:nvPr/>
        </p:nvSpPr>
        <p:spPr bwMode="auto">
          <a:xfrm>
            <a:off x="664917" y="1255594"/>
            <a:ext cx="1522592" cy="1223552"/>
          </a:xfrm>
          <a:custGeom>
            <a:avLst/>
            <a:gdLst>
              <a:gd name="T0" fmla="*/ 10981 w 21600"/>
              <a:gd name="T1" fmla="*/ 3240 h 21600"/>
              <a:gd name="T2" fmla="*/ 0 w 21600"/>
              <a:gd name="T3" fmla="*/ 10800 h 21600"/>
              <a:gd name="T4" fmla="*/ 10800 w 21600"/>
              <a:gd name="T5" fmla="*/ 21600 h 21600"/>
              <a:gd name="T6" fmla="*/ 21600 w 21600"/>
              <a:gd name="T7" fmla="*/ 10800 h 21600"/>
              <a:gd name="T8" fmla="*/ 0 w 21600"/>
              <a:gd name="T9" fmla="*/ 21600 h 21600"/>
              <a:gd name="T10" fmla="*/ 21600 w 21600"/>
              <a:gd name="T11" fmla="*/ 21600 h 21600"/>
              <a:gd name="T12" fmla="*/ 1086 w 21600"/>
              <a:gd name="T13" fmla="*/ 4628 h 21600"/>
              <a:gd name="T14" fmla="*/ 20635 w 21600"/>
              <a:gd name="T15" fmla="*/ 20289 h 21600"/>
            </a:gdLst>
            <a:ahLst/>
            <a:cxnLst>
              <a:cxn ang="0">
                <a:pos x="T0" y="T1"/>
              </a:cxn>
              <a:cxn ang="0">
                <a:pos x="T2" y="T3"/>
              </a:cxn>
              <a:cxn ang="0">
                <a:pos x="T4" y="T5"/>
              </a:cxn>
              <a:cxn ang="0">
                <a:pos x="T6" y="T7"/>
              </a:cxn>
              <a:cxn ang="0">
                <a:pos x="T8" y="T9"/>
              </a:cxn>
              <a:cxn ang="0">
                <a:pos x="T10" y="T11"/>
              </a:cxn>
            </a:cxnLst>
            <a:rect l="T12" t="T13" r="T14" b="T15"/>
            <a:pathLst>
              <a:path w="21600" h="21600">
                <a:moveTo>
                  <a:pt x="19790" y="3240"/>
                </a:moveTo>
                <a:cubicBezTo>
                  <a:pt x="10981" y="3240"/>
                  <a:pt x="9171" y="3240"/>
                  <a:pt x="9050" y="3086"/>
                </a:cubicBezTo>
                <a:cubicBezTo>
                  <a:pt x="9050" y="2931"/>
                  <a:pt x="8930" y="2777"/>
                  <a:pt x="8930" y="2469"/>
                </a:cubicBezTo>
                <a:cubicBezTo>
                  <a:pt x="8930" y="2160"/>
                  <a:pt x="8809" y="1851"/>
                  <a:pt x="8688" y="1389"/>
                </a:cubicBezTo>
                <a:cubicBezTo>
                  <a:pt x="8568" y="1080"/>
                  <a:pt x="8326" y="771"/>
                  <a:pt x="8085" y="463"/>
                </a:cubicBezTo>
                <a:cubicBezTo>
                  <a:pt x="7723" y="154"/>
                  <a:pt x="7361" y="0"/>
                  <a:pt x="7361" y="0"/>
                </a:cubicBezTo>
                <a:cubicBezTo>
                  <a:pt x="7361" y="0"/>
                  <a:pt x="2293" y="0"/>
                  <a:pt x="2051" y="154"/>
                </a:cubicBezTo>
                <a:cubicBezTo>
                  <a:pt x="1689" y="309"/>
                  <a:pt x="1448" y="463"/>
                  <a:pt x="1327" y="771"/>
                </a:cubicBezTo>
                <a:cubicBezTo>
                  <a:pt x="1207" y="1080"/>
                  <a:pt x="1086" y="1389"/>
                  <a:pt x="965" y="1697"/>
                </a:cubicBezTo>
                <a:cubicBezTo>
                  <a:pt x="845" y="2160"/>
                  <a:pt x="724" y="2314"/>
                  <a:pt x="724" y="2469"/>
                </a:cubicBezTo>
                <a:cubicBezTo>
                  <a:pt x="603" y="2623"/>
                  <a:pt x="603" y="2777"/>
                  <a:pt x="483" y="2931"/>
                </a:cubicBezTo>
                <a:cubicBezTo>
                  <a:pt x="483" y="3086"/>
                  <a:pt x="362" y="3240"/>
                  <a:pt x="241" y="3240"/>
                </a:cubicBezTo>
                <a:lnTo>
                  <a:pt x="0" y="3394"/>
                </a:lnTo>
                <a:lnTo>
                  <a:pt x="0" y="3703"/>
                </a:lnTo>
                <a:lnTo>
                  <a:pt x="0" y="10800"/>
                </a:lnTo>
                <a:lnTo>
                  <a:pt x="0" y="21600"/>
                </a:lnTo>
                <a:lnTo>
                  <a:pt x="10981" y="21600"/>
                </a:lnTo>
                <a:lnTo>
                  <a:pt x="21600" y="21600"/>
                </a:lnTo>
                <a:lnTo>
                  <a:pt x="21600" y="10800"/>
                </a:lnTo>
                <a:lnTo>
                  <a:pt x="21600" y="5246"/>
                </a:lnTo>
                <a:lnTo>
                  <a:pt x="21600" y="4783"/>
                </a:lnTo>
                <a:cubicBezTo>
                  <a:pt x="21479" y="4320"/>
                  <a:pt x="21359" y="4011"/>
                  <a:pt x="21117" y="3703"/>
                </a:cubicBezTo>
                <a:cubicBezTo>
                  <a:pt x="20876" y="3549"/>
                  <a:pt x="20514" y="3394"/>
                  <a:pt x="20152" y="3240"/>
                </a:cubicBezTo>
                <a:close/>
              </a:path>
            </a:pathLst>
          </a:custGeom>
          <a:solidFill>
            <a:srgbClr val="FFFFCC"/>
          </a:solidFill>
          <a:ln w="9525">
            <a:solidFill>
              <a:srgbClr val="000000"/>
            </a:solidFill>
            <a:miter lim="800000"/>
            <a:headEnd/>
            <a:tailEnd/>
          </a:ln>
          <a:effectLst>
            <a:outerShdw dist="107763" dir="2700000" algn="ctr" rotWithShape="0">
              <a:srgbClr val="808080"/>
            </a:outerShdw>
          </a:effectLst>
        </p:spPr>
        <p:txBody>
          <a:bodyPr vert="horz" wrap="square" lIns="68580" tIns="34290" rIns="68580" bIns="34290" numCol="1" anchor="t" anchorCtr="0" compatLnSpc="1">
            <a:prstTxWarp prst="textNoShape">
              <a:avLst/>
            </a:prstTxWarp>
          </a:bodyPr>
          <a:lstStyle/>
          <a:p>
            <a:pPr algn="ctr"/>
            <a:r>
              <a:rPr lang="en-US" sz="2000" dirty="0"/>
              <a:t>Current </a:t>
            </a:r>
          </a:p>
          <a:p>
            <a:pPr algn="ctr"/>
            <a:r>
              <a:rPr lang="en-US" sz="2000" dirty="0"/>
              <a:t>Revisions</a:t>
            </a:r>
          </a:p>
        </p:txBody>
      </p:sp>
      <p:sp>
        <p:nvSpPr>
          <p:cNvPr id="6" name="File">
            <a:extLst>
              <a:ext uri="{FF2B5EF4-FFF2-40B4-BE49-F238E27FC236}">
                <a16:creationId xmlns:a16="http://schemas.microsoft.com/office/drawing/2014/main" id="{8EA549E7-19EB-4FB1-9C22-80D01C2B2F97}"/>
              </a:ext>
            </a:extLst>
          </p:cNvPr>
          <p:cNvSpPr>
            <a:spLocks noEditPoints="1" noChangeArrowheads="1"/>
          </p:cNvSpPr>
          <p:nvPr/>
        </p:nvSpPr>
        <p:spPr bwMode="auto">
          <a:xfrm>
            <a:off x="664917" y="2610527"/>
            <a:ext cx="1522592" cy="1223552"/>
          </a:xfrm>
          <a:custGeom>
            <a:avLst/>
            <a:gdLst>
              <a:gd name="T0" fmla="*/ 10981 w 21600"/>
              <a:gd name="T1" fmla="*/ 3240 h 21600"/>
              <a:gd name="T2" fmla="*/ 0 w 21600"/>
              <a:gd name="T3" fmla="*/ 10800 h 21600"/>
              <a:gd name="T4" fmla="*/ 10800 w 21600"/>
              <a:gd name="T5" fmla="*/ 21600 h 21600"/>
              <a:gd name="T6" fmla="*/ 21600 w 21600"/>
              <a:gd name="T7" fmla="*/ 10800 h 21600"/>
              <a:gd name="T8" fmla="*/ 0 w 21600"/>
              <a:gd name="T9" fmla="*/ 21600 h 21600"/>
              <a:gd name="T10" fmla="*/ 21600 w 21600"/>
              <a:gd name="T11" fmla="*/ 21600 h 21600"/>
              <a:gd name="T12" fmla="*/ 1086 w 21600"/>
              <a:gd name="T13" fmla="*/ 4628 h 21600"/>
              <a:gd name="T14" fmla="*/ 20635 w 21600"/>
              <a:gd name="T15" fmla="*/ 20289 h 21600"/>
            </a:gdLst>
            <a:ahLst/>
            <a:cxnLst>
              <a:cxn ang="0">
                <a:pos x="T0" y="T1"/>
              </a:cxn>
              <a:cxn ang="0">
                <a:pos x="T2" y="T3"/>
              </a:cxn>
              <a:cxn ang="0">
                <a:pos x="T4" y="T5"/>
              </a:cxn>
              <a:cxn ang="0">
                <a:pos x="T6" y="T7"/>
              </a:cxn>
              <a:cxn ang="0">
                <a:pos x="T8" y="T9"/>
              </a:cxn>
              <a:cxn ang="0">
                <a:pos x="T10" y="T11"/>
              </a:cxn>
            </a:cxnLst>
            <a:rect l="T12" t="T13" r="T14" b="T15"/>
            <a:pathLst>
              <a:path w="21600" h="21600">
                <a:moveTo>
                  <a:pt x="19790" y="3240"/>
                </a:moveTo>
                <a:cubicBezTo>
                  <a:pt x="10981" y="3240"/>
                  <a:pt x="9171" y="3240"/>
                  <a:pt x="9050" y="3086"/>
                </a:cubicBezTo>
                <a:cubicBezTo>
                  <a:pt x="9050" y="2931"/>
                  <a:pt x="8930" y="2777"/>
                  <a:pt x="8930" y="2469"/>
                </a:cubicBezTo>
                <a:cubicBezTo>
                  <a:pt x="8930" y="2160"/>
                  <a:pt x="8809" y="1851"/>
                  <a:pt x="8688" y="1389"/>
                </a:cubicBezTo>
                <a:cubicBezTo>
                  <a:pt x="8568" y="1080"/>
                  <a:pt x="8326" y="771"/>
                  <a:pt x="8085" y="463"/>
                </a:cubicBezTo>
                <a:cubicBezTo>
                  <a:pt x="7723" y="154"/>
                  <a:pt x="7361" y="0"/>
                  <a:pt x="7361" y="0"/>
                </a:cubicBezTo>
                <a:cubicBezTo>
                  <a:pt x="7361" y="0"/>
                  <a:pt x="2293" y="0"/>
                  <a:pt x="2051" y="154"/>
                </a:cubicBezTo>
                <a:cubicBezTo>
                  <a:pt x="1689" y="309"/>
                  <a:pt x="1448" y="463"/>
                  <a:pt x="1327" y="771"/>
                </a:cubicBezTo>
                <a:cubicBezTo>
                  <a:pt x="1207" y="1080"/>
                  <a:pt x="1086" y="1389"/>
                  <a:pt x="965" y="1697"/>
                </a:cubicBezTo>
                <a:cubicBezTo>
                  <a:pt x="845" y="2160"/>
                  <a:pt x="724" y="2314"/>
                  <a:pt x="724" y="2469"/>
                </a:cubicBezTo>
                <a:cubicBezTo>
                  <a:pt x="603" y="2623"/>
                  <a:pt x="603" y="2777"/>
                  <a:pt x="483" y="2931"/>
                </a:cubicBezTo>
                <a:cubicBezTo>
                  <a:pt x="483" y="3086"/>
                  <a:pt x="362" y="3240"/>
                  <a:pt x="241" y="3240"/>
                </a:cubicBezTo>
                <a:lnTo>
                  <a:pt x="0" y="3394"/>
                </a:lnTo>
                <a:lnTo>
                  <a:pt x="0" y="3703"/>
                </a:lnTo>
                <a:lnTo>
                  <a:pt x="0" y="10800"/>
                </a:lnTo>
                <a:lnTo>
                  <a:pt x="0" y="21600"/>
                </a:lnTo>
                <a:lnTo>
                  <a:pt x="10981" y="21600"/>
                </a:lnTo>
                <a:lnTo>
                  <a:pt x="21600" y="21600"/>
                </a:lnTo>
                <a:lnTo>
                  <a:pt x="21600" y="10800"/>
                </a:lnTo>
                <a:lnTo>
                  <a:pt x="21600" y="5246"/>
                </a:lnTo>
                <a:lnTo>
                  <a:pt x="21600" y="4783"/>
                </a:lnTo>
                <a:cubicBezTo>
                  <a:pt x="21479" y="4320"/>
                  <a:pt x="21359" y="4011"/>
                  <a:pt x="21117" y="3703"/>
                </a:cubicBezTo>
                <a:cubicBezTo>
                  <a:pt x="20876" y="3549"/>
                  <a:pt x="20514" y="3394"/>
                  <a:pt x="20152" y="3240"/>
                </a:cubicBezTo>
                <a:close/>
              </a:path>
            </a:pathLst>
          </a:custGeom>
          <a:solidFill>
            <a:srgbClr val="FFFFCC"/>
          </a:solidFill>
          <a:ln w="9525">
            <a:solidFill>
              <a:srgbClr val="000000"/>
            </a:solidFill>
            <a:miter lim="800000"/>
            <a:headEnd/>
            <a:tailEnd/>
          </a:ln>
          <a:effectLst>
            <a:outerShdw dist="107763" dir="2700000" algn="ctr" rotWithShape="0">
              <a:srgbClr val="808080"/>
            </a:outerShdw>
          </a:effectLst>
        </p:spPr>
        <p:txBody>
          <a:bodyPr vert="horz" wrap="square" lIns="68580" tIns="34290" rIns="68580" bIns="34290" numCol="1" anchor="t" anchorCtr="0" compatLnSpc="1">
            <a:prstTxWarp prst="textNoShape">
              <a:avLst/>
            </a:prstTxWarp>
          </a:bodyPr>
          <a:lstStyle/>
          <a:p>
            <a:pPr algn="ctr"/>
            <a:r>
              <a:rPr lang="en-US" sz="2000" dirty="0"/>
              <a:t>Document Archive</a:t>
            </a:r>
          </a:p>
        </p:txBody>
      </p:sp>
      <p:sp>
        <p:nvSpPr>
          <p:cNvPr id="7" name="File">
            <a:extLst>
              <a:ext uri="{FF2B5EF4-FFF2-40B4-BE49-F238E27FC236}">
                <a16:creationId xmlns:a16="http://schemas.microsoft.com/office/drawing/2014/main" id="{3EC2123D-15A5-411E-9500-67DFF865AE89}"/>
              </a:ext>
            </a:extLst>
          </p:cNvPr>
          <p:cNvSpPr>
            <a:spLocks noEditPoints="1" noChangeArrowheads="1"/>
          </p:cNvSpPr>
          <p:nvPr/>
        </p:nvSpPr>
        <p:spPr bwMode="auto">
          <a:xfrm>
            <a:off x="664917" y="3965460"/>
            <a:ext cx="1522592" cy="1223552"/>
          </a:xfrm>
          <a:custGeom>
            <a:avLst/>
            <a:gdLst>
              <a:gd name="T0" fmla="*/ 10981 w 21600"/>
              <a:gd name="T1" fmla="*/ 3240 h 21600"/>
              <a:gd name="T2" fmla="*/ 0 w 21600"/>
              <a:gd name="T3" fmla="*/ 10800 h 21600"/>
              <a:gd name="T4" fmla="*/ 10800 w 21600"/>
              <a:gd name="T5" fmla="*/ 21600 h 21600"/>
              <a:gd name="T6" fmla="*/ 21600 w 21600"/>
              <a:gd name="T7" fmla="*/ 10800 h 21600"/>
              <a:gd name="T8" fmla="*/ 0 w 21600"/>
              <a:gd name="T9" fmla="*/ 21600 h 21600"/>
              <a:gd name="T10" fmla="*/ 21600 w 21600"/>
              <a:gd name="T11" fmla="*/ 21600 h 21600"/>
              <a:gd name="T12" fmla="*/ 1086 w 21600"/>
              <a:gd name="T13" fmla="*/ 4628 h 21600"/>
              <a:gd name="T14" fmla="*/ 20635 w 21600"/>
              <a:gd name="T15" fmla="*/ 20289 h 21600"/>
            </a:gdLst>
            <a:ahLst/>
            <a:cxnLst>
              <a:cxn ang="0">
                <a:pos x="T0" y="T1"/>
              </a:cxn>
              <a:cxn ang="0">
                <a:pos x="T2" y="T3"/>
              </a:cxn>
              <a:cxn ang="0">
                <a:pos x="T4" y="T5"/>
              </a:cxn>
              <a:cxn ang="0">
                <a:pos x="T6" y="T7"/>
              </a:cxn>
              <a:cxn ang="0">
                <a:pos x="T8" y="T9"/>
              </a:cxn>
              <a:cxn ang="0">
                <a:pos x="T10" y="T11"/>
              </a:cxn>
            </a:cxnLst>
            <a:rect l="T12" t="T13" r="T14" b="T15"/>
            <a:pathLst>
              <a:path w="21600" h="21600">
                <a:moveTo>
                  <a:pt x="19790" y="3240"/>
                </a:moveTo>
                <a:cubicBezTo>
                  <a:pt x="10981" y="3240"/>
                  <a:pt x="9171" y="3240"/>
                  <a:pt x="9050" y="3086"/>
                </a:cubicBezTo>
                <a:cubicBezTo>
                  <a:pt x="9050" y="2931"/>
                  <a:pt x="8930" y="2777"/>
                  <a:pt x="8930" y="2469"/>
                </a:cubicBezTo>
                <a:cubicBezTo>
                  <a:pt x="8930" y="2160"/>
                  <a:pt x="8809" y="1851"/>
                  <a:pt x="8688" y="1389"/>
                </a:cubicBezTo>
                <a:cubicBezTo>
                  <a:pt x="8568" y="1080"/>
                  <a:pt x="8326" y="771"/>
                  <a:pt x="8085" y="463"/>
                </a:cubicBezTo>
                <a:cubicBezTo>
                  <a:pt x="7723" y="154"/>
                  <a:pt x="7361" y="0"/>
                  <a:pt x="7361" y="0"/>
                </a:cubicBezTo>
                <a:cubicBezTo>
                  <a:pt x="7361" y="0"/>
                  <a:pt x="2293" y="0"/>
                  <a:pt x="2051" y="154"/>
                </a:cubicBezTo>
                <a:cubicBezTo>
                  <a:pt x="1689" y="309"/>
                  <a:pt x="1448" y="463"/>
                  <a:pt x="1327" y="771"/>
                </a:cubicBezTo>
                <a:cubicBezTo>
                  <a:pt x="1207" y="1080"/>
                  <a:pt x="1086" y="1389"/>
                  <a:pt x="965" y="1697"/>
                </a:cubicBezTo>
                <a:cubicBezTo>
                  <a:pt x="845" y="2160"/>
                  <a:pt x="724" y="2314"/>
                  <a:pt x="724" y="2469"/>
                </a:cubicBezTo>
                <a:cubicBezTo>
                  <a:pt x="603" y="2623"/>
                  <a:pt x="603" y="2777"/>
                  <a:pt x="483" y="2931"/>
                </a:cubicBezTo>
                <a:cubicBezTo>
                  <a:pt x="483" y="3086"/>
                  <a:pt x="362" y="3240"/>
                  <a:pt x="241" y="3240"/>
                </a:cubicBezTo>
                <a:lnTo>
                  <a:pt x="0" y="3394"/>
                </a:lnTo>
                <a:lnTo>
                  <a:pt x="0" y="3703"/>
                </a:lnTo>
                <a:lnTo>
                  <a:pt x="0" y="10800"/>
                </a:lnTo>
                <a:lnTo>
                  <a:pt x="0" y="21600"/>
                </a:lnTo>
                <a:lnTo>
                  <a:pt x="10981" y="21600"/>
                </a:lnTo>
                <a:lnTo>
                  <a:pt x="21600" y="21600"/>
                </a:lnTo>
                <a:lnTo>
                  <a:pt x="21600" y="10800"/>
                </a:lnTo>
                <a:lnTo>
                  <a:pt x="21600" y="5246"/>
                </a:lnTo>
                <a:lnTo>
                  <a:pt x="21600" y="4783"/>
                </a:lnTo>
                <a:cubicBezTo>
                  <a:pt x="21479" y="4320"/>
                  <a:pt x="21359" y="4011"/>
                  <a:pt x="21117" y="3703"/>
                </a:cubicBezTo>
                <a:cubicBezTo>
                  <a:pt x="20876" y="3549"/>
                  <a:pt x="20514" y="3394"/>
                  <a:pt x="20152" y="3240"/>
                </a:cubicBezTo>
                <a:close/>
              </a:path>
            </a:pathLst>
          </a:custGeom>
          <a:solidFill>
            <a:srgbClr val="FFFFCC"/>
          </a:solidFill>
          <a:ln w="9525">
            <a:solidFill>
              <a:srgbClr val="000000"/>
            </a:solidFill>
            <a:miter lim="800000"/>
            <a:headEnd/>
            <a:tailEnd/>
          </a:ln>
          <a:effectLst>
            <a:outerShdw dist="107763" dir="2700000" algn="ctr" rotWithShape="0">
              <a:srgbClr val="808080"/>
            </a:outerShdw>
          </a:effectLst>
        </p:spPr>
        <p:txBody>
          <a:bodyPr vert="horz" wrap="square" lIns="68580" tIns="34290" rIns="68580" bIns="34290" numCol="1" anchor="t" anchorCtr="0" compatLnSpc="1">
            <a:prstTxWarp prst="textNoShape">
              <a:avLst/>
            </a:prstTxWarp>
          </a:bodyPr>
          <a:lstStyle/>
          <a:p>
            <a:pPr algn="ctr"/>
            <a:r>
              <a:rPr lang="en-US" sz="2000" dirty="0"/>
              <a:t>Templates</a:t>
            </a:r>
          </a:p>
        </p:txBody>
      </p:sp>
      <p:sp>
        <p:nvSpPr>
          <p:cNvPr id="8" name="File">
            <a:extLst>
              <a:ext uri="{FF2B5EF4-FFF2-40B4-BE49-F238E27FC236}">
                <a16:creationId xmlns:a16="http://schemas.microsoft.com/office/drawing/2014/main" id="{D2DD044A-56D1-48C6-B9D3-7EF7BB386F02}"/>
              </a:ext>
            </a:extLst>
          </p:cNvPr>
          <p:cNvSpPr>
            <a:spLocks noEditPoints="1" noChangeArrowheads="1"/>
          </p:cNvSpPr>
          <p:nvPr/>
        </p:nvSpPr>
        <p:spPr bwMode="auto">
          <a:xfrm>
            <a:off x="664917" y="5320393"/>
            <a:ext cx="1522592" cy="1223552"/>
          </a:xfrm>
          <a:custGeom>
            <a:avLst/>
            <a:gdLst>
              <a:gd name="T0" fmla="*/ 10981 w 21600"/>
              <a:gd name="T1" fmla="*/ 3240 h 21600"/>
              <a:gd name="T2" fmla="*/ 0 w 21600"/>
              <a:gd name="T3" fmla="*/ 10800 h 21600"/>
              <a:gd name="T4" fmla="*/ 10800 w 21600"/>
              <a:gd name="T5" fmla="*/ 21600 h 21600"/>
              <a:gd name="T6" fmla="*/ 21600 w 21600"/>
              <a:gd name="T7" fmla="*/ 10800 h 21600"/>
              <a:gd name="T8" fmla="*/ 0 w 21600"/>
              <a:gd name="T9" fmla="*/ 21600 h 21600"/>
              <a:gd name="T10" fmla="*/ 21600 w 21600"/>
              <a:gd name="T11" fmla="*/ 21600 h 21600"/>
              <a:gd name="T12" fmla="*/ 1086 w 21600"/>
              <a:gd name="T13" fmla="*/ 4628 h 21600"/>
              <a:gd name="T14" fmla="*/ 20635 w 21600"/>
              <a:gd name="T15" fmla="*/ 20289 h 21600"/>
            </a:gdLst>
            <a:ahLst/>
            <a:cxnLst>
              <a:cxn ang="0">
                <a:pos x="T0" y="T1"/>
              </a:cxn>
              <a:cxn ang="0">
                <a:pos x="T2" y="T3"/>
              </a:cxn>
              <a:cxn ang="0">
                <a:pos x="T4" y="T5"/>
              </a:cxn>
              <a:cxn ang="0">
                <a:pos x="T6" y="T7"/>
              </a:cxn>
              <a:cxn ang="0">
                <a:pos x="T8" y="T9"/>
              </a:cxn>
              <a:cxn ang="0">
                <a:pos x="T10" y="T11"/>
              </a:cxn>
            </a:cxnLst>
            <a:rect l="T12" t="T13" r="T14" b="T15"/>
            <a:pathLst>
              <a:path w="21600" h="21600">
                <a:moveTo>
                  <a:pt x="19790" y="3240"/>
                </a:moveTo>
                <a:cubicBezTo>
                  <a:pt x="10981" y="3240"/>
                  <a:pt x="9171" y="3240"/>
                  <a:pt x="9050" y="3086"/>
                </a:cubicBezTo>
                <a:cubicBezTo>
                  <a:pt x="9050" y="2931"/>
                  <a:pt x="8930" y="2777"/>
                  <a:pt x="8930" y="2469"/>
                </a:cubicBezTo>
                <a:cubicBezTo>
                  <a:pt x="8930" y="2160"/>
                  <a:pt x="8809" y="1851"/>
                  <a:pt x="8688" y="1389"/>
                </a:cubicBezTo>
                <a:cubicBezTo>
                  <a:pt x="8568" y="1080"/>
                  <a:pt x="8326" y="771"/>
                  <a:pt x="8085" y="463"/>
                </a:cubicBezTo>
                <a:cubicBezTo>
                  <a:pt x="7723" y="154"/>
                  <a:pt x="7361" y="0"/>
                  <a:pt x="7361" y="0"/>
                </a:cubicBezTo>
                <a:cubicBezTo>
                  <a:pt x="7361" y="0"/>
                  <a:pt x="2293" y="0"/>
                  <a:pt x="2051" y="154"/>
                </a:cubicBezTo>
                <a:cubicBezTo>
                  <a:pt x="1689" y="309"/>
                  <a:pt x="1448" y="463"/>
                  <a:pt x="1327" y="771"/>
                </a:cubicBezTo>
                <a:cubicBezTo>
                  <a:pt x="1207" y="1080"/>
                  <a:pt x="1086" y="1389"/>
                  <a:pt x="965" y="1697"/>
                </a:cubicBezTo>
                <a:cubicBezTo>
                  <a:pt x="845" y="2160"/>
                  <a:pt x="724" y="2314"/>
                  <a:pt x="724" y="2469"/>
                </a:cubicBezTo>
                <a:cubicBezTo>
                  <a:pt x="603" y="2623"/>
                  <a:pt x="603" y="2777"/>
                  <a:pt x="483" y="2931"/>
                </a:cubicBezTo>
                <a:cubicBezTo>
                  <a:pt x="483" y="3086"/>
                  <a:pt x="362" y="3240"/>
                  <a:pt x="241" y="3240"/>
                </a:cubicBezTo>
                <a:lnTo>
                  <a:pt x="0" y="3394"/>
                </a:lnTo>
                <a:lnTo>
                  <a:pt x="0" y="3703"/>
                </a:lnTo>
                <a:lnTo>
                  <a:pt x="0" y="10800"/>
                </a:lnTo>
                <a:lnTo>
                  <a:pt x="0" y="21600"/>
                </a:lnTo>
                <a:lnTo>
                  <a:pt x="10981" y="21600"/>
                </a:lnTo>
                <a:lnTo>
                  <a:pt x="21600" y="21600"/>
                </a:lnTo>
                <a:lnTo>
                  <a:pt x="21600" y="10800"/>
                </a:lnTo>
                <a:lnTo>
                  <a:pt x="21600" y="5246"/>
                </a:lnTo>
                <a:lnTo>
                  <a:pt x="21600" y="4783"/>
                </a:lnTo>
                <a:cubicBezTo>
                  <a:pt x="21479" y="4320"/>
                  <a:pt x="21359" y="4011"/>
                  <a:pt x="21117" y="3703"/>
                </a:cubicBezTo>
                <a:cubicBezTo>
                  <a:pt x="20876" y="3549"/>
                  <a:pt x="20514" y="3394"/>
                  <a:pt x="20152" y="3240"/>
                </a:cubicBezTo>
                <a:close/>
              </a:path>
            </a:pathLst>
          </a:custGeom>
          <a:solidFill>
            <a:srgbClr val="FFFFCC"/>
          </a:solidFill>
          <a:ln w="9525">
            <a:solidFill>
              <a:srgbClr val="000000"/>
            </a:solidFill>
            <a:miter lim="800000"/>
            <a:headEnd/>
            <a:tailEnd/>
          </a:ln>
          <a:effectLst>
            <a:outerShdw dist="107763" dir="2700000" algn="ctr" rotWithShape="0">
              <a:srgbClr val="808080"/>
            </a:outerShdw>
          </a:effectLst>
        </p:spPr>
        <p:txBody>
          <a:bodyPr vert="horz" wrap="square" lIns="68580" tIns="34290" rIns="68580" bIns="34290" numCol="1" anchor="t" anchorCtr="0" compatLnSpc="1">
            <a:prstTxWarp prst="textNoShape">
              <a:avLst/>
            </a:prstTxWarp>
          </a:bodyPr>
          <a:lstStyle/>
          <a:p>
            <a:pPr algn="ctr"/>
            <a:r>
              <a:rPr lang="en-US" sz="2000" dirty="0"/>
              <a:t>Reference Documents</a:t>
            </a:r>
          </a:p>
        </p:txBody>
      </p:sp>
      <p:pic>
        <p:nvPicPr>
          <p:cNvPr id="9" name="Picture 8" descr="C:\Users\bklein\AppData\Local\Microsoft\Windows\Temporary Internet Files\Content.IE5\D0WIF2D2\MC900056795[1].wmf">
            <a:extLst>
              <a:ext uri="{FF2B5EF4-FFF2-40B4-BE49-F238E27FC236}">
                <a16:creationId xmlns:a16="http://schemas.microsoft.com/office/drawing/2014/main" id="{CF4DB349-2CE2-49D2-82F3-2DCFA6DDE7FD}"/>
              </a:ext>
            </a:extLst>
          </p:cNvPr>
          <p:cNvPicPr>
            <a:picLocks noChangeAspect="1" noChangeArrowheads="1"/>
          </p:cNvPicPr>
          <p:nvPr/>
        </p:nvPicPr>
        <p:blipFill>
          <a:blip r:embed="rId2" cstate="print"/>
          <a:srcRect/>
          <a:stretch>
            <a:fillRect/>
          </a:stretch>
        </p:blipFill>
        <p:spPr bwMode="auto">
          <a:xfrm>
            <a:off x="4493986" y="2162481"/>
            <a:ext cx="4110083" cy="2815035"/>
          </a:xfrm>
          <a:prstGeom prst="rect">
            <a:avLst/>
          </a:prstGeom>
          <a:noFill/>
          <a:ln>
            <a:noFill/>
          </a:ln>
        </p:spPr>
      </p:pic>
      <p:sp>
        <p:nvSpPr>
          <p:cNvPr id="4" name="Right Brace 3">
            <a:extLst>
              <a:ext uri="{FF2B5EF4-FFF2-40B4-BE49-F238E27FC236}">
                <a16:creationId xmlns:a16="http://schemas.microsoft.com/office/drawing/2014/main" id="{47133741-E876-44FB-A022-5CDF5CB00CF7}"/>
              </a:ext>
            </a:extLst>
          </p:cNvPr>
          <p:cNvSpPr/>
          <p:nvPr/>
        </p:nvSpPr>
        <p:spPr>
          <a:xfrm>
            <a:off x="2299063" y="1255594"/>
            <a:ext cx="1881051" cy="5288351"/>
          </a:xfrm>
          <a:prstGeom prst="rightBrace">
            <a:avLst/>
          </a:prstGeom>
          <a:ln w="5715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532788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4245</TotalTime>
  <Words>2110</Words>
  <Application>Microsoft Office PowerPoint</Application>
  <PresentationFormat>Widescreen</PresentationFormat>
  <Paragraphs>372</Paragraphs>
  <Slides>34</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Arial</vt:lpstr>
      <vt:lpstr>Calibri</vt:lpstr>
      <vt:lpstr>Calibri Light</vt:lpstr>
      <vt:lpstr>Symbol</vt:lpstr>
      <vt:lpstr>Office Theme</vt:lpstr>
      <vt:lpstr>PowerPoint Presentation</vt:lpstr>
      <vt:lpstr>Document Control</vt:lpstr>
      <vt:lpstr>Why document?</vt:lpstr>
      <vt:lpstr>Good document control is essential!</vt:lpstr>
      <vt:lpstr>Document Control Components</vt:lpstr>
      <vt:lpstr>Step 1: Storage</vt:lpstr>
      <vt:lpstr>Basic Document Library Folder Structure</vt:lpstr>
      <vt:lpstr>Current Revisions – Released Drawings</vt:lpstr>
      <vt:lpstr>Document Archive</vt:lpstr>
      <vt:lpstr>Hardcopies</vt:lpstr>
      <vt:lpstr>Step 2: Accessibility: Location, Location, Location</vt:lpstr>
      <vt:lpstr>Example Method for Accessing Docs</vt:lpstr>
      <vt:lpstr>Step 3: Protection</vt:lpstr>
      <vt:lpstr>Step 4: Unique Identity: Templates</vt:lpstr>
      <vt:lpstr>Procedure (Outline)</vt:lpstr>
      <vt:lpstr>Drawing Template</vt:lpstr>
      <vt:lpstr>Templates Folder in Doc Library</vt:lpstr>
      <vt:lpstr>Step 5: Review and Approval</vt:lpstr>
      <vt:lpstr>Who Approves</vt:lpstr>
      <vt:lpstr>Mechanisms for Approval</vt:lpstr>
      <vt:lpstr>Step 6: Document Management Process Change Control Process</vt:lpstr>
      <vt:lpstr>Summary</vt:lpstr>
      <vt:lpstr>PowerPoint Presentation</vt:lpstr>
      <vt:lpstr>Case Study Version Control Document Numbering Systems</vt:lpstr>
      <vt:lpstr>Background Information (Context)</vt:lpstr>
      <vt:lpstr>Document Management: Problem</vt:lpstr>
      <vt:lpstr>Document Management Process</vt:lpstr>
      <vt:lpstr>Questions to Ask Yourself</vt:lpstr>
      <vt:lpstr>Version Control</vt:lpstr>
      <vt:lpstr>Document Numbering System Examples</vt:lpstr>
      <vt:lpstr>Document Numbering System Examples</vt:lpstr>
      <vt:lpstr>Document Numbering System Examples</vt:lpstr>
      <vt:lpstr>Reference Folder</vt:lpstr>
      <vt:lpstr>Document Library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Document Control</dc:title>
  <dc:creator>Klein, Benjamin (US)</dc:creator>
  <cp:lastModifiedBy>Klein, Benjamin (US)</cp:lastModifiedBy>
  <cp:revision>102</cp:revision>
  <dcterms:created xsi:type="dcterms:W3CDTF">2019-09-24T03:00:10Z</dcterms:created>
  <dcterms:modified xsi:type="dcterms:W3CDTF">2019-10-30T21:52:37Z</dcterms:modified>
</cp:coreProperties>
</file>