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5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1.jpeg" ContentType="image/jpeg"/>
  <Override PartName="/ppt/media/image8.png" ContentType="image/png"/>
  <Override PartName="/ppt/media/image2.jpeg" ContentType="image/jpeg"/>
  <Override PartName="/ppt/media/image3.jpeg" ContentType="image/jpeg"/>
  <Override PartName="/ppt/media/image4.jpeg" ContentType="image/jpeg"/>
  <Override PartName="/ppt/media/image7.png" ContentType="image/png"/>
  <Override PartName="/ppt/media/image5.jpeg" ContentType="image/jpeg"/>
  <Override PartName="/ppt/media/image6.png" ContentType="image/png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9144000" cy="6858000"/>
  <p:notesSz cx="7010400" cy="9296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Click to move the slide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40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41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622AC86C-F798-41AC-9A88-EE991F614853}" type="slidenum">
              <a:rPr b="0" lang="en-US" sz="1400" spc="-1" strike="noStrike">
                <a:latin typeface="Times New Roman"/>
              </a:rPr>
              <a:t>1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sldImg"/>
          </p:nvPr>
        </p:nvSpPr>
        <p:spPr>
          <a:xfrm>
            <a:off x="1181160" y="696960"/>
            <a:ext cx="4647960" cy="3485880"/>
          </a:xfrm>
          <a:prstGeom prst="rect">
            <a:avLst/>
          </a:prstGeom>
        </p:spPr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700920" y="4415760"/>
            <a:ext cx="5608080" cy="4183200"/>
          </a:xfrm>
          <a:prstGeom prst="rect">
            <a:avLst/>
          </a:prstGeom>
        </p:spPr>
        <p:txBody>
          <a:bodyPr lIns="93240" rIns="93240" tIns="46440" bIns="46440"/>
          <a:p>
            <a:pPr marL="216000" indent="-21600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Simple, but important part!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97" name="TextShape 3"/>
          <p:cNvSpPr txBox="1"/>
          <p:nvPr/>
        </p:nvSpPr>
        <p:spPr>
          <a:xfrm>
            <a:off x="3970800" y="8830080"/>
            <a:ext cx="3037320" cy="464400"/>
          </a:xfrm>
          <a:prstGeom prst="rect">
            <a:avLst/>
          </a:prstGeom>
          <a:noFill/>
          <a:ln>
            <a:noFill/>
          </a:ln>
        </p:spPr>
        <p:txBody>
          <a:bodyPr lIns="93240" rIns="93240" tIns="46440" bIns="46440" anchor="b"/>
          <a:p>
            <a:pPr algn="r">
              <a:lnSpc>
                <a:spcPct val="100000"/>
              </a:lnSpc>
            </a:pPr>
            <a:fld id="{A48E3E82-333F-40FF-BDB9-4BC48EE74D81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sldImg"/>
          </p:nvPr>
        </p:nvSpPr>
        <p:spPr>
          <a:xfrm>
            <a:off x="1181160" y="696960"/>
            <a:ext cx="4647960" cy="3485880"/>
          </a:xfrm>
          <a:prstGeom prst="rect">
            <a:avLst/>
          </a:prstGeom>
        </p:spPr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700920" y="4415760"/>
            <a:ext cx="5608080" cy="4183200"/>
          </a:xfrm>
          <a:prstGeom prst="rect">
            <a:avLst/>
          </a:prstGeom>
        </p:spPr>
        <p:txBody>
          <a:bodyPr lIns="93240" rIns="93240" tIns="46440" bIns="46440"/>
          <a:p>
            <a:pPr marL="216000" indent="-21600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Simple part, minor change, Large impact to quality of product (potential for products failing in the field)!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00" name="TextShape 3"/>
          <p:cNvSpPr txBox="1"/>
          <p:nvPr/>
        </p:nvSpPr>
        <p:spPr>
          <a:xfrm>
            <a:off x="3970800" y="8830080"/>
            <a:ext cx="3037320" cy="464400"/>
          </a:xfrm>
          <a:prstGeom prst="rect">
            <a:avLst/>
          </a:prstGeom>
          <a:noFill/>
          <a:ln>
            <a:noFill/>
          </a:ln>
        </p:spPr>
        <p:txBody>
          <a:bodyPr lIns="93240" rIns="93240" tIns="46440" bIns="46440" anchor="b"/>
          <a:p>
            <a:pPr algn="r">
              <a:lnSpc>
                <a:spcPct val="100000"/>
              </a:lnSpc>
            </a:pPr>
            <a:fld id="{BE9F61BE-B2E0-49F0-B06D-E14599C6824A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sldImg"/>
          </p:nvPr>
        </p:nvSpPr>
        <p:spPr>
          <a:xfrm>
            <a:off x="1181160" y="696960"/>
            <a:ext cx="4647960" cy="3485880"/>
          </a:xfrm>
          <a:prstGeom prst="rect">
            <a:avLst/>
          </a:prstGeom>
        </p:spPr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700920" y="4415760"/>
            <a:ext cx="5608080" cy="4183200"/>
          </a:xfrm>
          <a:prstGeom prst="rect">
            <a:avLst/>
          </a:prstGeom>
        </p:spPr>
        <p:txBody>
          <a:bodyPr lIns="93240" rIns="93240" tIns="46440" bIns="46440"/>
          <a:p>
            <a:pPr marL="216000" indent="-21600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Some companies will change PN for any change to form, fit, or function; others will only change the Rev. Do at least one of these things!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03" name="TextShape 3"/>
          <p:cNvSpPr txBox="1"/>
          <p:nvPr/>
        </p:nvSpPr>
        <p:spPr>
          <a:xfrm>
            <a:off x="3970800" y="8830080"/>
            <a:ext cx="3037320" cy="464400"/>
          </a:xfrm>
          <a:prstGeom prst="rect">
            <a:avLst/>
          </a:prstGeom>
          <a:noFill/>
          <a:ln>
            <a:noFill/>
          </a:ln>
        </p:spPr>
        <p:txBody>
          <a:bodyPr lIns="93240" rIns="93240" tIns="46440" bIns="46440" anchor="b"/>
          <a:p>
            <a:pPr algn="r">
              <a:lnSpc>
                <a:spcPct val="100000"/>
              </a:lnSpc>
            </a:pPr>
            <a:fld id="{BA6BB11B-11A4-4125-AD02-8C515BC84352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457200" y="533520"/>
            <a:ext cx="8229240" cy="459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5720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23964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02208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457200" y="533520"/>
            <a:ext cx="8229240" cy="459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45720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body"/>
          </p:nvPr>
        </p:nvSpPr>
        <p:spPr>
          <a:xfrm>
            <a:off x="323964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body"/>
          </p:nvPr>
        </p:nvSpPr>
        <p:spPr>
          <a:xfrm>
            <a:off x="602208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subTitle"/>
          </p:nvPr>
        </p:nvSpPr>
        <p:spPr>
          <a:xfrm>
            <a:off x="457200" y="533520"/>
            <a:ext cx="8229240" cy="459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body"/>
          </p:nvPr>
        </p:nvSpPr>
        <p:spPr>
          <a:xfrm>
            <a:off x="45720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body"/>
          </p:nvPr>
        </p:nvSpPr>
        <p:spPr>
          <a:xfrm>
            <a:off x="323964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5" name="PlaceHolder 7"/>
          <p:cNvSpPr>
            <a:spLocks noGrp="1"/>
          </p:cNvSpPr>
          <p:nvPr>
            <p:ph type="body"/>
          </p:nvPr>
        </p:nvSpPr>
        <p:spPr>
          <a:xfrm>
            <a:off x="602208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220680"/>
            <a:ext cx="9143640" cy="228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9143640" cy="36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Picture 8" descr=""/>
          <p:cNvPicPr/>
          <p:nvPr/>
        </p:nvPicPr>
        <p:blipFill>
          <a:blip r:embed="rId2"/>
          <a:stretch/>
        </p:blipFill>
        <p:spPr>
          <a:xfrm>
            <a:off x="38880" y="6233760"/>
            <a:ext cx="1266840" cy="597240"/>
          </a:xfrm>
          <a:prstGeom prst="rect">
            <a:avLst/>
          </a:prstGeom>
          <a:ln>
            <a:noFill/>
          </a:ln>
        </p:spPr>
      </p:pic>
      <p:sp>
        <p:nvSpPr>
          <p:cNvPr id="3" name="CustomShape 3"/>
          <p:cNvSpPr/>
          <p:nvPr/>
        </p:nvSpPr>
        <p:spPr>
          <a:xfrm>
            <a:off x="1355040" y="6572880"/>
            <a:ext cx="7655400" cy="45360"/>
          </a:xfrm>
          <a:prstGeom prst="rect">
            <a:avLst/>
          </a:prstGeom>
          <a:solidFill>
            <a:srgbClr val="0d50bd"/>
          </a:solidFill>
          <a:ln>
            <a:noFill/>
          </a:ln>
          <a:effectLst>
            <a:outerShdw algn="br" blurRad="38100" dir="2700000" dist="254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" name="CustomShape 4"/>
          <p:cNvSpPr/>
          <p:nvPr/>
        </p:nvSpPr>
        <p:spPr>
          <a:xfrm>
            <a:off x="8525520" y="6555960"/>
            <a:ext cx="569160" cy="30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fld id="{3D6EDFA6-E37A-471F-B8CA-7114711361F6}" type="slidenum">
              <a:rPr b="0" lang="en-US" sz="1400" spc="-1" strike="noStrike">
                <a:solidFill>
                  <a:srgbClr val="292934"/>
                </a:solidFill>
                <a:latin typeface="Arial"/>
              </a:rPr>
              <a:t>8</a:t>
            </a:fld>
            <a:endParaRPr b="0" lang="en-US" sz="1400" spc="-1" strike="noStrike"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title"/>
          </p:nvPr>
        </p:nvSpPr>
        <p:spPr>
          <a:xfrm>
            <a:off x="685800" y="1371600"/>
            <a:ext cx="7848360" cy="192672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</a:pPr>
            <a:r>
              <a:rPr b="0" lang="en-US" sz="5400" spc="-97" strike="noStrike" cap="all">
                <a:solidFill>
                  <a:srgbClr val="d2533c"/>
                </a:solidFill>
                <a:latin typeface="Arial"/>
              </a:rPr>
              <a:t>Click to edit Master title style</a:t>
            </a:r>
            <a:endParaRPr b="0" lang="en-US" sz="5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ftr"/>
          </p:nvPr>
        </p:nvSpPr>
        <p:spPr>
          <a:xfrm>
            <a:off x="3429000" y="18360"/>
            <a:ext cx="4114440" cy="328680"/>
          </a:xfrm>
          <a:prstGeom prst="rect">
            <a:avLst/>
          </a:prstGeom>
        </p:spPr>
        <p:txBody>
          <a:bodyPr anchor="ctr"/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7" name="Line 7"/>
          <p:cNvSpPr/>
          <p:nvPr/>
        </p:nvSpPr>
        <p:spPr>
          <a:xfrm>
            <a:off x="685800" y="3398400"/>
            <a:ext cx="7848360" cy="1440"/>
          </a:xfrm>
          <a:prstGeom prst="line">
            <a:avLst/>
          </a:prstGeom>
          <a:ln w="1908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292934"/>
                </a:solidFill>
                <a:latin typeface="Arial"/>
              </a:rPr>
              <a:t>Click to edit the outline text format</a:t>
            </a:r>
            <a:endParaRPr b="0" lang="en-US" sz="2400" spc="-1" strike="noStrike">
              <a:solidFill>
                <a:srgbClr val="292934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Third Outline Level</a:t>
            </a:r>
            <a:endParaRPr b="0" lang="en-US" sz="1600" spc="-1" strike="noStrike">
              <a:solidFill>
                <a:srgbClr val="292934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Fourth Outline Level</a:t>
            </a:r>
            <a:endParaRPr b="0" lang="en-US" sz="1400" spc="-1" strike="noStrike">
              <a:solidFill>
                <a:srgbClr val="292934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0" y="220680"/>
            <a:ext cx="9143640" cy="228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" name="CustomShape 2"/>
          <p:cNvSpPr/>
          <p:nvPr/>
        </p:nvSpPr>
        <p:spPr>
          <a:xfrm>
            <a:off x="0" y="0"/>
            <a:ext cx="9143640" cy="36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7" name="Picture 8" descr=""/>
          <p:cNvPicPr/>
          <p:nvPr/>
        </p:nvPicPr>
        <p:blipFill>
          <a:blip r:embed="rId2"/>
          <a:stretch/>
        </p:blipFill>
        <p:spPr>
          <a:xfrm>
            <a:off x="38880" y="6233760"/>
            <a:ext cx="1266840" cy="597240"/>
          </a:xfrm>
          <a:prstGeom prst="rect">
            <a:avLst/>
          </a:prstGeom>
          <a:ln>
            <a:noFill/>
          </a:ln>
        </p:spPr>
      </p:pic>
      <p:sp>
        <p:nvSpPr>
          <p:cNvPr id="48" name="CustomShape 3"/>
          <p:cNvSpPr/>
          <p:nvPr/>
        </p:nvSpPr>
        <p:spPr>
          <a:xfrm>
            <a:off x="1355040" y="6572880"/>
            <a:ext cx="7655400" cy="45360"/>
          </a:xfrm>
          <a:prstGeom prst="rect">
            <a:avLst/>
          </a:prstGeom>
          <a:solidFill>
            <a:srgbClr val="0d50bd"/>
          </a:solidFill>
          <a:ln>
            <a:noFill/>
          </a:ln>
          <a:effectLst>
            <a:outerShdw algn="br" blurRad="38100" dir="2700000" dist="254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" name="CustomShape 4"/>
          <p:cNvSpPr/>
          <p:nvPr/>
        </p:nvSpPr>
        <p:spPr>
          <a:xfrm>
            <a:off x="8525520" y="6555960"/>
            <a:ext cx="569160" cy="30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fld id="{D71074D3-4B23-4532-9C0F-B22CDE4C589D}" type="slidenum">
              <a:rPr b="0" lang="en-US" sz="1400" spc="-1" strike="noStrike">
                <a:solidFill>
                  <a:srgbClr val="292934"/>
                </a:solidFill>
                <a:latin typeface="Arial"/>
              </a:rPr>
              <a:t>1</a:t>
            </a:fld>
            <a:endParaRPr b="0" lang="en-US" sz="1400" spc="-1" strike="noStrike"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Click to edit Master title style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/>
          <a:p>
            <a:pPr marL="182880" indent="-182520">
              <a:lnSpc>
                <a:spcPct val="100000"/>
              </a:lnSpc>
              <a:spcBef>
                <a:spcPts val="479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2400" spc="-1" strike="noStrike">
                <a:solidFill>
                  <a:srgbClr val="292934"/>
                </a:solidFill>
                <a:latin typeface="Arial"/>
              </a:rPr>
              <a:t>Click to edit Master text styles</a:t>
            </a:r>
            <a:endParaRPr b="0" lang="en-US" sz="2400" spc="-1" strike="noStrike">
              <a:solidFill>
                <a:srgbClr val="292934"/>
              </a:solidFill>
              <a:latin typeface="Arial"/>
            </a:endParaRPr>
          </a:p>
          <a:p>
            <a:pPr lvl="1" marL="457200" indent="-182520">
              <a:lnSpc>
                <a:spcPct val="100000"/>
              </a:lnSpc>
              <a:spcBef>
                <a:spcPts val="40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Second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2" marL="73152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90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Third level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3" marL="1005840" indent="-182520">
              <a:lnSpc>
                <a:spcPct val="100000"/>
              </a:lnSpc>
              <a:spcBef>
                <a:spcPts val="320"/>
              </a:spcBef>
              <a:buClr>
                <a:srgbClr val="93a299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Fourth level</a:t>
            </a:r>
            <a:endParaRPr b="0" lang="en-US" sz="1600" spc="-1" strike="noStrike">
              <a:solidFill>
                <a:srgbClr val="292934"/>
              </a:solidFill>
              <a:latin typeface="Arial"/>
            </a:endParaRPr>
          </a:p>
          <a:p>
            <a:pPr lvl="4" marL="1188720" indent="-136800">
              <a:lnSpc>
                <a:spcPct val="100000"/>
              </a:lnSpc>
              <a:spcBef>
                <a:spcPts val="281"/>
              </a:spcBef>
              <a:buClr>
                <a:srgbClr val="93a299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Fifth level</a:t>
            </a:r>
            <a:endParaRPr b="0" lang="en-US" sz="1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dt"/>
          </p:nvPr>
        </p:nvSpPr>
        <p:spPr>
          <a:xfrm>
            <a:off x="457200" y="18360"/>
            <a:ext cx="2895120" cy="328680"/>
          </a:xfrm>
          <a:prstGeom prst="rect">
            <a:avLst/>
          </a:prstGeom>
        </p:spPr>
        <p:txBody>
          <a:bodyPr lIns="90000" rIns="90000" tIns="45000" bIns="45000"/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53" name="PlaceHolder 8"/>
          <p:cNvSpPr>
            <a:spLocks noGrp="1"/>
          </p:cNvSpPr>
          <p:nvPr>
            <p:ph type="ftr"/>
          </p:nvPr>
        </p:nvSpPr>
        <p:spPr>
          <a:xfrm>
            <a:off x="3429000" y="18360"/>
            <a:ext cx="4114440" cy="328680"/>
          </a:xfrm>
          <a:prstGeom prst="rect">
            <a:avLst/>
          </a:prstGeom>
        </p:spPr>
        <p:txBody>
          <a:bodyPr anchor="ctr"/>
          <a:p>
            <a:endParaRPr b="0" lang="en-US" sz="2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0" y="220680"/>
            <a:ext cx="9143640" cy="228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1" name="CustomShape 2"/>
          <p:cNvSpPr/>
          <p:nvPr/>
        </p:nvSpPr>
        <p:spPr>
          <a:xfrm>
            <a:off x="0" y="0"/>
            <a:ext cx="9143640" cy="36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2" name="Picture 8" descr=""/>
          <p:cNvPicPr/>
          <p:nvPr/>
        </p:nvPicPr>
        <p:blipFill>
          <a:blip r:embed="rId2"/>
          <a:stretch/>
        </p:blipFill>
        <p:spPr>
          <a:xfrm>
            <a:off x="38880" y="6233760"/>
            <a:ext cx="1266840" cy="597240"/>
          </a:xfrm>
          <a:prstGeom prst="rect">
            <a:avLst/>
          </a:prstGeom>
          <a:ln>
            <a:noFill/>
          </a:ln>
        </p:spPr>
      </p:pic>
      <p:sp>
        <p:nvSpPr>
          <p:cNvPr id="93" name="CustomShape 3"/>
          <p:cNvSpPr/>
          <p:nvPr/>
        </p:nvSpPr>
        <p:spPr>
          <a:xfrm>
            <a:off x="1355040" y="6572880"/>
            <a:ext cx="7655400" cy="45360"/>
          </a:xfrm>
          <a:prstGeom prst="rect">
            <a:avLst/>
          </a:prstGeom>
          <a:solidFill>
            <a:srgbClr val="0d50bd"/>
          </a:solidFill>
          <a:ln>
            <a:noFill/>
          </a:ln>
          <a:effectLst>
            <a:outerShdw algn="br" blurRad="38100" dir="2700000" dist="254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4" name="CustomShape 4"/>
          <p:cNvSpPr/>
          <p:nvPr/>
        </p:nvSpPr>
        <p:spPr>
          <a:xfrm>
            <a:off x="8525520" y="6555960"/>
            <a:ext cx="569160" cy="30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fld id="{EF751E8D-C4E0-4B36-8A6A-3EFA6CDAD8AA}" type="slidenum">
              <a:rPr b="0" lang="en-US" sz="1400" spc="-1" strike="noStrike">
                <a:solidFill>
                  <a:srgbClr val="292934"/>
                </a:solidFill>
                <a:latin typeface="Arial"/>
              </a:rPr>
              <a:t>1</a:t>
            </a:fld>
            <a:endParaRPr b="0" lang="en-US" sz="1400" spc="-1" strike="noStrike"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dt"/>
          </p:nvPr>
        </p:nvSpPr>
        <p:spPr>
          <a:xfrm>
            <a:off x="457200" y="18360"/>
            <a:ext cx="2895120" cy="328680"/>
          </a:xfrm>
          <a:prstGeom prst="rect">
            <a:avLst/>
          </a:prstGeom>
        </p:spPr>
        <p:txBody>
          <a:bodyPr lIns="90000" rIns="90000" tIns="45000" bIns="45000"/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 type="ftr"/>
          </p:nvPr>
        </p:nvSpPr>
        <p:spPr>
          <a:xfrm>
            <a:off x="3429000" y="18360"/>
            <a:ext cx="4114440" cy="328680"/>
          </a:xfrm>
          <a:prstGeom prst="rect">
            <a:avLst/>
          </a:prstGeom>
        </p:spPr>
        <p:txBody>
          <a:bodyPr anchor="ctr"/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97" name="CustomShape 7"/>
          <p:cNvSpPr/>
          <p:nvPr/>
        </p:nvSpPr>
        <p:spPr>
          <a:xfrm>
            <a:off x="8692560" y="6555960"/>
            <a:ext cx="402120" cy="30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8" name="PlaceHolder 8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99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292934"/>
                </a:solidFill>
                <a:latin typeface="Arial"/>
              </a:rPr>
              <a:t>Click to edit the outline text format</a:t>
            </a:r>
            <a:endParaRPr b="0" lang="en-US" sz="2400" spc="-1" strike="noStrike">
              <a:solidFill>
                <a:srgbClr val="292934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Third Outline Level</a:t>
            </a:r>
            <a:endParaRPr b="0" lang="en-US" sz="1600" spc="-1" strike="noStrike">
              <a:solidFill>
                <a:srgbClr val="292934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Fourth Outline Level</a:t>
            </a:r>
            <a:endParaRPr b="0" lang="en-US" sz="1400" spc="-1" strike="noStrike">
              <a:solidFill>
                <a:srgbClr val="292934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6" descr=""/>
          <p:cNvPicPr/>
          <p:nvPr/>
        </p:nvPicPr>
        <p:blipFill>
          <a:blip r:embed="rId1"/>
          <a:stretch/>
        </p:blipFill>
        <p:spPr>
          <a:xfrm>
            <a:off x="5319000" y="3532320"/>
            <a:ext cx="3734280" cy="3017520"/>
          </a:xfrm>
          <a:prstGeom prst="rect">
            <a:avLst/>
          </a:prstGeom>
          <a:ln>
            <a:noFill/>
          </a:ln>
        </p:spPr>
      </p:pic>
      <p:sp>
        <p:nvSpPr>
          <p:cNvPr id="143" name="TextShape 1"/>
          <p:cNvSpPr txBox="1"/>
          <p:nvPr/>
        </p:nvSpPr>
        <p:spPr>
          <a:xfrm>
            <a:off x="685800" y="1371600"/>
            <a:ext cx="7848360" cy="192672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r>
              <a:rPr b="0" lang="en-US" sz="5400" spc="-97" strike="noStrike" cap="all">
                <a:solidFill>
                  <a:srgbClr val="d2533c"/>
                </a:solidFill>
                <a:latin typeface="Arial"/>
              </a:rPr>
              <a:t>Document Management Process</a:t>
            </a:r>
            <a:endParaRPr b="0" lang="en-US" sz="5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44" name="TextShape 2"/>
          <p:cNvSpPr txBox="1"/>
          <p:nvPr/>
        </p:nvSpPr>
        <p:spPr>
          <a:xfrm>
            <a:off x="685800" y="3505320"/>
            <a:ext cx="6400440" cy="17521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57576e"/>
                </a:solidFill>
                <a:latin typeface="Arial"/>
              </a:rPr>
              <a:t>Kim Rollefson &amp; Conlin Ritter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45" name="Picture 3" descr=""/>
          <p:cNvPicPr/>
          <p:nvPr/>
        </p:nvPicPr>
        <p:blipFill>
          <a:blip r:embed="rId2"/>
          <a:stretch/>
        </p:blipFill>
        <p:spPr>
          <a:xfrm>
            <a:off x="731880" y="4057200"/>
            <a:ext cx="4540320" cy="1036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3" descr=""/>
          <p:cNvPicPr/>
          <p:nvPr/>
        </p:nvPicPr>
        <p:blipFill>
          <a:blip r:embed="rId1"/>
          <a:stretch/>
        </p:blipFill>
        <p:spPr>
          <a:xfrm>
            <a:off x="3042000" y="1314000"/>
            <a:ext cx="6101640" cy="4761720"/>
          </a:xfrm>
          <a:prstGeom prst="rect">
            <a:avLst/>
          </a:prstGeom>
          <a:ln>
            <a:noFill/>
          </a:ln>
        </p:spPr>
      </p:pic>
      <p:pic>
        <p:nvPicPr>
          <p:cNvPr id="147" name="Picture 5" descr=""/>
          <p:cNvPicPr/>
          <p:nvPr/>
        </p:nvPicPr>
        <p:blipFill>
          <a:blip r:embed="rId2"/>
          <a:stretch/>
        </p:blipFill>
        <p:spPr>
          <a:xfrm>
            <a:off x="431280" y="4630680"/>
            <a:ext cx="2387520" cy="1662480"/>
          </a:xfrm>
          <a:prstGeom prst="rect">
            <a:avLst/>
          </a:prstGeom>
          <a:ln>
            <a:noFill/>
          </a:ln>
        </p:spPr>
      </p:pic>
      <p:sp>
        <p:nvSpPr>
          <p:cNvPr id="148" name="CustomShape 1"/>
          <p:cNvSpPr/>
          <p:nvPr/>
        </p:nvSpPr>
        <p:spPr>
          <a:xfrm>
            <a:off x="120600" y="1293480"/>
            <a:ext cx="2921040" cy="3287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85840" indent="-285480">
              <a:lnSpc>
                <a:spcPct val="100000"/>
              </a:lnSpc>
              <a:buClr>
                <a:srgbClr val="292934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A simple insulating washer used inside a solid state laser system.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292934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This washer provides electrical insulation between mating components, as well as preventing other nearby metal parts from touching electrical contacts.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292934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If the metal parts touch the electrical contacts, a short can occur and the system will stop working.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49" name="TextShape 2"/>
          <p:cNvSpPr txBox="1"/>
          <p:nvPr/>
        </p:nvSpPr>
        <p:spPr>
          <a:xfrm>
            <a:off x="431280" y="3031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Background Information (Context)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57200" y="19476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Document Management: Problem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51" name="TextShape 2"/>
          <p:cNvSpPr txBox="1"/>
          <p:nvPr/>
        </p:nvSpPr>
        <p:spPr>
          <a:xfrm>
            <a:off x="253440" y="1132200"/>
            <a:ext cx="8229240" cy="39787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spcBef>
                <a:spcPts val="360"/>
              </a:spcBef>
            </a:pPr>
            <a:r>
              <a:rPr b="1" lang="en-US" sz="1800" spc="-1" strike="noStrike">
                <a:solidFill>
                  <a:srgbClr val="292934"/>
                </a:solidFill>
                <a:latin typeface="Arial"/>
              </a:rPr>
              <a:t>Problem: </a:t>
            </a: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The washers are ordered, received, pass incoming QC, are cleaned, and put in to production, however </a:t>
            </a:r>
            <a:r>
              <a:rPr b="0" lang="en-US" sz="1800" spc="-1" strike="noStrike">
                <a:solidFill>
                  <a:srgbClr val="ff0000"/>
                </a:solidFill>
                <a:latin typeface="Arial"/>
              </a:rPr>
              <a:t>electrical parts start shorting and damaging</a:t>
            </a: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 during assembly. </a:t>
            </a:r>
            <a:br/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Investigation determined the washers were made to an old revision and the O.D. is too small. The parts will need to be scrapped and replaced.  </a:t>
            </a:r>
            <a:br/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Two week lead time to get replacement parts. Production schedule is interrupted. Delivery schedules to customers are at risk. Damaged parts need to be replaced. Resources investigating the cause.</a:t>
            </a:r>
            <a:r>
              <a:rPr b="0" lang="en-US" sz="1800" spc="-1" strike="noStrike">
                <a:solidFill>
                  <a:srgbClr val="ff0000"/>
                </a:solidFill>
                <a:latin typeface="Arial"/>
              </a:rPr>
              <a:t> $$$$$$$$$$$$$$</a:t>
            </a:r>
            <a:br/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52" name="CustomShape 3"/>
          <p:cNvSpPr/>
          <p:nvPr/>
        </p:nvSpPr>
        <p:spPr>
          <a:xfrm>
            <a:off x="1922760" y="5418360"/>
            <a:ext cx="5298120" cy="1004400"/>
          </a:xfrm>
          <a:prstGeom prst="horizontalScroll">
            <a:avLst>
              <a:gd name="adj" fmla="val 12500"/>
            </a:avLst>
          </a:prstGeom>
          <a:gradFill rotWithShape="0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Simple Part, Minor Change, Significant Impact</a:t>
            </a:r>
            <a:endParaRPr b="0" lang="en-US" sz="1800" spc="-1" strike="noStrike"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" dur="500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" dur="500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" dur="500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" dur="500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3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Shape 1"/>
          <p:cNvSpPr txBox="1"/>
          <p:nvPr/>
        </p:nvSpPr>
        <p:spPr>
          <a:xfrm>
            <a:off x="457200" y="2707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Document Management Process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54" name="TextShape 2"/>
          <p:cNvSpPr txBox="1"/>
          <p:nvPr/>
        </p:nvSpPr>
        <p:spPr>
          <a:xfrm>
            <a:off x="457200" y="1451520"/>
            <a:ext cx="8116200" cy="39787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spcBef>
                <a:spcPts val="360"/>
              </a:spcBef>
            </a:pPr>
            <a:r>
              <a:rPr b="1" lang="en-US" sz="1800" spc="-1" strike="noStrike">
                <a:solidFill>
                  <a:srgbClr val="292934"/>
                </a:solidFill>
                <a:latin typeface="Arial"/>
              </a:rPr>
              <a:t>Solution: </a:t>
            </a: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Design a process to create, store, and make changes to information needed to build your product (Change/Engineering Control Process).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Documents are stored in a central location and changes are managed by a Document Control person. Everyone has access to the most current version of the documents they need and changes are validated, approved and distributed accordingly.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55" name="CustomShape 3"/>
          <p:cNvSpPr/>
          <p:nvPr/>
        </p:nvSpPr>
        <p:spPr>
          <a:xfrm>
            <a:off x="2675160" y="5160600"/>
            <a:ext cx="3489840" cy="922680"/>
          </a:xfrm>
          <a:prstGeom prst="horizontalScroll">
            <a:avLst>
              <a:gd name="adj" fmla="val 12500"/>
            </a:avLst>
          </a:prstGeom>
          <a:gradFill rotWithShape="0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Do it right the first time!</a:t>
            </a:r>
            <a:endParaRPr b="0" lang="en-US" sz="1800" spc="-1" strike="noStrike">
              <a:latin typeface="Arial"/>
            </a:endParaRPr>
          </a:p>
        </p:txBody>
      </p:sp>
    </p:spTree>
  </p:cSld>
  <p:timing>
    <p:tnLst>
      <p:par>
        <p:cTn id="32" dur="indefinite" restart="never" nodeType="tmRoot">
          <p:childTnLst>
            <p:seq>
              <p:cTn id="33" dur="indefinite" nodeType="mainSeq">
                <p:childTnLst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8" dur="5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3" dur="500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8" dur="500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nodeType="click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5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457200" y="5335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Engineering Change Control Steps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57" name="CustomShape 2"/>
          <p:cNvSpPr/>
          <p:nvPr/>
        </p:nvSpPr>
        <p:spPr>
          <a:xfrm>
            <a:off x="465840" y="1623960"/>
            <a:ext cx="2397600" cy="48240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Authorization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58" name="CustomShape 3"/>
          <p:cNvSpPr/>
          <p:nvPr/>
        </p:nvSpPr>
        <p:spPr>
          <a:xfrm>
            <a:off x="472320" y="2402280"/>
            <a:ext cx="2397600" cy="48240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Validation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59" name="CustomShape 4"/>
          <p:cNvSpPr/>
          <p:nvPr/>
        </p:nvSpPr>
        <p:spPr>
          <a:xfrm>
            <a:off x="472320" y="3958920"/>
            <a:ext cx="2397600" cy="48240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Approval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0" name="CustomShape 5"/>
          <p:cNvSpPr/>
          <p:nvPr/>
        </p:nvSpPr>
        <p:spPr>
          <a:xfrm>
            <a:off x="472320" y="4737240"/>
            <a:ext cx="2397600" cy="48240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Implementation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1" name="CustomShape 6"/>
          <p:cNvSpPr/>
          <p:nvPr/>
        </p:nvSpPr>
        <p:spPr>
          <a:xfrm>
            <a:off x="472320" y="5671080"/>
            <a:ext cx="2397600" cy="48240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Distribution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2" name="CustomShape 7"/>
          <p:cNvSpPr/>
          <p:nvPr/>
        </p:nvSpPr>
        <p:spPr>
          <a:xfrm>
            <a:off x="1664640" y="2106720"/>
            <a:ext cx="6120" cy="295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3" name="CustomShape 8"/>
          <p:cNvSpPr/>
          <p:nvPr/>
        </p:nvSpPr>
        <p:spPr>
          <a:xfrm>
            <a:off x="1658520" y="2698200"/>
            <a:ext cx="360" cy="4824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" name="CustomShape 9"/>
          <p:cNvSpPr/>
          <p:nvPr/>
        </p:nvSpPr>
        <p:spPr>
          <a:xfrm>
            <a:off x="1671120" y="4441680"/>
            <a:ext cx="360" cy="295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CustomShape 10"/>
          <p:cNvSpPr/>
          <p:nvPr/>
        </p:nvSpPr>
        <p:spPr>
          <a:xfrm>
            <a:off x="1671120" y="5220000"/>
            <a:ext cx="360" cy="450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CustomShape 11"/>
          <p:cNvSpPr/>
          <p:nvPr/>
        </p:nvSpPr>
        <p:spPr>
          <a:xfrm>
            <a:off x="459360" y="3180600"/>
            <a:ext cx="2397600" cy="48240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Make Change!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7" name="CustomShape 12"/>
          <p:cNvSpPr/>
          <p:nvPr/>
        </p:nvSpPr>
        <p:spPr>
          <a:xfrm>
            <a:off x="1658520" y="3663360"/>
            <a:ext cx="12240" cy="295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CustomShape 13"/>
          <p:cNvSpPr/>
          <p:nvPr/>
        </p:nvSpPr>
        <p:spPr>
          <a:xfrm>
            <a:off x="3073680" y="1695240"/>
            <a:ext cx="358200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Should the change even be made?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69" name="CustomShape 14"/>
          <p:cNvSpPr/>
          <p:nvPr/>
        </p:nvSpPr>
        <p:spPr>
          <a:xfrm>
            <a:off x="3073680" y="2257920"/>
            <a:ext cx="5859720" cy="82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Will the change appropriately resolve the issue? Are there other related controlled items that will need revision (Work Instructions, Quality Control forms, etc.)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70" name="CustomShape 15"/>
          <p:cNvSpPr/>
          <p:nvPr/>
        </p:nvSpPr>
        <p:spPr>
          <a:xfrm>
            <a:off x="3073680" y="3259800"/>
            <a:ext cx="324432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Create new/updated document.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71" name="CustomShape 16"/>
          <p:cNvSpPr/>
          <p:nvPr/>
        </p:nvSpPr>
        <p:spPr>
          <a:xfrm>
            <a:off x="3073680" y="3857040"/>
            <a:ext cx="597564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Submit change to review from representatives of all impacted parties (Customer Service, Production, Purchasing, etc.)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72" name="CustomShape 17"/>
          <p:cNvSpPr/>
          <p:nvPr/>
        </p:nvSpPr>
        <p:spPr>
          <a:xfrm>
            <a:off x="3073680" y="4531320"/>
            <a:ext cx="5975640" cy="1063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Store new revision in central storage area. Archive old revision (for Customer Service &amp; Engineering reference). Update Stock, Open Work Orders, purchasing info, inspection plans, work instructions, etc.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73" name="CustomShape 18"/>
          <p:cNvSpPr/>
          <p:nvPr/>
        </p:nvSpPr>
        <p:spPr>
          <a:xfrm>
            <a:off x="3073680" y="5601240"/>
            <a:ext cx="559764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Document Manager notifies all relevant employees of change. Purchasing notifies Suppliers.</a:t>
            </a:r>
            <a:endParaRPr b="0" lang="en-US" sz="1600" spc="-1" strike="noStrike">
              <a:latin typeface="Arial"/>
            </a:endParaRPr>
          </a:p>
        </p:txBody>
      </p:sp>
    </p:spTree>
  </p:cSld>
  <p:timing>
    <p:tnLst>
      <p:par>
        <p:cTn id="54" dur="indefinite" restart="never" nodeType="tmRoot">
          <p:childTnLst>
            <p:seq>
              <p:cTn id="55" dur="indefinite" nodeType="mainSeq">
                <p:childTnLst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4940280" y="2113920"/>
            <a:ext cx="3954240" cy="14306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/>
          <a:fillRef idx="0"/>
          <a:effectRef idx="0"/>
          <a:fontRef idx="minor"/>
        </p:style>
        <p:txBody>
          <a:bodyPr/>
          <a:p>
            <a:pPr marL="343080" indent="-342720">
              <a:lnSpc>
                <a:spcPct val="100000"/>
              </a:lnSpc>
              <a:spcBef>
                <a:spcPts val="32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Do you want it safe?</a:t>
            </a:r>
            <a:endParaRPr b="0" lang="en-US" sz="16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32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Do you want a record of changes?</a:t>
            </a:r>
            <a:endParaRPr b="0" lang="en-US" sz="16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32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Do you want everyone working to the same version?</a:t>
            </a:r>
            <a:endParaRPr b="0" lang="en-US" sz="16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32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Do you want to find it fast?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75" name="CustomShape 2"/>
          <p:cNvSpPr/>
          <p:nvPr/>
        </p:nvSpPr>
        <p:spPr>
          <a:xfrm>
            <a:off x="4483800" y="4139640"/>
            <a:ext cx="2867760" cy="19987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/>
          <a:fillRef idx="0"/>
          <a:effectRef idx="0"/>
          <a:fontRef idx="minor"/>
        </p:style>
        <p:txBody>
          <a:bodyPr/>
          <a:p>
            <a:pPr marL="343080" indent="-342720">
              <a:lnSpc>
                <a:spcPct val="100000"/>
              </a:lnSpc>
              <a:spcBef>
                <a:spcPts val="32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Work Instructions</a:t>
            </a:r>
            <a:endParaRPr b="0" lang="en-US" sz="16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32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Specifications</a:t>
            </a:r>
            <a:endParaRPr b="0" lang="en-US" sz="16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32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Drawings</a:t>
            </a:r>
            <a:endParaRPr b="0" lang="en-US" sz="16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32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Procedures</a:t>
            </a:r>
            <a:endParaRPr b="0" lang="en-US" sz="16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32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Forms</a:t>
            </a:r>
            <a:endParaRPr b="0" lang="en-US" sz="16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32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Regulatory Requirements and Standards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76" name="CustomShape 3"/>
          <p:cNvSpPr/>
          <p:nvPr/>
        </p:nvSpPr>
        <p:spPr>
          <a:xfrm>
            <a:off x="5839560" y="1647720"/>
            <a:ext cx="2409480" cy="466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en-US" sz="1800" spc="-97" strike="noStrike">
                <a:solidFill>
                  <a:srgbClr val="0d50bd"/>
                </a:solidFill>
                <a:latin typeface="Arial"/>
              </a:rPr>
              <a:t>Should It Be Controlled?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7" name="CustomShape 4"/>
          <p:cNvSpPr/>
          <p:nvPr/>
        </p:nvSpPr>
        <p:spPr>
          <a:xfrm>
            <a:off x="3941280" y="3720600"/>
            <a:ext cx="360900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en-US" sz="1800" spc="-97" strike="noStrike">
                <a:solidFill>
                  <a:srgbClr val="0d50bd"/>
                </a:solidFill>
                <a:latin typeface="Arial"/>
              </a:rPr>
              <a:t>Examples of Controlled Documents: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8" name="CustomShape 5"/>
          <p:cNvSpPr/>
          <p:nvPr/>
        </p:nvSpPr>
        <p:spPr>
          <a:xfrm>
            <a:off x="238320" y="1251720"/>
            <a:ext cx="42638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d50bd"/>
                </a:solidFill>
                <a:latin typeface="Arial"/>
              </a:rPr>
              <a:t>Characteristics of Controlled Documents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9" name="TextShape 6"/>
          <p:cNvSpPr txBox="1"/>
          <p:nvPr/>
        </p:nvSpPr>
        <p:spPr>
          <a:xfrm>
            <a:off x="457200" y="27072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Document Control System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80" name="CustomShape 7"/>
          <p:cNvSpPr/>
          <p:nvPr/>
        </p:nvSpPr>
        <p:spPr>
          <a:xfrm>
            <a:off x="368280" y="1860120"/>
            <a:ext cx="3469680" cy="3010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85840" indent="-285480">
              <a:lnSpc>
                <a:spcPct val="100000"/>
              </a:lnSpc>
              <a:buClr>
                <a:srgbClr val="292934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Document Title</a:t>
            </a:r>
            <a:endParaRPr b="0" lang="en-US" sz="16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292934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Document Number</a:t>
            </a:r>
            <a:endParaRPr b="0" lang="en-US" sz="16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292934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Revision Level</a:t>
            </a:r>
            <a:endParaRPr b="0" lang="en-US" sz="16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292934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Process for making changes</a:t>
            </a:r>
            <a:endParaRPr b="0" lang="en-US" sz="16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292934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Common Format</a:t>
            </a:r>
            <a:endParaRPr b="0" lang="en-US" sz="16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292934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Revision History Table</a:t>
            </a:r>
            <a:endParaRPr b="0" lang="en-US" sz="16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292934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Proprietary Statement</a:t>
            </a:r>
            <a:endParaRPr b="0" lang="en-US" sz="16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292934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Stored in Document Library</a:t>
            </a:r>
            <a:endParaRPr b="0" lang="en-US" sz="16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292934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Central Location all can access</a:t>
            </a:r>
            <a:endParaRPr b="0" lang="en-US" sz="16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292934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Current Revisions</a:t>
            </a:r>
            <a:endParaRPr b="0" lang="en-US" sz="16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292934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Limited Edit Access</a:t>
            </a:r>
            <a:endParaRPr b="0" lang="en-US" sz="1600" spc="-1" strike="noStrike">
              <a:latin typeface="Arial"/>
            </a:endParaRPr>
          </a:p>
        </p:txBody>
      </p:sp>
    </p:spTree>
  </p:cSld>
  <p:timing>
    <p:tnLst>
      <p:par>
        <p:cTn id="80" dur="indefinite" restart="never" nodeType="tmRoot">
          <p:childTnLst>
            <p:seq>
              <p:cTn id="81" dur="indefinite" nodeType="mainSeq">
                <p:childTnLst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6" dur="5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 txBox="1"/>
          <p:nvPr/>
        </p:nvSpPr>
        <p:spPr>
          <a:xfrm>
            <a:off x="181080" y="533520"/>
            <a:ext cx="8724600" cy="9903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en-US" sz="3200" spc="-97" strike="noStrike">
                <a:solidFill>
                  <a:srgbClr val="d2533c"/>
                </a:solidFill>
                <a:latin typeface="Arial"/>
              </a:rPr>
              <a:t>Common Characteristics of Controlled Document</a:t>
            </a:r>
            <a:endParaRPr b="0" lang="en-US" sz="3200" spc="-1" strike="noStrike">
              <a:solidFill>
                <a:srgbClr val="292934"/>
              </a:solidFill>
              <a:latin typeface="Arial"/>
            </a:endParaRPr>
          </a:p>
        </p:txBody>
      </p:sp>
      <p:pic>
        <p:nvPicPr>
          <p:cNvPr id="182" name="Picture 4" descr=""/>
          <p:cNvPicPr/>
          <p:nvPr/>
        </p:nvPicPr>
        <p:blipFill>
          <a:blip r:embed="rId1"/>
          <a:stretch/>
        </p:blipFill>
        <p:spPr>
          <a:xfrm>
            <a:off x="760320" y="1517040"/>
            <a:ext cx="5828400" cy="4548600"/>
          </a:xfrm>
          <a:prstGeom prst="rect">
            <a:avLst/>
          </a:prstGeom>
          <a:ln>
            <a:noFill/>
          </a:ln>
        </p:spPr>
      </p:pic>
      <p:sp>
        <p:nvSpPr>
          <p:cNvPr id="183" name="CustomShape 2"/>
          <p:cNvSpPr/>
          <p:nvPr/>
        </p:nvSpPr>
        <p:spPr>
          <a:xfrm>
            <a:off x="2761200" y="1517040"/>
            <a:ext cx="3827520" cy="823320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" name="CustomShape 3"/>
          <p:cNvSpPr/>
          <p:nvPr/>
        </p:nvSpPr>
        <p:spPr>
          <a:xfrm>
            <a:off x="6577560" y="1774800"/>
            <a:ext cx="147204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Revision History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85" name="CustomShape 4"/>
          <p:cNvSpPr/>
          <p:nvPr/>
        </p:nvSpPr>
        <p:spPr>
          <a:xfrm>
            <a:off x="6873480" y="5287320"/>
            <a:ext cx="51192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Title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86" name="CustomShape 5"/>
          <p:cNvSpPr/>
          <p:nvPr/>
        </p:nvSpPr>
        <p:spPr>
          <a:xfrm flipH="1">
            <a:off x="6473520" y="5441040"/>
            <a:ext cx="3981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ff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7" name="CustomShape 6"/>
          <p:cNvSpPr/>
          <p:nvPr/>
        </p:nvSpPr>
        <p:spPr>
          <a:xfrm flipV="1">
            <a:off x="5893920" y="5581080"/>
            <a:ext cx="360" cy="236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ff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8" name="CustomShape 7"/>
          <p:cNvSpPr/>
          <p:nvPr/>
        </p:nvSpPr>
        <p:spPr>
          <a:xfrm>
            <a:off x="5317200" y="6053760"/>
            <a:ext cx="115200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Doc number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89" name="CustomShape 8"/>
          <p:cNvSpPr/>
          <p:nvPr/>
        </p:nvSpPr>
        <p:spPr>
          <a:xfrm>
            <a:off x="6776640" y="5627880"/>
            <a:ext cx="86544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Revision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90" name="CustomShape 9"/>
          <p:cNvSpPr/>
          <p:nvPr/>
        </p:nvSpPr>
        <p:spPr>
          <a:xfrm flipH="1">
            <a:off x="6513480" y="5781600"/>
            <a:ext cx="258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ff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08" dur="indefinite" restart="never" nodeType="tmRoot">
          <p:childTnLst>
            <p:seq>
              <p:cTn id="109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Shape 1"/>
          <p:cNvSpPr txBox="1"/>
          <p:nvPr/>
        </p:nvSpPr>
        <p:spPr>
          <a:xfrm>
            <a:off x="230760" y="33408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Questions to Ask Yourself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92" name="TextShape 2"/>
          <p:cNvSpPr txBox="1"/>
          <p:nvPr/>
        </p:nvSpPr>
        <p:spPr>
          <a:xfrm>
            <a:off x="144720" y="1279440"/>
            <a:ext cx="8862840" cy="2377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182880" indent="-18252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Have you ever ordered the wrong revision part?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Have you built an assembly using the wrong type of materials?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Do you have failures in the field because a change designed to prevent an intermittent failure had not been implemented?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Are you struggling to figure out what the latest drawing/procedure is and where to get it?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93" name="CustomShape 3"/>
          <p:cNvSpPr/>
          <p:nvPr/>
        </p:nvSpPr>
        <p:spPr>
          <a:xfrm>
            <a:off x="230760" y="4978080"/>
            <a:ext cx="867708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866c49"/>
                </a:solidFill>
                <a:latin typeface="Arial"/>
              </a:rPr>
              <a:t>A minor change to a simple part can have a significant impact on the quality of your product. Having a Document Control Process can provide you with the consistency you need to build quality into your products, train new employees, reduce rework and scrap and thereby increase profitability. 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94" name="CustomShape 4"/>
          <p:cNvSpPr/>
          <p:nvPr/>
        </p:nvSpPr>
        <p:spPr>
          <a:xfrm>
            <a:off x="7575120" y="264240"/>
            <a:ext cx="1568520" cy="161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>
            <a:pPr algn="ctr">
              <a:lnSpc>
                <a:spcPct val="100000"/>
              </a:lnSpc>
            </a:pPr>
            <a:r>
              <a:rPr b="1" lang="en-US" sz="10000" spc="-1" strike="noStrike">
                <a:solidFill>
                  <a:srgbClr val="ff0000"/>
                </a:solidFill>
                <a:latin typeface="Arial"/>
              </a:rPr>
              <a:t>?</a:t>
            </a:r>
            <a:endParaRPr b="0" lang="en-US" sz="10000" spc="-1" strike="noStrike">
              <a:latin typeface="Arial"/>
            </a:endParaRPr>
          </a:p>
        </p:txBody>
      </p:sp>
    </p:spTree>
  </p:cSld>
  <p:timing>
    <p:tnLst>
      <p:par>
        <p:cTn id="110" dur="indefinite" restart="never" nodeType="tmRoot">
          <p:childTnLst>
            <p:seq>
              <p:cTn id="111" dur="indefinite" nodeType="mainSeq">
                <p:childTnLst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10701</TotalTime>
  <Application>LibreOffice/6.0.4.2$Windows_X86_64 LibreOffice_project/9b0d9b32d5dcda91d2f1a96dc04c645c450872bf</Application>
  <Words>7576</Words>
  <Paragraphs>1213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2014-09-09T20:56:39Z</dcterms:created>
  <dc:creator>Larry Johnson</dc:creator>
  <dc:description/>
  <dc:language>en-US</dc:language>
  <cp:lastModifiedBy/>
  <cp:lastPrinted>2019-02-10T21:26:04Z</cp:lastPrinted>
  <dcterms:modified xsi:type="dcterms:W3CDTF">2020-05-22T15:06:24Z</dcterms:modified>
  <cp:revision>361</cp:revision>
  <dc:subject/>
  <dc:title>Montana’s Emerging Photonics Industry and the MPIA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23</vt:i4>
  </property>
  <property fmtid="{D5CDD505-2E9C-101B-9397-08002B2CF9AE}" pid="8" name="PresentationFormat">
    <vt:lpwstr>On-screen Show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118</vt:i4>
  </property>
</Properties>
</file>