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61" r:id="rId4"/>
    <p:sldMasterId id="214748367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7" roundtripDataSignature="AMtx7mh0BArHsp/NH0TxxyhO0a5gWqvj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customschemas.google.com/relationships/presentationmetadata" Target="meta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3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4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5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5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6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6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7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8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8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9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9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0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0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6"/>
          <p:cNvSpPr txBox="1"/>
          <p:nvPr>
            <p:ph idx="1" type="body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7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"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2"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8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9"/>
          <p:cNvSpPr txBox="1"/>
          <p:nvPr>
            <p:ph idx="1" type="subTitle"/>
          </p:nvPr>
        </p:nvSpPr>
        <p:spPr>
          <a:xfrm>
            <a:off x="457200" y="533520"/>
            <a:ext cx="8229240" cy="459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0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"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0"/>
          <p:cNvSpPr txBox="1"/>
          <p:nvPr>
            <p:ph idx="2"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0"/>
          <p:cNvSpPr txBox="1"/>
          <p:nvPr>
            <p:ph idx="3"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1"/>
          <p:cNvSpPr txBox="1"/>
          <p:nvPr>
            <p:ph idx="1"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2"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3"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3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" type="body"/>
          </p:nvPr>
        </p:nvSpPr>
        <p:spPr>
          <a:xfrm>
            <a:off x="457200" y="1600200"/>
            <a:ext cx="822924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2"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1"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2"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3"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4"/>
          <p:cNvSpPr txBox="1"/>
          <p:nvPr>
            <p:ph idx="4"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5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5"/>
          <p:cNvSpPr txBox="1"/>
          <p:nvPr>
            <p:ph idx="1" type="body"/>
          </p:nvPr>
        </p:nvSpPr>
        <p:spPr>
          <a:xfrm>
            <a:off x="457200" y="1600200"/>
            <a:ext cx="26496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5"/>
          <p:cNvSpPr txBox="1"/>
          <p:nvPr>
            <p:ph idx="2" type="body"/>
          </p:nvPr>
        </p:nvSpPr>
        <p:spPr>
          <a:xfrm>
            <a:off x="3239640" y="1600200"/>
            <a:ext cx="26496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5"/>
          <p:cNvSpPr txBox="1"/>
          <p:nvPr>
            <p:ph idx="3" type="body"/>
          </p:nvPr>
        </p:nvSpPr>
        <p:spPr>
          <a:xfrm>
            <a:off x="6022080" y="1600200"/>
            <a:ext cx="26496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4" type="body"/>
          </p:nvPr>
        </p:nvSpPr>
        <p:spPr>
          <a:xfrm>
            <a:off x="457200" y="4147560"/>
            <a:ext cx="26496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5"/>
          <p:cNvSpPr txBox="1"/>
          <p:nvPr>
            <p:ph idx="5" type="body"/>
          </p:nvPr>
        </p:nvSpPr>
        <p:spPr>
          <a:xfrm>
            <a:off x="3239640" y="4147560"/>
            <a:ext cx="26496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5"/>
          <p:cNvSpPr txBox="1"/>
          <p:nvPr>
            <p:ph idx="6" type="body"/>
          </p:nvPr>
        </p:nvSpPr>
        <p:spPr>
          <a:xfrm>
            <a:off x="6022080" y="4147560"/>
            <a:ext cx="26496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" type="subTitle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7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" type="body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8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8"/>
          <p:cNvSpPr txBox="1"/>
          <p:nvPr>
            <p:ph idx="1"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8"/>
          <p:cNvSpPr txBox="1"/>
          <p:nvPr>
            <p:ph idx="2"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9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0"/>
          <p:cNvSpPr txBox="1"/>
          <p:nvPr>
            <p:ph idx="1" type="subTitle"/>
          </p:nvPr>
        </p:nvSpPr>
        <p:spPr>
          <a:xfrm>
            <a:off x="457200" y="533520"/>
            <a:ext cx="8229240" cy="459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1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1"/>
          <p:cNvSpPr txBox="1"/>
          <p:nvPr>
            <p:ph idx="1"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31"/>
          <p:cNvSpPr txBox="1"/>
          <p:nvPr>
            <p:ph idx="2"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31"/>
          <p:cNvSpPr txBox="1"/>
          <p:nvPr>
            <p:ph idx="3"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2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2"/>
          <p:cNvSpPr txBox="1"/>
          <p:nvPr>
            <p:ph idx="1"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32"/>
          <p:cNvSpPr txBox="1"/>
          <p:nvPr>
            <p:ph idx="2"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2"/>
          <p:cNvSpPr txBox="1"/>
          <p:nvPr>
            <p:ph idx="3"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3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3"/>
          <p:cNvSpPr txBox="1"/>
          <p:nvPr>
            <p:ph idx="1"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3"/>
          <p:cNvSpPr txBox="1"/>
          <p:nvPr>
            <p:ph idx="2"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3"/>
          <p:cNvSpPr txBox="1"/>
          <p:nvPr>
            <p:ph idx="3"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4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4"/>
          <p:cNvSpPr txBox="1"/>
          <p:nvPr>
            <p:ph idx="1" type="body"/>
          </p:nvPr>
        </p:nvSpPr>
        <p:spPr>
          <a:xfrm>
            <a:off x="457200" y="1600200"/>
            <a:ext cx="822924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4"/>
          <p:cNvSpPr txBox="1"/>
          <p:nvPr>
            <p:ph idx="2"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5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5"/>
          <p:cNvSpPr txBox="1"/>
          <p:nvPr>
            <p:ph idx="1"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5"/>
          <p:cNvSpPr txBox="1"/>
          <p:nvPr>
            <p:ph idx="2"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5"/>
          <p:cNvSpPr txBox="1"/>
          <p:nvPr>
            <p:ph idx="3"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35"/>
          <p:cNvSpPr txBox="1"/>
          <p:nvPr>
            <p:ph idx="4"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6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36"/>
          <p:cNvSpPr txBox="1"/>
          <p:nvPr>
            <p:ph idx="1" type="body"/>
          </p:nvPr>
        </p:nvSpPr>
        <p:spPr>
          <a:xfrm>
            <a:off x="457200" y="1600200"/>
            <a:ext cx="26496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36"/>
          <p:cNvSpPr txBox="1"/>
          <p:nvPr>
            <p:ph idx="2" type="body"/>
          </p:nvPr>
        </p:nvSpPr>
        <p:spPr>
          <a:xfrm>
            <a:off x="3239640" y="1600200"/>
            <a:ext cx="26496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6"/>
          <p:cNvSpPr txBox="1"/>
          <p:nvPr>
            <p:ph idx="3" type="body"/>
          </p:nvPr>
        </p:nvSpPr>
        <p:spPr>
          <a:xfrm>
            <a:off x="6022080" y="1600200"/>
            <a:ext cx="26496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6"/>
          <p:cNvSpPr txBox="1"/>
          <p:nvPr>
            <p:ph idx="4" type="body"/>
          </p:nvPr>
        </p:nvSpPr>
        <p:spPr>
          <a:xfrm>
            <a:off x="457200" y="4147560"/>
            <a:ext cx="26496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36"/>
          <p:cNvSpPr txBox="1"/>
          <p:nvPr>
            <p:ph idx="5" type="body"/>
          </p:nvPr>
        </p:nvSpPr>
        <p:spPr>
          <a:xfrm>
            <a:off x="3239640" y="4147560"/>
            <a:ext cx="26496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36"/>
          <p:cNvSpPr txBox="1"/>
          <p:nvPr>
            <p:ph idx="6" type="body"/>
          </p:nvPr>
        </p:nvSpPr>
        <p:spPr>
          <a:xfrm>
            <a:off x="6022080" y="4147560"/>
            <a:ext cx="26496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9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9"/>
          <p:cNvSpPr txBox="1"/>
          <p:nvPr>
            <p:ph idx="1" type="subTitle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0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40"/>
          <p:cNvSpPr txBox="1"/>
          <p:nvPr>
            <p:ph idx="1" type="body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1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41"/>
          <p:cNvSpPr txBox="1"/>
          <p:nvPr>
            <p:ph idx="1"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41"/>
          <p:cNvSpPr txBox="1"/>
          <p:nvPr>
            <p:ph idx="2"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2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3"/>
          <p:cNvSpPr txBox="1"/>
          <p:nvPr>
            <p:ph idx="1" type="subTitle"/>
          </p:nvPr>
        </p:nvSpPr>
        <p:spPr>
          <a:xfrm>
            <a:off x="457200" y="533520"/>
            <a:ext cx="8229240" cy="459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4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44"/>
          <p:cNvSpPr txBox="1"/>
          <p:nvPr>
            <p:ph idx="1"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44"/>
          <p:cNvSpPr txBox="1"/>
          <p:nvPr>
            <p:ph idx="2"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44"/>
          <p:cNvSpPr txBox="1"/>
          <p:nvPr>
            <p:ph idx="3"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5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45"/>
          <p:cNvSpPr txBox="1"/>
          <p:nvPr>
            <p:ph idx="1"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45"/>
          <p:cNvSpPr txBox="1"/>
          <p:nvPr>
            <p:ph idx="2"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45"/>
          <p:cNvSpPr txBox="1"/>
          <p:nvPr>
            <p:ph idx="3"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6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46"/>
          <p:cNvSpPr txBox="1"/>
          <p:nvPr>
            <p:ph idx="1"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46"/>
          <p:cNvSpPr txBox="1"/>
          <p:nvPr>
            <p:ph idx="2"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46"/>
          <p:cNvSpPr txBox="1"/>
          <p:nvPr>
            <p:ph idx="3"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7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47"/>
          <p:cNvSpPr txBox="1"/>
          <p:nvPr>
            <p:ph idx="1" type="body"/>
          </p:nvPr>
        </p:nvSpPr>
        <p:spPr>
          <a:xfrm>
            <a:off x="457200" y="1600200"/>
            <a:ext cx="822924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47"/>
          <p:cNvSpPr txBox="1"/>
          <p:nvPr>
            <p:ph idx="2"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8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48"/>
          <p:cNvSpPr txBox="1"/>
          <p:nvPr>
            <p:ph idx="1"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48"/>
          <p:cNvSpPr txBox="1"/>
          <p:nvPr>
            <p:ph idx="2"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48"/>
          <p:cNvSpPr txBox="1"/>
          <p:nvPr>
            <p:ph idx="3"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48"/>
          <p:cNvSpPr txBox="1"/>
          <p:nvPr>
            <p:ph idx="4"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9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49"/>
          <p:cNvSpPr txBox="1"/>
          <p:nvPr>
            <p:ph idx="1" type="body"/>
          </p:nvPr>
        </p:nvSpPr>
        <p:spPr>
          <a:xfrm>
            <a:off x="457200" y="1600200"/>
            <a:ext cx="26496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49"/>
          <p:cNvSpPr txBox="1"/>
          <p:nvPr>
            <p:ph idx="2" type="body"/>
          </p:nvPr>
        </p:nvSpPr>
        <p:spPr>
          <a:xfrm>
            <a:off x="3239640" y="1600200"/>
            <a:ext cx="26496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49"/>
          <p:cNvSpPr txBox="1"/>
          <p:nvPr>
            <p:ph idx="3" type="body"/>
          </p:nvPr>
        </p:nvSpPr>
        <p:spPr>
          <a:xfrm>
            <a:off x="6022080" y="1600200"/>
            <a:ext cx="26496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49"/>
          <p:cNvSpPr txBox="1"/>
          <p:nvPr>
            <p:ph idx="4" type="body"/>
          </p:nvPr>
        </p:nvSpPr>
        <p:spPr>
          <a:xfrm>
            <a:off x="457200" y="4147560"/>
            <a:ext cx="26496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49"/>
          <p:cNvSpPr txBox="1"/>
          <p:nvPr>
            <p:ph idx="5" type="body"/>
          </p:nvPr>
        </p:nvSpPr>
        <p:spPr>
          <a:xfrm>
            <a:off x="3239640" y="4147560"/>
            <a:ext cx="26496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49"/>
          <p:cNvSpPr txBox="1"/>
          <p:nvPr>
            <p:ph idx="6" type="body"/>
          </p:nvPr>
        </p:nvSpPr>
        <p:spPr>
          <a:xfrm>
            <a:off x="6022080" y="4147560"/>
            <a:ext cx="2649600" cy="232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35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/>
          <p:nvPr/>
        </p:nvSpPr>
        <p:spPr>
          <a:xfrm>
            <a:off x="0" y="220680"/>
            <a:ext cx="9143640" cy="228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1"/>
          <p:cNvSpPr/>
          <p:nvPr/>
        </p:nvSpPr>
        <p:spPr>
          <a:xfrm>
            <a:off x="0" y="0"/>
            <a:ext cx="9143640" cy="36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" name="Google Shape;8;p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8880" y="6233760"/>
            <a:ext cx="1266840" cy="59724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1"/>
          <p:cNvSpPr/>
          <p:nvPr/>
        </p:nvSpPr>
        <p:spPr>
          <a:xfrm>
            <a:off x="1355040" y="6572880"/>
            <a:ext cx="7655400" cy="45360"/>
          </a:xfrm>
          <a:prstGeom prst="rect">
            <a:avLst/>
          </a:prstGeom>
          <a:solidFill>
            <a:srgbClr val="0D50BD"/>
          </a:solidFill>
          <a:ln>
            <a:noFill/>
          </a:ln>
          <a:effectLst>
            <a:outerShdw blurRad="38100" rotWithShape="0" algn="br" dir="2700000" dist="2540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11"/>
          <p:cNvSpPr/>
          <p:nvPr/>
        </p:nvSpPr>
        <p:spPr>
          <a:xfrm>
            <a:off x="8525520" y="6555960"/>
            <a:ext cx="569160" cy="30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1"/>
          <p:cNvSpPr txBox="1"/>
          <p:nvPr>
            <p:ph type="title"/>
          </p:nvPr>
        </p:nvSpPr>
        <p:spPr>
          <a:xfrm>
            <a:off x="685800" y="1371600"/>
            <a:ext cx="7848360" cy="19267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2" name="Google Shape;12;p11"/>
          <p:cNvSpPr txBox="1"/>
          <p:nvPr>
            <p:ph idx="11" type="ftr"/>
          </p:nvPr>
        </p:nvSpPr>
        <p:spPr>
          <a:xfrm>
            <a:off x="3429000" y="18360"/>
            <a:ext cx="4114440" cy="32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cxnSp>
        <p:nvCxnSpPr>
          <p:cNvPr id="13" name="Google Shape;13;p11"/>
          <p:cNvCxnSpPr/>
          <p:nvPr/>
        </p:nvCxnSpPr>
        <p:spPr>
          <a:xfrm>
            <a:off x="685800" y="3398400"/>
            <a:ext cx="7848360" cy="1440"/>
          </a:xfrm>
          <a:prstGeom prst="straightConnector1">
            <a:avLst/>
          </a:prstGeom>
          <a:noFill/>
          <a:ln cap="flat" cmpd="sng" w="190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" name="Google Shape;14;p11"/>
          <p:cNvSpPr txBox="1"/>
          <p:nvPr>
            <p:ph idx="1"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/>
          <p:nvPr/>
        </p:nvSpPr>
        <p:spPr>
          <a:xfrm>
            <a:off x="0" y="220680"/>
            <a:ext cx="9143640" cy="228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0" y="0"/>
            <a:ext cx="9143640" cy="36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8880" y="6233760"/>
            <a:ext cx="1266840" cy="59724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/>
          <p:nvPr/>
        </p:nvSpPr>
        <p:spPr>
          <a:xfrm>
            <a:off x="1355040" y="6572880"/>
            <a:ext cx="7655400" cy="45360"/>
          </a:xfrm>
          <a:prstGeom prst="rect">
            <a:avLst/>
          </a:prstGeom>
          <a:solidFill>
            <a:srgbClr val="0D50BD"/>
          </a:solidFill>
          <a:ln>
            <a:noFill/>
          </a:ln>
          <a:effectLst>
            <a:outerShdw blurRad="38100" rotWithShape="0" algn="br" dir="2700000" dist="2540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8525520" y="6555960"/>
            <a:ext cx="569160" cy="30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18360"/>
            <a:ext cx="2895120" cy="328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429000" y="18360"/>
            <a:ext cx="4114440" cy="32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7"/>
          <p:cNvSpPr/>
          <p:nvPr/>
        </p:nvSpPr>
        <p:spPr>
          <a:xfrm>
            <a:off x="0" y="220680"/>
            <a:ext cx="9143640" cy="228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37"/>
          <p:cNvSpPr/>
          <p:nvPr/>
        </p:nvSpPr>
        <p:spPr>
          <a:xfrm>
            <a:off x="0" y="0"/>
            <a:ext cx="9143640" cy="36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3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8880" y="6233760"/>
            <a:ext cx="1266840" cy="59724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37"/>
          <p:cNvSpPr/>
          <p:nvPr/>
        </p:nvSpPr>
        <p:spPr>
          <a:xfrm>
            <a:off x="1355040" y="6572880"/>
            <a:ext cx="7655400" cy="45360"/>
          </a:xfrm>
          <a:prstGeom prst="rect">
            <a:avLst/>
          </a:prstGeom>
          <a:solidFill>
            <a:srgbClr val="0D50BD"/>
          </a:solidFill>
          <a:ln>
            <a:noFill/>
          </a:ln>
          <a:effectLst>
            <a:outerShdw blurRad="38100" rotWithShape="0" algn="br" dir="2700000" dist="2540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37"/>
          <p:cNvSpPr/>
          <p:nvPr/>
        </p:nvSpPr>
        <p:spPr>
          <a:xfrm>
            <a:off x="8525520" y="6555960"/>
            <a:ext cx="569160" cy="30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7"/>
          <p:cNvSpPr txBox="1"/>
          <p:nvPr>
            <p:ph idx="10" type="dt"/>
          </p:nvPr>
        </p:nvSpPr>
        <p:spPr>
          <a:xfrm>
            <a:off x="457200" y="18360"/>
            <a:ext cx="2895120" cy="328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28" name="Google Shape;128;p37"/>
          <p:cNvSpPr txBox="1"/>
          <p:nvPr>
            <p:ph idx="11" type="ftr"/>
          </p:nvPr>
        </p:nvSpPr>
        <p:spPr>
          <a:xfrm>
            <a:off x="3429000" y="18360"/>
            <a:ext cx="4114440" cy="32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29" name="Google Shape;129;p37"/>
          <p:cNvSpPr/>
          <p:nvPr/>
        </p:nvSpPr>
        <p:spPr>
          <a:xfrm>
            <a:off x="8692560" y="6555960"/>
            <a:ext cx="402120" cy="301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37"/>
          <p:cNvSpPr txBox="1"/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1" name="Google Shape;131;p37"/>
          <p:cNvSpPr txBox="1"/>
          <p:nvPr>
            <p:ph idx="1"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Relationship Id="rId4" Type="http://schemas.openxmlformats.org/officeDocument/2006/relationships/image" Target="../media/image22.png"/><Relationship Id="rId5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"/>
          <p:cNvSpPr txBox="1"/>
          <p:nvPr/>
        </p:nvSpPr>
        <p:spPr>
          <a:xfrm>
            <a:off x="685800" y="1463040"/>
            <a:ext cx="7772040" cy="1469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400" u="none" cap="none" strike="noStrike">
                <a:solidFill>
                  <a:srgbClr val="D2533C"/>
                </a:solidFill>
                <a:latin typeface="Arial"/>
                <a:ea typeface="Arial"/>
                <a:cs typeface="Arial"/>
                <a:sym typeface="Arial"/>
              </a:rPr>
              <a:t>MANAGING DISCREPANT MATERIAL</a:t>
            </a:r>
            <a:endParaRPr b="0" i="0" sz="5400" u="none" cap="none" strike="noStrike">
              <a:solidFill>
                <a:srgbClr val="29293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"/>
          <p:cNvSpPr txBox="1"/>
          <p:nvPr/>
        </p:nvSpPr>
        <p:spPr>
          <a:xfrm>
            <a:off x="978480" y="3675960"/>
            <a:ext cx="7186680" cy="1752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57576E"/>
                </a:solidFill>
                <a:latin typeface="Arial"/>
                <a:ea typeface="Arial"/>
                <a:cs typeface="Arial"/>
                <a:sym typeface="Arial"/>
              </a:rPr>
              <a:t>Ben Klein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79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57576E"/>
                </a:solidFill>
                <a:latin typeface="Arial"/>
                <a:ea typeface="Arial"/>
                <a:cs typeface="Arial"/>
                <a:sym typeface="Arial"/>
              </a:rPr>
              <a:t>Quality Manager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79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57576E"/>
                </a:solidFill>
                <a:latin typeface="Arial"/>
                <a:ea typeface="Arial"/>
                <a:cs typeface="Arial"/>
                <a:sym typeface="Arial"/>
              </a:rPr>
              <a:t>FLIR Systems, Inc.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16160" y="3714120"/>
            <a:ext cx="3839400" cy="2590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"/>
          <p:cNvSpPr txBox="1"/>
          <p:nvPr/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D2533C"/>
                </a:solidFill>
                <a:latin typeface="Arial"/>
                <a:ea typeface="Arial"/>
                <a:cs typeface="Arial"/>
                <a:sym typeface="Arial"/>
              </a:rPr>
              <a:t>Discrepant: Definition</a:t>
            </a:r>
            <a:endParaRPr b="0" i="0" sz="4000" u="none" cap="none" strike="noStrike">
              <a:solidFill>
                <a:srgbClr val="29293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"/>
          <p:cNvSpPr/>
          <p:nvPr/>
        </p:nvSpPr>
        <p:spPr>
          <a:xfrm>
            <a:off x="172080" y="3429000"/>
            <a:ext cx="8799480" cy="1690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sng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Sources of discrepancy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Incoming inspection – generally supplier caused)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During manufacturing – either supplier or process caused)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Returns from customer - Service Returns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"/>
          <p:cNvSpPr/>
          <p:nvPr/>
        </p:nvSpPr>
        <p:spPr>
          <a:xfrm>
            <a:off x="172080" y="1801800"/>
            <a:ext cx="8645760" cy="1340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sng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Definition: differing, disagreeing, inconsistent (dictionary.com)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Discrepant may be nonconforming (does not meet specification per drawing)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Discrepant may </a:t>
            </a:r>
            <a:r>
              <a:rPr b="0" i="1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not be</a:t>
            </a: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 nonconforming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1" marL="743040" marR="0" rtl="0" algn="l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Doesn’t fit due to tolerance stack-up, strange color, finish isn’t quite right 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"/>
          <p:cNvSpPr txBox="1"/>
          <p:nvPr/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D2533C"/>
                </a:solidFill>
                <a:latin typeface="Arial"/>
                <a:ea typeface="Arial"/>
                <a:cs typeface="Arial"/>
                <a:sym typeface="Arial"/>
              </a:rPr>
              <a:t>Discrepant Material: Problem</a:t>
            </a:r>
            <a:endParaRPr b="0" i="0" sz="4000" u="none" cap="none" strike="noStrike">
              <a:solidFill>
                <a:srgbClr val="29293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190800" y="1402920"/>
            <a:ext cx="8762760" cy="1690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Problem</a:t>
            </a: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: Discrepant lenses are starting to pile up next to the final assembly station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A laser was accidentally built and shipped with one of the discrepant lenses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Two months later, the Customer returned the Laser because it “stopped working”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The laser fried a bunch of parts because of discrepant lens. Cost thousands of dollars to repair! </a:t>
            </a:r>
            <a:r>
              <a:rPr b="0" i="0" lang="en-U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$$$$$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960" y="3746880"/>
            <a:ext cx="3098520" cy="24451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1" name="Google Shape;201;p3"/>
          <p:cNvGrpSpPr/>
          <p:nvPr/>
        </p:nvGrpSpPr>
        <p:grpSpPr>
          <a:xfrm>
            <a:off x="5035361" y="3291840"/>
            <a:ext cx="3555679" cy="3271004"/>
            <a:chOff x="5035361" y="3291840"/>
            <a:chExt cx="3555679" cy="3271004"/>
          </a:xfrm>
        </p:grpSpPr>
        <p:pic>
          <p:nvPicPr>
            <p:cNvPr id="202" name="Google Shape;202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rot="853200">
              <a:off x="5260680" y="4062960"/>
              <a:ext cx="2823120" cy="21866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58240" y="3291840"/>
              <a:ext cx="1432800" cy="10396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" name="Google Shape;204;p3"/>
            <p:cNvSpPr/>
            <p:nvPr/>
          </p:nvSpPr>
          <p:spPr>
            <a:xfrm rot="-492600">
              <a:off x="6106680" y="5725440"/>
              <a:ext cx="1128960" cy="2422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000" lIns="90000" spcFirstLastPara="1" rIns="90000" wrap="square" tIns="450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000" u="none" cap="none" strike="noStrik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Bozeman Lasers</a:t>
              </a:r>
              <a:endParaRPr b="0" i="0" sz="1000" u="none" cap="none" strike="noStrike"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"/>
          <p:cNvSpPr txBox="1"/>
          <p:nvPr/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D2533C"/>
                </a:solidFill>
                <a:latin typeface="Arial"/>
                <a:ea typeface="Arial"/>
                <a:cs typeface="Arial"/>
                <a:sym typeface="Arial"/>
              </a:rPr>
              <a:t>Discrepant Material: Solution</a:t>
            </a:r>
            <a:endParaRPr b="0" i="0" sz="4000" u="none" cap="none" strike="noStrike">
              <a:solidFill>
                <a:srgbClr val="29293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4"/>
          <p:cNvSpPr/>
          <p:nvPr/>
        </p:nvSpPr>
        <p:spPr>
          <a:xfrm>
            <a:off x="123840" y="1405800"/>
            <a:ext cx="885348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Solution</a:t>
            </a: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: Design a process initiated any time Discrepant Material is encountered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4"/>
          <p:cNvSpPr/>
          <p:nvPr/>
        </p:nvSpPr>
        <p:spPr>
          <a:xfrm>
            <a:off x="973800" y="2396520"/>
            <a:ext cx="4106880" cy="5076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6B76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Label Discrepant Material and Segregate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Record information in Discrepant Material Log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"/>
          <p:cNvSpPr/>
          <p:nvPr/>
        </p:nvSpPr>
        <p:spPr>
          <a:xfrm>
            <a:off x="973800" y="3150720"/>
            <a:ext cx="4106880" cy="5076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6B76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Evaluate Discrepant Material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Update Discrepant Material Log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4"/>
          <p:cNvSpPr/>
          <p:nvPr/>
        </p:nvSpPr>
        <p:spPr>
          <a:xfrm>
            <a:off x="973800" y="3904560"/>
            <a:ext cx="4106880" cy="5076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6B76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Determine Disposition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4"/>
          <p:cNvSpPr/>
          <p:nvPr/>
        </p:nvSpPr>
        <p:spPr>
          <a:xfrm>
            <a:off x="973800" y="4658760"/>
            <a:ext cx="4106880" cy="5076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6B76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Disposition Material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4"/>
          <p:cNvSpPr/>
          <p:nvPr/>
        </p:nvSpPr>
        <p:spPr>
          <a:xfrm>
            <a:off x="6366600" y="3582720"/>
            <a:ext cx="1994040" cy="10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56680" lvl="0" marL="257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2934"/>
              </a:buClr>
              <a:buSzPts val="1600"/>
              <a:buFont typeface="Arial"/>
              <a:buAutoNum type="arabicPeriod"/>
            </a:pPr>
            <a:r>
              <a:rPr b="0" i="0" lang="en-US" sz="16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Scrap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56680" lvl="0" marL="257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2934"/>
              </a:buClr>
              <a:buSzPts val="1600"/>
              <a:buFont typeface="Arial"/>
              <a:buAutoNum type="arabicPeriod"/>
            </a:pPr>
            <a:r>
              <a:rPr b="0" i="0" lang="en-US" sz="16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Rework/Repair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56680" lvl="0" marL="257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2934"/>
              </a:buClr>
              <a:buSzPts val="1600"/>
              <a:buFont typeface="Arial"/>
              <a:buAutoNum type="arabicPeriod"/>
            </a:pPr>
            <a:r>
              <a:rPr b="0" i="0" lang="en-US" sz="16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Return to suppler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56680" lvl="0" marL="257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2934"/>
              </a:buClr>
              <a:buSzPts val="1600"/>
              <a:buFont typeface="Arial"/>
              <a:buAutoNum type="arabicPeriod"/>
            </a:pPr>
            <a:r>
              <a:rPr b="0" i="0" lang="en-US" sz="16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Use as is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4"/>
          <p:cNvSpPr/>
          <p:nvPr/>
        </p:nvSpPr>
        <p:spPr>
          <a:xfrm>
            <a:off x="5518800" y="3947040"/>
            <a:ext cx="398160" cy="414000"/>
          </a:xfrm>
          <a:prstGeom prst="flowChartDecision">
            <a:avLst/>
          </a:prstGeom>
          <a:solidFill>
            <a:schemeClr val="accent1"/>
          </a:solidFill>
          <a:ln cap="flat" cmpd="sng" w="25400">
            <a:solidFill>
              <a:srgbClr val="6B76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4"/>
          <p:cNvSpPr/>
          <p:nvPr/>
        </p:nvSpPr>
        <p:spPr>
          <a:xfrm>
            <a:off x="3027600" y="2904480"/>
            <a:ext cx="360" cy="2458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8425">
            <a:solidFill>
              <a:srgbClr val="8E9E94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218" name="Google Shape;218;p4"/>
          <p:cNvSpPr/>
          <p:nvPr/>
        </p:nvSpPr>
        <p:spPr>
          <a:xfrm>
            <a:off x="3027600" y="3658680"/>
            <a:ext cx="360" cy="2458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8425">
            <a:solidFill>
              <a:srgbClr val="8E9E94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219" name="Google Shape;219;p4"/>
          <p:cNvSpPr/>
          <p:nvPr/>
        </p:nvSpPr>
        <p:spPr>
          <a:xfrm>
            <a:off x="3027600" y="4412880"/>
            <a:ext cx="360" cy="2458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8425">
            <a:solidFill>
              <a:srgbClr val="8E9E94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220" name="Google Shape;220;p4"/>
          <p:cNvSpPr/>
          <p:nvPr/>
        </p:nvSpPr>
        <p:spPr>
          <a:xfrm flipH="1" rot="10800000">
            <a:off x="5081040" y="4149720"/>
            <a:ext cx="437400" cy="39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8425">
            <a:solidFill>
              <a:srgbClr val="8E9E94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221" name="Google Shape;221;p4"/>
          <p:cNvSpPr/>
          <p:nvPr/>
        </p:nvSpPr>
        <p:spPr>
          <a:xfrm rot="10800000">
            <a:off x="5960520" y="3629160"/>
            <a:ext cx="394200" cy="993600"/>
          </a:xfrm>
          <a:prstGeom prst="rightBrace">
            <a:avLst>
              <a:gd fmla="val 8333" name="adj1"/>
              <a:gd fmla="val 48686" name="adj2"/>
            </a:avLst>
          </a:prstGeom>
          <a:noFill/>
          <a:ln cap="flat" cmpd="sng" w="9525">
            <a:solidFill>
              <a:srgbClr val="8E9E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"/>
          <p:cNvSpPr txBox="1"/>
          <p:nvPr/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D2533C"/>
                </a:solidFill>
                <a:latin typeface="Arial"/>
                <a:ea typeface="Arial"/>
                <a:cs typeface="Arial"/>
                <a:sym typeface="Arial"/>
              </a:rPr>
              <a:t>Discrepant Material Process</a:t>
            </a:r>
            <a:endParaRPr b="0" i="0" sz="4000" u="none" cap="none" strike="noStrike">
              <a:solidFill>
                <a:srgbClr val="29293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5"/>
          <p:cNvSpPr/>
          <p:nvPr/>
        </p:nvSpPr>
        <p:spPr>
          <a:xfrm>
            <a:off x="99360" y="1442160"/>
            <a:ext cx="8853480" cy="1065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Discrepant Material is never accidentally incorporated into final product.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A record of Discrepant Material is generated. Trends lead to improvements.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Returned material has declined. Manufacturing costs decreased. Improved yield.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8" name="Google Shape;22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0880" y="2519280"/>
            <a:ext cx="8470080" cy="303588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5"/>
          <p:cNvSpPr/>
          <p:nvPr/>
        </p:nvSpPr>
        <p:spPr>
          <a:xfrm>
            <a:off x="1416960" y="5693040"/>
            <a:ext cx="6830640" cy="876240"/>
          </a:xfrm>
          <a:prstGeom prst="horizontalScroll">
            <a:avLst>
              <a:gd fmla="val 12500" name="adj"/>
            </a:avLst>
          </a:prstGeom>
          <a:gradFill>
            <a:gsLst>
              <a:gs pos="0">
                <a:srgbClr val="323C47"/>
              </a:gs>
              <a:gs pos="48000">
                <a:srgbClr val="4F5E6E"/>
              </a:gs>
              <a:gs pos="100000">
                <a:srgbClr val="8B9CAC"/>
              </a:gs>
            </a:gsLst>
            <a:lin ang="16200000" scaled="0"/>
          </a:gra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Discrepant material gives insight regarding the design, the performance of your suppliers, performance of your processes. 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6"/>
          <p:cNvSpPr txBox="1"/>
          <p:nvPr/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D2533C"/>
                </a:solidFill>
                <a:latin typeface="Arial"/>
                <a:ea typeface="Arial"/>
                <a:cs typeface="Arial"/>
                <a:sym typeface="Arial"/>
              </a:rPr>
              <a:t>Service Returns: Problem Statement</a:t>
            </a:r>
            <a:endParaRPr b="0" i="0" sz="4000" u="none" cap="none" strike="noStrike">
              <a:solidFill>
                <a:srgbClr val="29293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6"/>
          <p:cNvSpPr/>
          <p:nvPr/>
        </p:nvSpPr>
        <p:spPr>
          <a:xfrm>
            <a:off x="269280" y="1488600"/>
            <a:ext cx="8809920" cy="14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Problem</a:t>
            </a: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: Lasers returns are increasing in qty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Returned lasers are misplaced; long time before returning to the customer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Customers are not happy and considering another source for lasers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We have no idea how many are returning and no idea of the product reliability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4840" y="5274000"/>
            <a:ext cx="1249920" cy="996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320" y="3894840"/>
            <a:ext cx="1249920" cy="996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9640" y="5483880"/>
            <a:ext cx="1249920" cy="996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32680" y="4106880"/>
            <a:ext cx="1249920" cy="996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23280" y="3713760"/>
            <a:ext cx="1249920" cy="996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59080" y="4432320"/>
            <a:ext cx="1249920" cy="996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5640" y="5328000"/>
            <a:ext cx="1249920" cy="996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23280" y="5258160"/>
            <a:ext cx="1249920" cy="996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89520" y="3960720"/>
            <a:ext cx="1249920" cy="996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04960" y="5519160"/>
            <a:ext cx="1249920" cy="996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09160" y="4605120"/>
            <a:ext cx="1249920" cy="996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7"/>
          <p:cNvSpPr txBox="1"/>
          <p:nvPr/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D2533C"/>
                </a:solidFill>
                <a:latin typeface="Arial"/>
                <a:ea typeface="Arial"/>
                <a:cs typeface="Arial"/>
                <a:sym typeface="Arial"/>
              </a:rPr>
              <a:t>Service Return Process: Solution</a:t>
            </a:r>
            <a:endParaRPr b="0" i="0" sz="4000" u="none" cap="none" strike="noStrike">
              <a:solidFill>
                <a:srgbClr val="29293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7"/>
          <p:cNvSpPr/>
          <p:nvPr/>
        </p:nvSpPr>
        <p:spPr>
          <a:xfrm>
            <a:off x="138600" y="1330920"/>
            <a:ext cx="8866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Solution</a:t>
            </a: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: Design a process initiated any time Lasers are returned by a customer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7"/>
          <p:cNvSpPr/>
          <p:nvPr/>
        </p:nvSpPr>
        <p:spPr>
          <a:xfrm>
            <a:off x="2362680" y="2001960"/>
            <a:ext cx="2767680" cy="46512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6B76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Label the Returned Material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Record in Log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7"/>
          <p:cNvSpPr/>
          <p:nvPr/>
        </p:nvSpPr>
        <p:spPr>
          <a:xfrm>
            <a:off x="2362680" y="2788200"/>
            <a:ext cx="2767680" cy="46512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6B76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Evaluate Returned Material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Updates Log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7"/>
          <p:cNvSpPr/>
          <p:nvPr/>
        </p:nvSpPr>
        <p:spPr>
          <a:xfrm>
            <a:off x="2362680" y="4360680"/>
            <a:ext cx="2767680" cy="46512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6B76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Determine Disposition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7"/>
          <p:cNvSpPr/>
          <p:nvPr/>
        </p:nvSpPr>
        <p:spPr>
          <a:xfrm>
            <a:off x="2362680" y="5146920"/>
            <a:ext cx="2767680" cy="46512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6B76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Disposition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7"/>
          <p:cNvSpPr/>
          <p:nvPr/>
        </p:nvSpPr>
        <p:spPr>
          <a:xfrm>
            <a:off x="6375960" y="4290480"/>
            <a:ext cx="2207520" cy="820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56680" lvl="0" marL="257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2934"/>
              </a:buClr>
              <a:buSzPts val="1600"/>
              <a:buFont typeface="Arial"/>
              <a:buAutoNum type="arabicPeriod"/>
            </a:pPr>
            <a:r>
              <a:rPr b="0" i="0" lang="en-US" sz="16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Replace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56680" lvl="0" marL="257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2934"/>
              </a:buClr>
              <a:buSzPts val="1600"/>
              <a:buFont typeface="Arial"/>
              <a:buAutoNum type="arabicPeriod"/>
            </a:pPr>
            <a:r>
              <a:rPr b="0" i="0" lang="en-US" sz="16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Rework/Repair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56680" lvl="0" marL="257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2934"/>
              </a:buClr>
              <a:buSzPts val="1600"/>
              <a:buFont typeface="Arial"/>
              <a:buAutoNum type="arabicPeriod"/>
            </a:pPr>
            <a:r>
              <a:rPr b="0" i="0" lang="en-US" sz="16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Return to Customer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7"/>
          <p:cNvSpPr/>
          <p:nvPr/>
        </p:nvSpPr>
        <p:spPr>
          <a:xfrm>
            <a:off x="5568120" y="4507920"/>
            <a:ext cx="398160" cy="414000"/>
          </a:xfrm>
          <a:prstGeom prst="flowChartDecision">
            <a:avLst/>
          </a:prstGeom>
          <a:solidFill>
            <a:schemeClr val="accen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7"/>
          <p:cNvSpPr/>
          <p:nvPr/>
        </p:nvSpPr>
        <p:spPr>
          <a:xfrm>
            <a:off x="3746520" y="2467440"/>
            <a:ext cx="360" cy="320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8425">
            <a:solidFill>
              <a:srgbClr val="8E9E94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260" name="Google Shape;260;p7"/>
          <p:cNvSpPr/>
          <p:nvPr/>
        </p:nvSpPr>
        <p:spPr>
          <a:xfrm>
            <a:off x="3746520" y="4039560"/>
            <a:ext cx="360" cy="320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8425">
            <a:solidFill>
              <a:srgbClr val="8E9E94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261" name="Google Shape;261;p7"/>
          <p:cNvSpPr/>
          <p:nvPr/>
        </p:nvSpPr>
        <p:spPr>
          <a:xfrm>
            <a:off x="3746520" y="4825800"/>
            <a:ext cx="360" cy="320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8425">
            <a:solidFill>
              <a:srgbClr val="8E9E94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262" name="Google Shape;262;p7"/>
          <p:cNvSpPr/>
          <p:nvPr/>
        </p:nvSpPr>
        <p:spPr>
          <a:xfrm rot="10800000">
            <a:off x="6010200" y="4291200"/>
            <a:ext cx="394200" cy="830520"/>
          </a:xfrm>
          <a:prstGeom prst="rightBrace">
            <a:avLst>
              <a:gd fmla="val 19718" name="adj1"/>
              <a:gd fmla="val 48686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7"/>
          <p:cNvSpPr/>
          <p:nvPr/>
        </p:nvSpPr>
        <p:spPr>
          <a:xfrm>
            <a:off x="2362680" y="5932800"/>
            <a:ext cx="2767680" cy="46512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6B76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Return to Customer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7"/>
          <p:cNvSpPr/>
          <p:nvPr/>
        </p:nvSpPr>
        <p:spPr>
          <a:xfrm>
            <a:off x="3746520" y="5612040"/>
            <a:ext cx="360" cy="320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8425">
            <a:solidFill>
              <a:srgbClr val="8E9E94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265" name="Google Shape;265;p7"/>
          <p:cNvSpPr/>
          <p:nvPr/>
        </p:nvSpPr>
        <p:spPr>
          <a:xfrm>
            <a:off x="5568120" y="3596040"/>
            <a:ext cx="398160" cy="414000"/>
          </a:xfrm>
          <a:prstGeom prst="flowChartDecision">
            <a:avLst/>
          </a:prstGeom>
          <a:solidFill>
            <a:schemeClr val="accen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7"/>
          <p:cNvSpPr/>
          <p:nvPr/>
        </p:nvSpPr>
        <p:spPr>
          <a:xfrm>
            <a:off x="6556680" y="3336840"/>
            <a:ext cx="1442880" cy="33372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Warranty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7"/>
          <p:cNvSpPr/>
          <p:nvPr/>
        </p:nvSpPr>
        <p:spPr>
          <a:xfrm>
            <a:off x="6565680" y="3886920"/>
            <a:ext cx="1424520" cy="33372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Non Warranty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8" name="Google Shape;268;p7"/>
          <p:cNvCxnSpPr/>
          <p:nvPr/>
        </p:nvCxnSpPr>
        <p:spPr>
          <a:xfrm flipH="1" rot="10800000">
            <a:off x="5966640" y="3208320"/>
            <a:ext cx="589800" cy="297000"/>
          </a:xfrm>
          <a:prstGeom prst="bentConnector3">
            <a:avLst>
              <a:gd fmla="val 49990" name="adj1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69" name="Google Shape;269;p7"/>
          <p:cNvCxnSpPr/>
          <p:nvPr/>
        </p:nvCxnSpPr>
        <p:spPr>
          <a:xfrm>
            <a:off x="5966640" y="3803400"/>
            <a:ext cx="589800" cy="252300"/>
          </a:xfrm>
          <a:prstGeom prst="bentConnector3">
            <a:avLst>
              <a:gd fmla="val 49990" name="adj1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70" name="Google Shape;270;p7"/>
          <p:cNvSpPr/>
          <p:nvPr/>
        </p:nvSpPr>
        <p:spPr>
          <a:xfrm>
            <a:off x="2362680" y="3574440"/>
            <a:ext cx="2767680" cy="46512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6B76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Determine Warranty Status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7"/>
          <p:cNvSpPr/>
          <p:nvPr/>
        </p:nvSpPr>
        <p:spPr>
          <a:xfrm>
            <a:off x="3746520" y="3253680"/>
            <a:ext cx="360" cy="320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8425">
            <a:solidFill>
              <a:srgbClr val="8E9E94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272" name="Google Shape;272;p7"/>
          <p:cNvSpPr/>
          <p:nvPr/>
        </p:nvSpPr>
        <p:spPr>
          <a:xfrm flipH="1" rot="10800000">
            <a:off x="5130720" y="3799440"/>
            <a:ext cx="437400" cy="32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84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sp>
      <p:cxnSp>
        <p:nvCxnSpPr>
          <p:cNvPr id="273" name="Google Shape;273;p7"/>
          <p:cNvCxnSpPr/>
          <p:nvPr/>
        </p:nvCxnSpPr>
        <p:spPr>
          <a:xfrm>
            <a:off x="5130720" y="4593240"/>
            <a:ext cx="437400" cy="121800"/>
          </a:xfrm>
          <a:prstGeom prst="bentConnector3">
            <a:avLst>
              <a:gd fmla="val 50000" name="adj1"/>
            </a:avLst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8"/>
          <p:cNvSpPr txBox="1"/>
          <p:nvPr/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D2533C"/>
                </a:solidFill>
                <a:latin typeface="Arial"/>
                <a:ea typeface="Arial"/>
                <a:cs typeface="Arial"/>
                <a:sym typeface="Arial"/>
              </a:rPr>
              <a:t>Service Return Process</a:t>
            </a:r>
            <a:endParaRPr b="0" i="0" sz="4000" u="none" cap="none" strike="noStrike">
              <a:solidFill>
                <a:srgbClr val="29293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8"/>
          <p:cNvSpPr/>
          <p:nvPr/>
        </p:nvSpPr>
        <p:spPr>
          <a:xfrm>
            <a:off x="63360" y="1370880"/>
            <a:ext cx="8866440" cy="1965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A record of Returned Material is generated and tracked in a log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Returned Material isn’t lost or forgotten, trends identified lead to improved design/process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Log can be used to generate graphs (see next slide)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Each return event is an opportunity to improve relationships with your customers and build greater trust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8"/>
          <p:cNvSpPr/>
          <p:nvPr/>
        </p:nvSpPr>
        <p:spPr>
          <a:xfrm>
            <a:off x="1589040" y="5725440"/>
            <a:ext cx="6368760" cy="803880"/>
          </a:xfrm>
          <a:prstGeom prst="horizontalScroll">
            <a:avLst>
              <a:gd fmla="val 12500" name="adj"/>
            </a:avLst>
          </a:prstGeom>
          <a:gradFill>
            <a:gsLst>
              <a:gs pos="0">
                <a:srgbClr val="323C47"/>
              </a:gs>
              <a:gs pos="48000">
                <a:srgbClr val="4F5E6E"/>
              </a:gs>
              <a:gs pos="100000">
                <a:srgbClr val="8B9CAC"/>
              </a:gs>
            </a:gsLst>
            <a:lin ang="16200000" scaled="0"/>
          </a:gra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How you respond to a return event is a moment of truth!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600" y="3502080"/>
            <a:ext cx="8866440" cy="1828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9"/>
          <p:cNvSpPr txBox="1"/>
          <p:nvPr/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D2533C"/>
                </a:solidFill>
                <a:latin typeface="Arial"/>
                <a:ea typeface="Arial"/>
                <a:cs typeface="Arial"/>
                <a:sym typeface="Arial"/>
              </a:rPr>
              <a:t>Discrepant Material Reports</a:t>
            </a:r>
            <a:br>
              <a:rPr b="0" i="0" lang="en-US" sz="1800" u="none" cap="none" strike="noStrike"/>
            </a:br>
            <a:r>
              <a:rPr b="0" i="0" lang="en-US" sz="4000" u="none" cap="none" strike="noStrike">
                <a:solidFill>
                  <a:srgbClr val="D2533C"/>
                </a:solidFill>
                <a:latin typeface="Arial"/>
                <a:ea typeface="Arial"/>
                <a:cs typeface="Arial"/>
                <a:sym typeface="Arial"/>
              </a:rPr>
              <a:t>Warranty Returns</a:t>
            </a:r>
            <a:endParaRPr b="0" i="0" sz="4000" u="none" cap="none" strike="noStrike">
              <a:solidFill>
                <a:srgbClr val="29293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9"/>
          <p:cNvSpPr/>
          <p:nvPr/>
        </p:nvSpPr>
        <p:spPr>
          <a:xfrm>
            <a:off x="3394800" y="5560920"/>
            <a:ext cx="2163240" cy="913320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Design Change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Process Change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Supplier Change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8" name="Google Shape;28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25440" y="2217600"/>
            <a:ext cx="4226040" cy="264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7800" y="2217600"/>
            <a:ext cx="4100760" cy="2649600"/>
          </a:xfrm>
          <a:prstGeom prst="rect">
            <a:avLst/>
          </a:prstGeom>
          <a:noFill/>
          <a:ln cap="flat" cmpd="sng" w="126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90" name="Google Shape;290;p9"/>
          <p:cNvSpPr/>
          <p:nvPr/>
        </p:nvSpPr>
        <p:spPr>
          <a:xfrm rot="2426400">
            <a:off x="2991240" y="5117400"/>
            <a:ext cx="507600" cy="156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6B76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9"/>
          <p:cNvSpPr/>
          <p:nvPr/>
        </p:nvSpPr>
        <p:spPr>
          <a:xfrm rot="7880400">
            <a:off x="5454720" y="5135760"/>
            <a:ext cx="507600" cy="156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6B76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9"/>
          <p:cNvSpPr/>
          <p:nvPr/>
        </p:nvSpPr>
        <p:spPr>
          <a:xfrm>
            <a:off x="3651840" y="1748880"/>
            <a:ext cx="2121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 Logs Provide Data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9"/>
          <p:cNvSpPr/>
          <p:nvPr/>
        </p:nvSpPr>
        <p:spPr>
          <a:xfrm>
            <a:off x="6593760" y="5560920"/>
            <a:ext cx="2457720" cy="803880"/>
          </a:xfrm>
          <a:prstGeom prst="horizontalScroll">
            <a:avLst>
              <a:gd fmla="val 12500" name="adj"/>
            </a:avLst>
          </a:prstGeom>
          <a:gradFill>
            <a:gsLst>
              <a:gs pos="0">
                <a:srgbClr val="323C47"/>
              </a:gs>
              <a:gs pos="48000">
                <a:srgbClr val="4F5E6E"/>
              </a:gs>
              <a:gs pos="100000">
                <a:srgbClr val="8B9CAC"/>
              </a:gs>
            </a:gsLst>
            <a:lin ang="16200000" scaled="0"/>
          </a:gra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Improvement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9"/>
          <p:cNvSpPr/>
          <p:nvPr/>
        </p:nvSpPr>
        <p:spPr>
          <a:xfrm>
            <a:off x="5720760" y="5752080"/>
            <a:ext cx="723960" cy="540720"/>
          </a:xfrm>
          <a:prstGeom prst="mathEqual">
            <a:avLst>
              <a:gd fmla="val 23520" name="adj1"/>
              <a:gd fmla="val 11760" name="adj2"/>
            </a:avLst>
          </a:prstGeom>
          <a:solidFill>
            <a:srgbClr val="00B050"/>
          </a:solidFill>
          <a:ln>
            <a:noFill/>
          </a:ln>
          <a:effectLst>
            <a:outerShdw blurRad="38100" rotWithShape="0" algn="br" dir="2700000" dist="2540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0"/>
          <p:cNvSpPr txBox="1"/>
          <p:nvPr/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D2533C"/>
                </a:solidFill>
                <a:latin typeface="Arial"/>
                <a:ea typeface="Arial"/>
                <a:cs typeface="Arial"/>
                <a:sym typeface="Arial"/>
              </a:rPr>
              <a:t>Questions to Ask Yourself</a:t>
            </a:r>
            <a:endParaRPr b="0" i="0" sz="4000" u="none" cap="none" strike="noStrike">
              <a:solidFill>
                <a:srgbClr val="29293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0"/>
          <p:cNvSpPr/>
          <p:nvPr/>
        </p:nvSpPr>
        <p:spPr>
          <a:xfrm>
            <a:off x="106200" y="1734480"/>
            <a:ext cx="8787960" cy="2071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Do you know how many materials are being rejected from your suppliers?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Do you know how many materials are being damaged during production?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Do you know how many of your products are being returned from your customers?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29293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rPr>
              <a:t>Do you know what kinds of trends you are seeing in the returned products?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0"/>
          <p:cNvSpPr/>
          <p:nvPr/>
        </p:nvSpPr>
        <p:spPr>
          <a:xfrm>
            <a:off x="7575120" y="264240"/>
            <a:ext cx="1568520" cy="1615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100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0"/>
          <p:cNvSpPr/>
          <p:nvPr/>
        </p:nvSpPr>
        <p:spPr>
          <a:xfrm>
            <a:off x="2397600" y="5311080"/>
            <a:ext cx="4748040" cy="1013400"/>
          </a:xfrm>
          <a:prstGeom prst="horizontalScroll">
            <a:avLst>
              <a:gd fmla="val 12500" name="adj"/>
            </a:avLst>
          </a:prstGeom>
          <a:gradFill>
            <a:gsLst>
              <a:gs pos="0">
                <a:srgbClr val="323C47"/>
              </a:gs>
              <a:gs pos="48000">
                <a:srgbClr val="4F5E6E"/>
              </a:gs>
              <a:gs pos="100000">
                <a:srgbClr val="8B9CAC"/>
              </a:gs>
            </a:gsLst>
            <a:lin ang="16200000" scaled="0"/>
          </a:gra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Understanding what doesn’t work leads to understanding what does work!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2014-09-09T20:56:39Z</dcterms:created>
  <dc:creator>Larry Johnson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23</vt:i4>
  </property>
  <property fmtid="{D5CDD505-2E9C-101B-9397-08002B2CF9AE}" pid="8" name="PresentationFormat">
    <vt:lpwstr>On-screen Show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118</vt:i4>
  </property>
</Properties>
</file>