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11.png" ContentType="image/pn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/>
  <p:notesSz cx="7010400" cy="9296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533520"/>
            <a:ext cx="8229240" cy="459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876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4147560"/>
            <a:ext cx="822924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674240" y="4147560"/>
            <a:ext cx="40158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5720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23964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6022080" y="4147560"/>
            <a:ext cx="2649600" cy="2325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ACE44A73-47EB-4AB9-BFA5-3E98D6A0246B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48360" cy="192672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7" name="Line 7"/>
          <p:cNvSpPr/>
          <p:nvPr/>
        </p:nvSpPr>
        <p:spPr>
          <a:xfrm>
            <a:off x="685800" y="3398400"/>
            <a:ext cx="7848360" cy="1440"/>
          </a:xfrm>
          <a:prstGeom prst="line">
            <a:avLst/>
          </a:prstGeom>
          <a:ln w="1908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A4B80DA3-7239-4E93-87A2-6ECB58D959AE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457200" y="533520"/>
            <a:ext cx="8229240" cy="9903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Click to edit Master title style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876560"/>
          </a:xfrm>
          <a:prstGeom prst="rect">
            <a:avLst/>
          </a:prstGeom>
        </p:spPr>
        <p:txBody>
          <a:bodyPr/>
          <a:p>
            <a:pPr marL="182880" indent="-182520">
              <a:lnSpc>
                <a:spcPct val="100000"/>
              </a:lnSpc>
              <a:spcBef>
                <a:spcPts val="479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Master text styles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40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Second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Third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3" marL="1005840" indent="-182520">
              <a:lnSpc>
                <a:spcPct val="100000"/>
              </a:lnSpc>
              <a:spcBef>
                <a:spcPts val="320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Fourth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4" marL="1188720" indent="-136800">
              <a:lnSpc>
                <a:spcPct val="100000"/>
              </a:lnSpc>
              <a:spcBef>
                <a:spcPts val="281"/>
              </a:spcBef>
              <a:buClr>
                <a:srgbClr val="93a299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Fifth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220680"/>
            <a:ext cx="9143640" cy="228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0" y="0"/>
            <a:ext cx="9143640" cy="36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2" name="Picture 8" descr=""/>
          <p:cNvPicPr/>
          <p:nvPr/>
        </p:nvPicPr>
        <p:blipFill>
          <a:blip r:embed="rId2"/>
          <a:stretch/>
        </p:blipFill>
        <p:spPr>
          <a:xfrm>
            <a:off x="38880" y="6233760"/>
            <a:ext cx="1266840" cy="59724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>
            <a:off x="1355040" y="6572880"/>
            <a:ext cx="7655400" cy="45360"/>
          </a:xfrm>
          <a:prstGeom prst="rect">
            <a:avLst/>
          </a:prstGeom>
          <a:solidFill>
            <a:srgbClr val="0d50bd"/>
          </a:solidFill>
          <a:ln>
            <a:noFill/>
          </a:ln>
          <a:effectLst>
            <a:outerShdw algn="br" blurRad="38100" dir="2700000" dist="254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" name="CustomShape 4"/>
          <p:cNvSpPr/>
          <p:nvPr/>
        </p:nvSpPr>
        <p:spPr>
          <a:xfrm>
            <a:off x="8525520" y="6555960"/>
            <a:ext cx="56916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980BCD1E-52C0-4A43-AF1E-082692018F5A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dt"/>
          </p:nvPr>
        </p:nvSpPr>
        <p:spPr>
          <a:xfrm>
            <a:off x="457200" y="18360"/>
            <a:ext cx="2895120" cy="328680"/>
          </a:xfrm>
          <a:prstGeom prst="rect">
            <a:avLst/>
          </a:prstGeom>
        </p:spPr>
        <p:txBody>
          <a:bodyPr lIns="90000" rIns="90000" tIns="45000" bIns="45000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ftr"/>
          </p:nvPr>
        </p:nvSpPr>
        <p:spPr>
          <a:xfrm>
            <a:off x="3429000" y="18360"/>
            <a:ext cx="4114440" cy="328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97" name="CustomShape 7"/>
          <p:cNvSpPr/>
          <p:nvPr/>
        </p:nvSpPr>
        <p:spPr>
          <a:xfrm>
            <a:off x="8692560" y="6555960"/>
            <a:ext cx="402120" cy="30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92934"/>
                </a:solidFill>
                <a:latin typeface="Arial"/>
              </a:rPr>
              <a:t>Click to edit the outline text format</a:t>
            </a:r>
            <a:endParaRPr b="0" lang="en-US" sz="2400" spc="-1" strike="noStrike">
              <a:solidFill>
                <a:srgbClr val="292934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Third Outline Level</a:t>
            </a:r>
            <a:endParaRPr b="0" lang="en-US" sz="1600" spc="-1" strike="noStrike">
              <a:solidFill>
                <a:srgbClr val="292934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292934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292934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685800" y="545760"/>
            <a:ext cx="7772040" cy="25743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Design </a:t>
            </a:r>
            <a:br/>
            <a:r>
              <a:rPr b="0" lang="en-US" sz="5400" spc="-97" strike="noStrike" cap="all">
                <a:solidFill>
                  <a:srgbClr val="d2533c"/>
                </a:solidFill>
                <a:latin typeface="Arial"/>
              </a:rPr>
              <a:t>and New product Introduction</a:t>
            </a:r>
            <a:endParaRPr b="0" lang="en-US" sz="54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978480" y="3675960"/>
            <a:ext cx="7186680" cy="1752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Steve Birrell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b="0" lang="en-US" sz="1600" spc="-1" strike="noStrike">
                <a:solidFill>
                  <a:srgbClr val="57576e"/>
                </a:solidFill>
                <a:latin typeface="Arial"/>
              </a:rPr>
              <a:t>Quantum Composers, CEO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b="0" lang="en-US" sz="1600" spc="-1" strike="noStrike">
                <a:solidFill>
                  <a:srgbClr val="57576e"/>
                </a:solidFill>
                <a:latin typeface="Arial"/>
              </a:rPr>
              <a:t>Consultant:  Electro-Optical Design,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b="0" lang="en-US" sz="1600" spc="-1" strike="noStrike">
                <a:solidFill>
                  <a:srgbClr val="57576e"/>
                </a:solidFill>
                <a:latin typeface="Arial"/>
              </a:rPr>
              <a:t>	</a:t>
            </a:r>
            <a:r>
              <a:rPr b="0" lang="en-US" sz="1600" spc="-1" strike="noStrike">
                <a:solidFill>
                  <a:srgbClr val="57576e"/>
                </a:solidFill>
                <a:latin typeface="Arial"/>
              </a:rPr>
              <a:t>    </a:t>
            </a:r>
            <a:r>
              <a:rPr b="0" lang="en-US" sz="1600" spc="-1" strike="noStrike">
                <a:solidFill>
                  <a:srgbClr val="57576e"/>
                </a:solidFill>
                <a:latin typeface="Arial"/>
              </a:rPr>
              <a:t>Producibility, and Production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138" name="TextShape 3"/>
          <p:cNvSpPr txBox="1"/>
          <p:nvPr/>
        </p:nvSpPr>
        <p:spPr>
          <a:xfrm>
            <a:off x="8692560" y="6555960"/>
            <a:ext cx="402120" cy="301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fld id="{06DFBE51-CFCD-4C40-94AC-E099B8DDD839}" type="slidenum">
              <a:rPr b="0" lang="en-US" sz="1400" spc="-1" strike="noStrike">
                <a:solidFill>
                  <a:srgbClr val="292934"/>
                </a:solidFill>
                <a:latin typeface="Arial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pic>
        <p:nvPicPr>
          <p:cNvPr id="139" name="Picture 4" descr=""/>
          <p:cNvPicPr/>
          <p:nvPr/>
        </p:nvPicPr>
        <p:blipFill>
          <a:blip r:embed="rId1"/>
          <a:stretch/>
        </p:blipFill>
        <p:spPr>
          <a:xfrm>
            <a:off x="6155280" y="3675960"/>
            <a:ext cx="2447640" cy="2636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611640" y="883440"/>
            <a:ext cx="7848360" cy="192672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en-US" sz="4400" spc="-97" strike="noStrike" cap="all">
                <a:solidFill>
                  <a:srgbClr val="d2533c"/>
                </a:solidFill>
                <a:latin typeface="Arial"/>
              </a:rPr>
              <a:t>Design</a:t>
            </a:r>
            <a:br/>
            <a:r>
              <a:rPr b="0" lang="en-US" sz="3200" spc="-97" strike="noStrike" cap="all">
                <a:solidFill>
                  <a:srgbClr val="d2533c"/>
                </a:solidFill>
                <a:latin typeface="Arial"/>
              </a:rPr>
              <a:t>the first step in the quality process.</a:t>
            </a:r>
            <a:endParaRPr b="0" lang="en-US" sz="32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762120" y="3525840"/>
            <a:ext cx="7848360" cy="1752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57576e"/>
                </a:solidFill>
                <a:latin typeface="Arial"/>
              </a:rPr>
              <a:t>Quality starts with the design process.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i="1" lang="en-US" sz="2400" spc="-1" strike="noStrike">
                <a:solidFill>
                  <a:srgbClr val="57576e"/>
                </a:solidFill>
                <a:latin typeface="Arial"/>
              </a:rPr>
              <a:t>The challenge is how to design and produce a complex product with limited time and resources.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42" name="Picture 4" descr=""/>
          <p:cNvPicPr/>
          <p:nvPr/>
        </p:nvPicPr>
        <p:blipFill>
          <a:blip r:embed="rId1"/>
          <a:stretch/>
        </p:blipFill>
        <p:spPr>
          <a:xfrm>
            <a:off x="3830400" y="5007960"/>
            <a:ext cx="855360" cy="1258200"/>
          </a:xfrm>
          <a:prstGeom prst="rect">
            <a:avLst/>
          </a:prstGeom>
          <a:ln>
            <a:noFill/>
          </a:ln>
        </p:spPr>
      </p:pic>
      <p:sp>
        <p:nvSpPr>
          <p:cNvPr id="143" name="CustomShape 3"/>
          <p:cNvSpPr/>
          <p:nvPr/>
        </p:nvSpPr>
        <p:spPr>
          <a:xfrm>
            <a:off x="4829040" y="5897160"/>
            <a:ext cx="25714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808080"/>
                </a:solidFill>
                <a:latin typeface="Brush Script MT"/>
              </a:rPr>
              <a:t>Let’s get started…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525960" y="1114200"/>
            <a:ext cx="8229240" cy="3978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The Challenge:  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Bozeman Laser is designing a new laser using a new, unique and very complex optical configuration.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292934"/>
                </a:solidFill>
                <a:latin typeface="Arial"/>
              </a:rPr>
              <a:t>The Problems: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How do you insure a robust design that is easy to manufacture and meets all of requirements?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How can this be done within a reasonable budget and within an acceptable schedule?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How much modeling, how many prototypes and how much testing should be done?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5777280" y="6119640"/>
            <a:ext cx="1822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808080"/>
                </a:solidFill>
                <a:latin typeface="Brush Script MT"/>
              </a:rPr>
              <a:t>What should we do…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6" name="Content Placeholder 5" descr=""/>
          <p:cNvPicPr/>
          <p:nvPr/>
        </p:nvPicPr>
        <p:blipFill>
          <a:blip r:embed="rId1"/>
          <a:stretch/>
        </p:blipFill>
        <p:spPr>
          <a:xfrm>
            <a:off x="7483320" y="4778640"/>
            <a:ext cx="1442160" cy="1791720"/>
          </a:xfrm>
          <a:prstGeom prst="rect">
            <a:avLst/>
          </a:prstGeom>
          <a:ln>
            <a:noFill/>
          </a:ln>
        </p:spPr>
      </p:pic>
      <p:sp>
        <p:nvSpPr>
          <p:cNvPr id="147" name="CustomShape 3"/>
          <p:cNvSpPr/>
          <p:nvPr/>
        </p:nvSpPr>
        <p:spPr>
          <a:xfrm>
            <a:off x="993600" y="4986000"/>
            <a:ext cx="6382440" cy="1013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i="1" lang="en-US" sz="1800" spc="-1" strike="noStrike">
                <a:solidFill>
                  <a:srgbClr val="ffffff"/>
                </a:solidFill>
                <a:latin typeface="Arial"/>
              </a:rPr>
              <a:t>It is impossible to insure 100% confidence,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en-US" sz="1800" spc="-1" strike="noStrike">
                <a:solidFill>
                  <a:srgbClr val="ffffff"/>
                </a:solidFill>
                <a:latin typeface="Arial"/>
              </a:rPr>
              <a:t>the best that you can do is control and manage your risks.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8" name="TextShape 4"/>
          <p:cNvSpPr txBox="1"/>
          <p:nvPr/>
        </p:nvSpPr>
        <p:spPr>
          <a:xfrm>
            <a:off x="457200" y="528120"/>
            <a:ext cx="8229240" cy="465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Problem Definition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5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" dur="500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500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" dur="500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7" descr=""/>
          <p:cNvPicPr/>
          <p:nvPr/>
        </p:nvPicPr>
        <p:blipFill>
          <a:blip r:embed="rId1"/>
          <a:stretch/>
        </p:blipFill>
        <p:spPr>
          <a:xfrm>
            <a:off x="7277040" y="5324400"/>
            <a:ext cx="1582200" cy="1242000"/>
          </a:xfrm>
          <a:prstGeom prst="rect">
            <a:avLst/>
          </a:prstGeom>
          <a:ln>
            <a:noFill/>
          </a:ln>
        </p:spPr>
      </p:pic>
      <p:sp>
        <p:nvSpPr>
          <p:cNvPr id="150" name="TextShape 1"/>
          <p:cNvSpPr txBox="1"/>
          <p:nvPr/>
        </p:nvSpPr>
        <p:spPr>
          <a:xfrm>
            <a:off x="457200" y="893160"/>
            <a:ext cx="8229240" cy="101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Develop a design process, with a disciplined process to transition from each stage to the next.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Transition using design reviews, check lists, formal sign-off etc.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274320"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5437080" y="6248520"/>
            <a:ext cx="2180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808080"/>
                </a:solidFill>
                <a:latin typeface="Brush Script MT"/>
              </a:rPr>
              <a:t>There’s a lot to consider…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152" name="Group 3"/>
          <p:cNvGrpSpPr/>
          <p:nvPr/>
        </p:nvGrpSpPr>
        <p:grpSpPr>
          <a:xfrm>
            <a:off x="934920" y="1764360"/>
            <a:ext cx="7439760" cy="3430080"/>
            <a:chOff x="934920" y="1764360"/>
            <a:chExt cx="7439760" cy="3430080"/>
          </a:xfrm>
        </p:grpSpPr>
        <p:sp>
          <p:nvSpPr>
            <p:cNvPr id="153" name="CustomShape 4"/>
            <p:cNvSpPr/>
            <p:nvPr/>
          </p:nvSpPr>
          <p:spPr>
            <a:xfrm>
              <a:off x="934920" y="1764360"/>
              <a:ext cx="6968520" cy="10047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76320" rIns="254160" tIns="76320" bIns="159480" anchor="ctr"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b="0" lang="en-US" sz="2000" spc="-1" strike="noStrike">
                  <a:solidFill>
                    <a:srgbClr val="ffffff"/>
                  </a:solidFill>
                  <a:latin typeface="Arial"/>
                </a:rPr>
                <a:t>Research &amp; Development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54" name="CustomShape 5"/>
            <p:cNvSpPr/>
            <p:nvPr/>
          </p:nvSpPr>
          <p:spPr>
            <a:xfrm>
              <a:off x="964440" y="2513880"/>
              <a:ext cx="1462680" cy="13712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49680" rIns="49680" tIns="49680" bIns="49680"/>
            <a:p>
              <a:pPr>
                <a:lnSpc>
                  <a:spcPct val="90000"/>
                </a:lnSpc>
                <a:spcAft>
                  <a:spcPts val="456"/>
                </a:spcAft>
              </a:pPr>
              <a:r>
                <a:rPr b="0" lang="en-US" sz="1300" spc="-1" strike="noStrike">
                  <a:solidFill>
                    <a:srgbClr val="292934"/>
                  </a:solidFill>
                  <a:latin typeface="Arial"/>
                </a:rPr>
                <a:t>Develop technical understanding to support a robust design with performance &amp; production margins.</a:t>
              </a:r>
              <a:endParaRPr b="0" lang="en-US" sz="1300" spc="-1" strike="noStrike">
                <a:latin typeface="Arial"/>
              </a:endParaRPr>
            </a:p>
          </p:txBody>
        </p:sp>
        <p:sp>
          <p:nvSpPr>
            <p:cNvPr id="155" name="CustomShape 6"/>
            <p:cNvSpPr/>
            <p:nvPr/>
          </p:nvSpPr>
          <p:spPr>
            <a:xfrm>
              <a:off x="2354040" y="2139480"/>
              <a:ext cx="5753520" cy="10047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76320" rIns="254160" tIns="76320" bIns="159480" anchor="ctr"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b="0" lang="en-US" sz="2000" spc="-1" strike="noStrike">
                  <a:solidFill>
                    <a:srgbClr val="ffffff"/>
                  </a:solidFill>
                  <a:latin typeface="Arial"/>
                </a:rPr>
                <a:t>Design for Production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56" name="CustomShape 7"/>
            <p:cNvSpPr/>
            <p:nvPr/>
          </p:nvSpPr>
          <p:spPr>
            <a:xfrm>
              <a:off x="2372760" y="2869200"/>
              <a:ext cx="1462680" cy="13712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49680" rIns="49680" tIns="49680" bIns="49680"/>
            <a:p>
              <a:pPr>
                <a:lnSpc>
                  <a:spcPct val="90000"/>
                </a:lnSpc>
                <a:spcAft>
                  <a:spcPts val="456"/>
                </a:spcAft>
              </a:pPr>
              <a:r>
                <a:rPr b="0" lang="en-US" sz="1300" spc="-1" strike="noStrike">
                  <a:solidFill>
                    <a:srgbClr val="292934"/>
                  </a:solidFill>
                  <a:latin typeface="Arial"/>
                </a:rPr>
                <a:t>Know your resources (labor, test &amp; measurement, processes)</a:t>
              </a:r>
              <a:endParaRPr b="0" lang="en-US" sz="1300" spc="-1" strike="noStrike">
                <a:latin typeface="Arial"/>
              </a:endParaRPr>
            </a:p>
          </p:txBody>
        </p:sp>
        <p:sp>
          <p:nvSpPr>
            <p:cNvPr id="157" name="CustomShape 8"/>
            <p:cNvSpPr/>
            <p:nvPr/>
          </p:nvSpPr>
          <p:spPr>
            <a:xfrm>
              <a:off x="3765960" y="2491560"/>
              <a:ext cx="4417200" cy="10047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76320" rIns="254160" tIns="76320" bIns="159480" anchor="ctr"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b="0" lang="en-US" sz="2000" spc="-1" strike="noStrike">
                  <a:solidFill>
                    <a:srgbClr val="ffffff"/>
                  </a:solidFill>
                  <a:latin typeface="Arial"/>
                </a:rPr>
                <a:t>Transition to Production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58" name="CustomShape 9"/>
            <p:cNvSpPr/>
            <p:nvPr/>
          </p:nvSpPr>
          <p:spPr>
            <a:xfrm>
              <a:off x="3796560" y="3152880"/>
              <a:ext cx="1462680" cy="137124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93a299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45720" rIns="45720"/>
            <a:p>
              <a:pPr>
                <a:lnSpc>
                  <a:spcPct val="90000"/>
                </a:lnSpc>
                <a:spcAft>
                  <a:spcPts val="490"/>
                </a:spcAft>
              </a:pPr>
              <a:r>
                <a:rPr b="0" lang="en-US" sz="1300" spc="-1" strike="noStrike">
                  <a:solidFill>
                    <a:srgbClr val="292934"/>
                  </a:solidFill>
                  <a:latin typeface="Arial"/>
                </a:rPr>
                <a:t>Document design, assembly procedures &amp; test procedures.  Insure manufacturing is properly trained</a:t>
              </a:r>
              <a:r>
                <a:rPr b="0" lang="en-US" sz="1400" spc="-1" strike="noStrike">
                  <a:solidFill>
                    <a:srgbClr val="292934"/>
                  </a:solidFill>
                  <a:latin typeface="Arial"/>
                </a:rPr>
                <a:t>.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59" name="CustomShape 10"/>
            <p:cNvSpPr/>
            <p:nvPr/>
          </p:nvSpPr>
          <p:spPr>
            <a:xfrm>
              <a:off x="5190120" y="2850120"/>
              <a:ext cx="3093120" cy="10047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76320" rIns="254160" tIns="76320" bIns="159480" anchor="ctr"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b="0" lang="en-US" sz="2000" spc="-1" strike="noStrike">
                  <a:solidFill>
                    <a:srgbClr val="ffffff"/>
                  </a:solidFill>
                  <a:latin typeface="Arial"/>
                </a:rPr>
                <a:t>Production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60" name="CustomShape 11"/>
            <p:cNvSpPr/>
            <p:nvPr/>
          </p:nvSpPr>
          <p:spPr>
            <a:xfrm>
              <a:off x="5221440" y="3478320"/>
              <a:ext cx="1462680" cy="137124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93a299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45720" rIns="45720"/>
            <a:p>
              <a:pPr>
                <a:lnSpc>
                  <a:spcPct val="90000"/>
                </a:lnSpc>
                <a:spcAft>
                  <a:spcPts val="490"/>
                </a:spcAft>
              </a:pPr>
              <a:r>
                <a:rPr b="0" lang="en-US" sz="1300" spc="-1" strike="noStrike">
                  <a:solidFill>
                    <a:srgbClr val="292934"/>
                  </a:solidFill>
                  <a:latin typeface="Arial"/>
                </a:rPr>
                <a:t>Monitor production for producibility:  ease of assembly, test margins, failure analysis.  Focus on root causes</a:t>
              </a:r>
              <a:r>
                <a:rPr b="0" lang="en-US" sz="1400" spc="-1" strike="noStrike">
                  <a:solidFill>
                    <a:srgbClr val="292934"/>
                  </a:solidFill>
                  <a:latin typeface="Arial"/>
                </a:rPr>
                <a:t>.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61" name="CustomShape 12"/>
            <p:cNvSpPr/>
            <p:nvPr/>
          </p:nvSpPr>
          <p:spPr>
            <a:xfrm>
              <a:off x="6621480" y="3208680"/>
              <a:ext cx="1753200" cy="10047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76320" rIns="254160" tIns="76320" bIns="159480" anchor="ctr"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b="0" lang="en-US" sz="2000" spc="-1" strike="noStrike">
                  <a:solidFill>
                    <a:srgbClr val="ffffff"/>
                  </a:solidFill>
                  <a:latin typeface="Arial"/>
                </a:rPr>
                <a:t>Support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62" name="CustomShape 13"/>
            <p:cNvSpPr/>
            <p:nvPr/>
          </p:nvSpPr>
          <p:spPr>
            <a:xfrm>
              <a:off x="6643800" y="3823200"/>
              <a:ext cx="1462680" cy="137124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93a299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45720" rIns="45720"/>
            <a:p>
              <a:pPr>
                <a:lnSpc>
                  <a:spcPct val="90000"/>
                </a:lnSpc>
                <a:spcAft>
                  <a:spcPts val="456"/>
                </a:spcAft>
              </a:pPr>
              <a:r>
                <a:rPr b="0" lang="en-US" sz="1300" spc="-1" strike="noStrike">
                  <a:solidFill>
                    <a:srgbClr val="292934"/>
                  </a:solidFill>
                  <a:latin typeface="Arial"/>
                </a:rPr>
                <a:t>Continue to aggressively support product service,root causes, resolving issues, no bandaids.</a:t>
              </a:r>
              <a:endParaRPr b="0" lang="en-US" sz="1300" spc="-1" strike="noStrike">
                <a:latin typeface="Arial"/>
              </a:endParaRPr>
            </a:p>
          </p:txBody>
        </p:sp>
      </p:grpSp>
      <p:grpSp>
        <p:nvGrpSpPr>
          <p:cNvPr id="163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64" name="CustomShape 15"/>
          <p:cNvSpPr/>
          <p:nvPr/>
        </p:nvSpPr>
        <p:spPr>
          <a:xfrm>
            <a:off x="2443320" y="5245920"/>
            <a:ext cx="3762000" cy="1013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Stage/Gate approach to design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5" name="TextShape 16"/>
          <p:cNvSpPr txBox="1"/>
          <p:nvPr/>
        </p:nvSpPr>
        <p:spPr>
          <a:xfrm>
            <a:off x="765000" y="377280"/>
            <a:ext cx="8229240" cy="465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Solution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</p:spTree>
  </p:cSld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" dur="5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5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57200" y="385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Research &amp; Development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407880" y="1441800"/>
            <a:ext cx="8229240" cy="4054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b="0" i="1" lang="en-US" sz="2000" spc="-1" strike="noStrike">
                <a:solidFill>
                  <a:srgbClr val="8a8aa3"/>
                </a:solidFill>
                <a:latin typeface="Arial"/>
              </a:rPr>
              <a:t>Develop technical understanding to support a robust design with performance &amp; production margins.</a:t>
            </a: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</a:pPr>
            <a:endParaRPr b="0" lang="en-US" sz="20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Identify &amp; Manage the Technical Risks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80% of the design should be easy, “off the shelf”.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16% of the design should be moderate, based on previous work.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4% of the design is the new, hard stuff.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Focus on the critical “new stuff”.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More time modeling and analyzing.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More time testing and qualifying.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2" marL="73152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90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More QC during initial production.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2274120" y="5496480"/>
            <a:ext cx="5103000" cy="1049400"/>
          </a:xfrm>
          <a:prstGeom prst="rect">
            <a:avLst/>
          </a:prstGeom>
          <a:gradFill rotWithShape="0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/>
          </a:gra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All requirements verified &amp; documented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All material &amp; parts available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Critical design features identified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69" name="Picture 6" descr=""/>
          <p:cNvPicPr/>
          <p:nvPr/>
        </p:nvPicPr>
        <p:blipFill>
          <a:blip r:embed="rId1"/>
          <a:stretch/>
        </p:blipFill>
        <p:spPr>
          <a:xfrm>
            <a:off x="5416200" y="3511440"/>
            <a:ext cx="1456920" cy="1904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2" dur="indefinite" restart="never" nodeType="tmRoot">
          <p:childTnLst>
            <p:seq>
              <p:cTn id="53" dur="indefinite" nodeType="mainSeq"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8" dur="5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1" dur="500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4" dur="500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7" dur="500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2" dur="500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5" dur="500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8" dur="500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1" dur="500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457200" y="385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Design for Production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457200" y="1433520"/>
            <a:ext cx="8229240" cy="335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Know your resources (labor, test &amp; measurement, processes)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Use models, analysis and prototype testing to understand your design, focusing on the 4% new/critical items.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Sensitivity Table – Documents sensitive of components to various errors (size, displacement, tilt, angle, etc.).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Error Budget – Use sensitivity table to develop an error budget, allocating the available tolerances between all of components.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pic>
        <p:nvPicPr>
          <p:cNvPr id="172" name="Picture 7" descr=""/>
          <p:cNvPicPr/>
          <p:nvPr/>
        </p:nvPicPr>
        <p:blipFill>
          <a:blip r:embed="rId1"/>
          <a:stretch/>
        </p:blipFill>
        <p:spPr>
          <a:xfrm>
            <a:off x="7716960" y="5210280"/>
            <a:ext cx="984240" cy="1262160"/>
          </a:xfrm>
          <a:prstGeom prst="rect">
            <a:avLst/>
          </a:prstGeom>
          <a:ln>
            <a:noFill/>
          </a:ln>
        </p:spPr>
      </p:pic>
      <p:sp>
        <p:nvSpPr>
          <p:cNvPr id="173" name="CustomShape 3"/>
          <p:cNvSpPr/>
          <p:nvPr/>
        </p:nvSpPr>
        <p:spPr>
          <a:xfrm>
            <a:off x="2274120" y="5497920"/>
            <a:ext cx="5103000" cy="1049400"/>
          </a:xfrm>
          <a:prstGeom prst="rect">
            <a:avLst/>
          </a:prstGeom>
          <a:gradFill rotWithShape="0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/>
          </a:gra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Prototype meets all requirements, with margin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Drawings &amp; design documentation complete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Analysis/model results documented</a:t>
            </a:r>
            <a:endParaRPr b="0" lang="en-US" sz="1600" spc="-1" strike="noStrike">
              <a:latin typeface="Arial"/>
            </a:endParaRPr>
          </a:p>
        </p:txBody>
      </p:sp>
    </p:spTree>
  </p:cSld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3" dur="5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8" dur="5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5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8" dur="500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57200" y="385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Transition to Production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457200" y="1464120"/>
            <a:ext cx="8229240" cy="2926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Document design, assembly procedures &amp; test procedures. 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Insure manufacturing is properly trained.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Transition starts with a good document control process.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Simple engineering control process during development.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lvl="1" marL="45720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Complete document control process when released for production.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Develop tooling, test equipment, assembly &amp; test procedures.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Make sure everyone (technicians, QC, shipping, etc.) is properly trained. 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Aft>
                <a:spcPts val="601"/>
              </a:spcAft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Document everything!  Avoid tribal knowledge.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2274120" y="5496480"/>
            <a:ext cx="5103000" cy="1049400"/>
          </a:xfrm>
          <a:prstGeom prst="rect">
            <a:avLst/>
          </a:prstGeom>
          <a:gradFill rotWithShape="0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/>
          </a:gra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All design &amp; manufacturing documentation released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All training has been completed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All facilities &amp; resources identified &amp; available</a:t>
            </a:r>
            <a:endParaRPr b="0" lang="en-US" sz="1600" spc="-1" strike="noStrike">
              <a:latin typeface="Arial"/>
            </a:endParaRPr>
          </a:p>
        </p:txBody>
      </p:sp>
    </p:spTree>
  </p:cSld>
  <p:timing>
    <p:tnLst>
      <p:par>
        <p:cTn id="114" dur="indefinite" restart="never" nodeType="tmRoot">
          <p:childTnLst>
            <p:seq>
              <p:cTn id="115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3" dur="5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6" dur="5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500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6" dur="500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500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457200" y="385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Production:  New Product Introduction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8" name="TextShape 2"/>
          <p:cNvSpPr txBox="1"/>
          <p:nvPr/>
        </p:nvSpPr>
        <p:spPr>
          <a:xfrm>
            <a:off x="457200" y="1454040"/>
            <a:ext cx="8229240" cy="3978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Monitor production for producibility: 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ease of assembly, test margins, failure analysis.  Focus on root causes.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Expect problems, statistically this is impossible to avoid.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2274120" y="5496480"/>
            <a:ext cx="5103000" cy="1049400"/>
          </a:xfrm>
          <a:prstGeom prst="rect">
            <a:avLst/>
          </a:prstGeom>
          <a:gradFill rotWithShape="0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/>
          </a:gra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Production yields are consistent &amp; understood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Production processes are efficient and reliable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Areas for design improvement have been identified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80" name="Picture 7" descr=""/>
          <p:cNvPicPr/>
          <p:nvPr/>
        </p:nvPicPr>
        <p:blipFill>
          <a:blip r:embed="rId1"/>
          <a:stretch/>
        </p:blipFill>
        <p:spPr>
          <a:xfrm>
            <a:off x="272520" y="4268880"/>
            <a:ext cx="1923840" cy="1904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7" dur="indefinite" restart="never" nodeType="tmRoot">
          <p:childTnLst>
            <p:seq>
              <p:cTn id="148" dur="indefinite" nodeType="mainSeq">
                <p:childTnLst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3" dur="5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8" dur="5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457200" y="38520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Support: New Product Introduction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457200" y="1470600"/>
            <a:ext cx="8229240" cy="3978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Continue to aggressively support product service, root cause analysis, resolving issues, no band aids.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Expect problems, statistically this is </a:t>
            </a:r>
            <a:r>
              <a:rPr b="0" i="1" lang="en-US" sz="1800" spc="-1" strike="noStrike">
                <a:solidFill>
                  <a:srgbClr val="8a8aa3"/>
                </a:solidFill>
                <a:latin typeface="Arial"/>
              </a:rPr>
              <a:t>‘almost’ </a:t>
            </a: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impossible to avoid.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Engineering should be very active supporting customers and supporting analysis of defective products.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  <a:p>
            <a:pPr marL="182880" indent="-18252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5000"/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 </a:t>
            </a:r>
            <a:endParaRPr b="0" lang="en-US" sz="18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2274120" y="5496480"/>
            <a:ext cx="5103000" cy="1049400"/>
          </a:xfrm>
          <a:prstGeom prst="rect">
            <a:avLst/>
          </a:prstGeom>
          <a:gradFill rotWithShape="0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/>
          </a:gradFill>
          <a:ln w="381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Minimal product failures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Minimal questions from customers</a:t>
            </a:r>
            <a:endParaRPr b="0" lang="en-US" sz="1600" spc="-1" strike="noStrike">
              <a:latin typeface="Arial"/>
            </a:endParaRPr>
          </a:p>
          <a:p>
            <a:pPr marL="230040" indent="-229680">
              <a:lnSpc>
                <a:spcPct val="100000"/>
              </a:lnSpc>
              <a:spcAft>
                <a:spcPts val="901"/>
              </a:spcAft>
              <a:buClr>
                <a:srgbClr val="292934"/>
              </a:buClr>
              <a:buFont typeface="Wingdings" charset="2"/>
              <a:buChar char=""/>
            </a:pPr>
            <a:r>
              <a:rPr b="0" lang="en-US" sz="1600" spc="-1" strike="noStrike">
                <a:solidFill>
                  <a:srgbClr val="292934"/>
                </a:solidFill>
                <a:latin typeface="Arial"/>
              </a:rPr>
              <a:t>Happy customers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84" name="Picture 4" descr=""/>
          <p:cNvPicPr/>
          <p:nvPr/>
        </p:nvPicPr>
        <p:blipFill>
          <a:blip r:embed="rId1"/>
          <a:stretch/>
        </p:blipFill>
        <p:spPr>
          <a:xfrm>
            <a:off x="3946680" y="4104720"/>
            <a:ext cx="1249920" cy="996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64" dur="indefinite" restart="never" nodeType="tmRoot">
          <p:childTnLst>
            <p:seq>
              <p:cTn id="165" dur="indefinite" nodeType="mainSeq">
                <p:childTnLst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0" dur="5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5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0" dur="500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230760" y="334080"/>
            <a:ext cx="822924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4000" spc="-97" strike="noStrike">
                <a:solidFill>
                  <a:srgbClr val="d2533c"/>
                </a:solidFill>
                <a:latin typeface="Arial"/>
              </a:rPr>
              <a:t>Questions to Ask Yourself</a:t>
            </a:r>
            <a:endParaRPr b="0" lang="en-US" sz="4000" spc="-1" strike="noStrike">
              <a:solidFill>
                <a:srgbClr val="292934"/>
              </a:solidFill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7451640" y="345600"/>
            <a:ext cx="1568520" cy="15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 algn="ctr">
              <a:lnSpc>
                <a:spcPct val="100000"/>
              </a:lnSpc>
            </a:pPr>
            <a:r>
              <a:rPr b="1" lang="en-US" sz="9600" spc="-1" strike="noStrike">
                <a:solidFill>
                  <a:srgbClr val="ff0000"/>
                </a:solidFill>
                <a:latin typeface="Arial"/>
              </a:rPr>
              <a:t>?</a:t>
            </a:r>
            <a:endParaRPr b="0" lang="en-US" sz="9600" spc="-1" strike="noStrike">
              <a:latin typeface="Arial"/>
            </a:endParaRPr>
          </a:p>
        </p:txBody>
      </p:sp>
      <p:sp>
        <p:nvSpPr>
          <p:cNvPr id="187" name="CustomShape 3"/>
          <p:cNvSpPr/>
          <p:nvPr/>
        </p:nvSpPr>
        <p:spPr>
          <a:xfrm>
            <a:off x="470880" y="1402200"/>
            <a:ext cx="8129520" cy="359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Have you found yourself late in the design wishing you had addressed something earlier in the process?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Have you discovered a serious flaw in the design late in the design or during production?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Did you discover that the design was too hard for a technician to build?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still debating performance specs while in production?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Are you having trouble finding vendors for production during the transition to production?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Aft>
                <a:spcPts val="1199"/>
              </a:spcAft>
              <a:buClr>
                <a:srgbClr val="292934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292934"/>
                </a:solidFill>
                <a:latin typeface="Arial"/>
              </a:rPr>
              <a:t>When entering production are you missing prints, work instructions, fixtures, etc.?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8" name="CustomShape 4"/>
          <p:cNvSpPr/>
          <p:nvPr/>
        </p:nvSpPr>
        <p:spPr>
          <a:xfrm>
            <a:off x="2507760" y="5406480"/>
            <a:ext cx="4770720" cy="1013400"/>
          </a:xfrm>
          <a:prstGeom prst="horizontalScroll">
            <a:avLst>
              <a:gd name="adj" fmla="val 12500"/>
            </a:avLst>
          </a:prstGeom>
          <a:gradFill rotWithShape="0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Quality starts with the design!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190" dur="indefinite" restart="never" nodeType="tmRoot">
          <p:childTnLst>
            <p:seq>
              <p:cTn id="191" dur="indefinite" nodeType="mainSeq">
                <p:childTnLst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9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10706</TotalTime>
  <Application>LibreOffice/6.0.4.2$Windows_X86_64 LibreOffice_project/9b0d9b32d5dcda91d2f1a96dc04c645c450872bf</Application>
  <Words>7576</Words>
  <Paragraphs>1213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2014-09-09T20:56:39Z</dcterms:created>
  <dc:creator>Larry Johnson</dc:creator>
  <dc:description/>
  <dc:language>en-US</dc:language>
  <cp:lastModifiedBy/>
  <cp:lastPrinted>2019-02-10T21:26:04Z</cp:lastPrinted>
  <dcterms:modified xsi:type="dcterms:W3CDTF">2020-05-22T15:03:27Z</dcterms:modified>
  <cp:revision>361</cp:revision>
  <dc:subject/>
  <dc:title>Montana’s Emerging Photonics Industry and the MPIA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23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118</vt:i4>
  </property>
</Properties>
</file>